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774" r:id="rId2"/>
    <p:sldMasterId id="2147483779" r:id="rId3"/>
    <p:sldMasterId id="2147483798" r:id="rId4"/>
  </p:sldMasterIdLst>
  <p:notesMasterIdLst>
    <p:notesMasterId r:id="rId24"/>
  </p:notesMasterIdLst>
  <p:handoutMasterIdLst>
    <p:handoutMasterId r:id="rId25"/>
  </p:handoutMasterIdLst>
  <p:sldIdLst>
    <p:sldId id="355" r:id="rId5"/>
    <p:sldId id="395" r:id="rId6"/>
    <p:sldId id="393" r:id="rId7"/>
    <p:sldId id="272" r:id="rId8"/>
    <p:sldId id="405" r:id="rId9"/>
    <p:sldId id="396" r:id="rId10"/>
    <p:sldId id="364" r:id="rId11"/>
    <p:sldId id="277" r:id="rId12"/>
    <p:sldId id="278" r:id="rId13"/>
    <p:sldId id="394" r:id="rId14"/>
    <p:sldId id="402" r:id="rId15"/>
    <p:sldId id="331" r:id="rId16"/>
    <p:sldId id="404" r:id="rId17"/>
    <p:sldId id="407" r:id="rId18"/>
    <p:sldId id="353" r:id="rId19"/>
    <p:sldId id="365" r:id="rId20"/>
    <p:sldId id="351" r:id="rId21"/>
    <p:sldId id="406" r:id="rId22"/>
    <p:sldId id="408"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240" userDrawn="1">
          <p15:clr>
            <a:srgbClr val="A4A3A4"/>
          </p15:clr>
        </p15:guide>
        <p15:guide id="4" pos="552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5696"/>
    <a:srgbClr val="B8C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73" autoAdjust="0"/>
    <p:restoredTop sz="80875" autoAdjust="0"/>
  </p:normalViewPr>
  <p:slideViewPr>
    <p:cSldViewPr snapToGrid="0" showGuides="1">
      <p:cViewPr>
        <p:scale>
          <a:sx n="100" d="100"/>
          <a:sy n="100" d="100"/>
        </p:scale>
        <p:origin x="1626" y="18"/>
      </p:cViewPr>
      <p:guideLst>
        <p:guide orient="horz" pos="2160"/>
        <p:guide pos="2880"/>
        <p:guide pos="240"/>
        <p:guide pos="55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83" d="100"/>
          <a:sy n="83" d="100"/>
        </p:scale>
        <p:origin x="3894"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4D189D-B044-4054-82AF-9DABA0688D3D}" type="doc">
      <dgm:prSet loTypeId="urn:microsoft.com/office/officeart/2005/8/layout/matrix1" loCatId="matrix" qsTypeId="urn:microsoft.com/office/officeart/2005/8/quickstyle/simple3" qsCatId="simple" csTypeId="urn:microsoft.com/office/officeart/2005/8/colors/accent1_2" csCatId="accent1" phldr="1"/>
      <dgm:spPr/>
      <dgm:t>
        <a:bodyPr/>
        <a:lstStyle/>
        <a:p>
          <a:endParaRPr lang="en-US"/>
        </a:p>
      </dgm:t>
    </dgm:pt>
    <dgm:pt modelId="{D8BE78B7-56DA-4DDD-9E3D-83E258EFB4C9}">
      <dgm:prSet phldrT="[Text]" custT="1"/>
      <dgm:spPr/>
      <dgm:t>
        <a:bodyPr/>
        <a:lstStyle/>
        <a:p>
          <a:r>
            <a:rPr lang="en-US" sz="2400" b="0" dirty="0" smtClean="0"/>
            <a:t>Explanation Modes</a:t>
          </a:r>
          <a:endParaRPr lang="en-US" sz="2400" b="0" dirty="0"/>
        </a:p>
      </dgm:t>
    </dgm:pt>
    <dgm:pt modelId="{8A875870-13AC-4740-8F49-9B60A525EFAD}" type="parTrans" cxnId="{72D2EC46-8BA3-455C-ABC8-E6C7D1A378A8}">
      <dgm:prSet/>
      <dgm:spPr/>
      <dgm:t>
        <a:bodyPr/>
        <a:lstStyle/>
        <a:p>
          <a:endParaRPr lang="en-US"/>
        </a:p>
      </dgm:t>
    </dgm:pt>
    <dgm:pt modelId="{7D6AEF53-5EF7-4B0A-B82C-1435F138D846}" type="sibTrans" cxnId="{72D2EC46-8BA3-455C-ABC8-E6C7D1A378A8}">
      <dgm:prSet/>
      <dgm:spPr/>
      <dgm:t>
        <a:bodyPr/>
        <a:lstStyle/>
        <a:p>
          <a:endParaRPr lang="en-US"/>
        </a:p>
      </dgm:t>
    </dgm:pt>
    <dgm:pt modelId="{4A2C5278-1287-455E-A683-A17775283FD6}">
      <dgm:prSet phldrT="[Text]" custT="1"/>
      <dgm:spPr/>
      <dgm:t>
        <a:bodyPr anchor="t"/>
        <a:lstStyle/>
        <a:p>
          <a:endParaRPr lang="en-US" sz="1600" i="1" dirty="0" smtClean="0"/>
        </a:p>
        <a:p>
          <a:r>
            <a:rPr lang="en-US" sz="2200" i="1" dirty="0" smtClean="0"/>
            <a:t>Analytic (didactic) statements </a:t>
          </a:r>
        </a:p>
        <a:p>
          <a:r>
            <a:rPr lang="en-US" sz="1900" dirty="0" smtClean="0"/>
            <a:t>in natural language that describe the elements and context that support a choice</a:t>
          </a:r>
          <a:endParaRPr lang="en-US" sz="1900" dirty="0"/>
        </a:p>
      </dgm:t>
    </dgm:pt>
    <dgm:pt modelId="{AD7C363A-BE4C-4DE8-8766-1F1309FD4A87}" type="parTrans" cxnId="{C17B4B01-0F6C-49C5-9748-602A5D3502DB}">
      <dgm:prSet/>
      <dgm:spPr/>
      <dgm:t>
        <a:bodyPr/>
        <a:lstStyle/>
        <a:p>
          <a:endParaRPr lang="en-US"/>
        </a:p>
      </dgm:t>
    </dgm:pt>
    <dgm:pt modelId="{F8CD5378-17C6-497B-B788-A92172BC437E}" type="sibTrans" cxnId="{C17B4B01-0F6C-49C5-9748-602A5D3502DB}">
      <dgm:prSet/>
      <dgm:spPr/>
      <dgm:t>
        <a:bodyPr/>
        <a:lstStyle/>
        <a:p>
          <a:endParaRPr lang="en-US"/>
        </a:p>
      </dgm:t>
    </dgm:pt>
    <dgm:pt modelId="{148F5F4A-910A-493D-9A0F-B106CEF3B68D}">
      <dgm:prSet phldrT="[Text]" custT="1"/>
      <dgm:spPr/>
      <dgm:t>
        <a:bodyPr anchor="t"/>
        <a:lstStyle/>
        <a:p>
          <a:endParaRPr lang="en-US" sz="1600" i="1" dirty="0" smtClean="0"/>
        </a:p>
        <a:p>
          <a:r>
            <a:rPr lang="en-US" sz="2200" i="1" dirty="0" smtClean="0"/>
            <a:t>Visualizations </a:t>
          </a:r>
        </a:p>
        <a:p>
          <a:r>
            <a:rPr lang="en-US" sz="1900" dirty="0" smtClean="0"/>
            <a:t>that directly highlight portions of the raw data that support a choice and allow viewers to form their own perceptual understanding</a:t>
          </a:r>
          <a:endParaRPr lang="en-US" sz="1900" dirty="0"/>
        </a:p>
      </dgm:t>
    </dgm:pt>
    <dgm:pt modelId="{38A22DA2-5754-4E99-B49A-D0B2F9716BB0}" type="parTrans" cxnId="{2E9AAA07-ED97-4EE1-9BB9-0E7AE7F27D67}">
      <dgm:prSet/>
      <dgm:spPr/>
      <dgm:t>
        <a:bodyPr/>
        <a:lstStyle/>
        <a:p>
          <a:endParaRPr lang="en-US"/>
        </a:p>
      </dgm:t>
    </dgm:pt>
    <dgm:pt modelId="{695B2B38-8B3A-4B8A-9B42-D20FF0EBDFB6}" type="sibTrans" cxnId="{2E9AAA07-ED97-4EE1-9BB9-0E7AE7F27D67}">
      <dgm:prSet/>
      <dgm:spPr/>
      <dgm:t>
        <a:bodyPr/>
        <a:lstStyle/>
        <a:p>
          <a:endParaRPr lang="en-US"/>
        </a:p>
      </dgm:t>
    </dgm:pt>
    <dgm:pt modelId="{BE8055CB-10DF-4C66-A6C8-886559AC28C3}">
      <dgm:prSet phldrT="[Text]"/>
      <dgm:spPr/>
      <dgm:t>
        <a:bodyPr anchor="t"/>
        <a:lstStyle/>
        <a:p>
          <a:r>
            <a:rPr lang="en-US" i="1" dirty="0" smtClean="0"/>
            <a:t>Cases </a:t>
          </a:r>
        </a:p>
        <a:p>
          <a:r>
            <a:rPr lang="en-US" dirty="0" smtClean="0"/>
            <a:t>that invoke specific examples or stories that support the choice</a:t>
          </a:r>
          <a:endParaRPr lang="en-US" dirty="0"/>
        </a:p>
      </dgm:t>
    </dgm:pt>
    <dgm:pt modelId="{5A35DF85-0E6B-409C-8495-CDF8C6D4CC63}" type="parTrans" cxnId="{BDA48FD3-46BC-4E17-AD95-E45E8414395C}">
      <dgm:prSet/>
      <dgm:spPr/>
      <dgm:t>
        <a:bodyPr/>
        <a:lstStyle/>
        <a:p>
          <a:endParaRPr lang="en-US"/>
        </a:p>
      </dgm:t>
    </dgm:pt>
    <dgm:pt modelId="{BC23F839-7D35-4257-AECB-A9926F357804}" type="sibTrans" cxnId="{BDA48FD3-46BC-4E17-AD95-E45E8414395C}">
      <dgm:prSet/>
      <dgm:spPr/>
      <dgm:t>
        <a:bodyPr/>
        <a:lstStyle/>
        <a:p>
          <a:endParaRPr lang="en-US"/>
        </a:p>
      </dgm:t>
    </dgm:pt>
    <dgm:pt modelId="{90C01D56-EA13-46E7-8CCB-E3080775A4FF}">
      <dgm:prSet phldrT="[Text]"/>
      <dgm:spPr/>
      <dgm:t>
        <a:bodyPr anchor="t"/>
        <a:lstStyle/>
        <a:p>
          <a:r>
            <a:rPr lang="en-US" i="1" dirty="0" smtClean="0"/>
            <a:t>Rejections of alternative choices </a:t>
          </a:r>
        </a:p>
        <a:p>
          <a:r>
            <a:rPr lang="en-US" dirty="0" smtClean="0"/>
            <a:t>(or “common misconceptions” in pedagogy) that argue against less preferred answers based on analytics, cases, and data</a:t>
          </a:r>
          <a:endParaRPr lang="en-US" dirty="0"/>
        </a:p>
      </dgm:t>
    </dgm:pt>
    <dgm:pt modelId="{CFCB4EA9-F350-4928-AD84-755A28D70667}" type="parTrans" cxnId="{364FB690-CB54-4AC7-B434-1B53AC240526}">
      <dgm:prSet/>
      <dgm:spPr/>
      <dgm:t>
        <a:bodyPr/>
        <a:lstStyle/>
        <a:p>
          <a:endParaRPr lang="en-US"/>
        </a:p>
      </dgm:t>
    </dgm:pt>
    <dgm:pt modelId="{5CB23736-FD0E-4DFE-83CA-FE622E92B76D}" type="sibTrans" cxnId="{364FB690-CB54-4AC7-B434-1B53AC240526}">
      <dgm:prSet/>
      <dgm:spPr/>
      <dgm:t>
        <a:bodyPr/>
        <a:lstStyle/>
        <a:p>
          <a:endParaRPr lang="en-US"/>
        </a:p>
      </dgm:t>
    </dgm:pt>
    <dgm:pt modelId="{90EDD31D-9BDF-44DF-9622-A27950C19BED}" type="pres">
      <dgm:prSet presAssocID="{A04D189D-B044-4054-82AF-9DABA0688D3D}" presName="diagram" presStyleCnt="0">
        <dgm:presLayoutVars>
          <dgm:chMax val="1"/>
          <dgm:dir/>
          <dgm:animLvl val="ctr"/>
          <dgm:resizeHandles val="exact"/>
        </dgm:presLayoutVars>
      </dgm:prSet>
      <dgm:spPr/>
      <dgm:t>
        <a:bodyPr/>
        <a:lstStyle/>
        <a:p>
          <a:endParaRPr lang="en-US"/>
        </a:p>
      </dgm:t>
    </dgm:pt>
    <dgm:pt modelId="{F742239E-A685-437F-B946-3404D4E4B660}" type="pres">
      <dgm:prSet presAssocID="{A04D189D-B044-4054-82AF-9DABA0688D3D}" presName="matrix" presStyleCnt="0"/>
      <dgm:spPr/>
    </dgm:pt>
    <dgm:pt modelId="{A56FB6C8-45E8-4BA3-A597-FC3804DCAFA0}" type="pres">
      <dgm:prSet presAssocID="{A04D189D-B044-4054-82AF-9DABA0688D3D}" presName="tile1" presStyleLbl="node1" presStyleIdx="0" presStyleCnt="4"/>
      <dgm:spPr/>
      <dgm:t>
        <a:bodyPr/>
        <a:lstStyle/>
        <a:p>
          <a:endParaRPr lang="en-US"/>
        </a:p>
      </dgm:t>
    </dgm:pt>
    <dgm:pt modelId="{E2E9FEB5-8EDD-4ADB-B818-BDC617E7AF2E}" type="pres">
      <dgm:prSet presAssocID="{A04D189D-B044-4054-82AF-9DABA0688D3D}" presName="tile1text" presStyleLbl="node1" presStyleIdx="0" presStyleCnt="4">
        <dgm:presLayoutVars>
          <dgm:chMax val="0"/>
          <dgm:chPref val="0"/>
          <dgm:bulletEnabled val="1"/>
        </dgm:presLayoutVars>
      </dgm:prSet>
      <dgm:spPr/>
      <dgm:t>
        <a:bodyPr/>
        <a:lstStyle/>
        <a:p>
          <a:endParaRPr lang="en-US"/>
        </a:p>
      </dgm:t>
    </dgm:pt>
    <dgm:pt modelId="{C4503014-43AF-4C0D-9B81-D7025B69EB55}" type="pres">
      <dgm:prSet presAssocID="{A04D189D-B044-4054-82AF-9DABA0688D3D}" presName="tile2" presStyleLbl="node1" presStyleIdx="1" presStyleCnt="4"/>
      <dgm:spPr/>
      <dgm:t>
        <a:bodyPr/>
        <a:lstStyle/>
        <a:p>
          <a:endParaRPr lang="en-US"/>
        </a:p>
      </dgm:t>
    </dgm:pt>
    <dgm:pt modelId="{CF7225B3-5DA5-486E-9766-81A9EFDEDC63}" type="pres">
      <dgm:prSet presAssocID="{A04D189D-B044-4054-82AF-9DABA0688D3D}" presName="tile2text" presStyleLbl="node1" presStyleIdx="1" presStyleCnt="4">
        <dgm:presLayoutVars>
          <dgm:chMax val="0"/>
          <dgm:chPref val="0"/>
          <dgm:bulletEnabled val="1"/>
        </dgm:presLayoutVars>
      </dgm:prSet>
      <dgm:spPr/>
      <dgm:t>
        <a:bodyPr/>
        <a:lstStyle/>
        <a:p>
          <a:endParaRPr lang="en-US"/>
        </a:p>
      </dgm:t>
    </dgm:pt>
    <dgm:pt modelId="{641D5C31-2A02-42ED-BC1A-D33F9AB3CCB2}" type="pres">
      <dgm:prSet presAssocID="{A04D189D-B044-4054-82AF-9DABA0688D3D}" presName="tile3" presStyleLbl="node1" presStyleIdx="2" presStyleCnt="4"/>
      <dgm:spPr/>
      <dgm:t>
        <a:bodyPr/>
        <a:lstStyle/>
        <a:p>
          <a:endParaRPr lang="en-US"/>
        </a:p>
      </dgm:t>
    </dgm:pt>
    <dgm:pt modelId="{B18F0200-584F-4927-AF1E-6DAE63D64DE3}" type="pres">
      <dgm:prSet presAssocID="{A04D189D-B044-4054-82AF-9DABA0688D3D}" presName="tile3text" presStyleLbl="node1" presStyleIdx="2" presStyleCnt="4">
        <dgm:presLayoutVars>
          <dgm:chMax val="0"/>
          <dgm:chPref val="0"/>
          <dgm:bulletEnabled val="1"/>
        </dgm:presLayoutVars>
      </dgm:prSet>
      <dgm:spPr/>
      <dgm:t>
        <a:bodyPr/>
        <a:lstStyle/>
        <a:p>
          <a:endParaRPr lang="en-US"/>
        </a:p>
      </dgm:t>
    </dgm:pt>
    <dgm:pt modelId="{0F712F0A-5513-4A24-B27C-B2E551E5FD9A}" type="pres">
      <dgm:prSet presAssocID="{A04D189D-B044-4054-82AF-9DABA0688D3D}" presName="tile4" presStyleLbl="node1" presStyleIdx="3" presStyleCnt="4"/>
      <dgm:spPr/>
      <dgm:t>
        <a:bodyPr/>
        <a:lstStyle/>
        <a:p>
          <a:endParaRPr lang="en-US"/>
        </a:p>
      </dgm:t>
    </dgm:pt>
    <dgm:pt modelId="{3279CF97-3E5E-43ED-A789-32C781F069F6}" type="pres">
      <dgm:prSet presAssocID="{A04D189D-B044-4054-82AF-9DABA0688D3D}" presName="tile4text" presStyleLbl="node1" presStyleIdx="3" presStyleCnt="4">
        <dgm:presLayoutVars>
          <dgm:chMax val="0"/>
          <dgm:chPref val="0"/>
          <dgm:bulletEnabled val="1"/>
        </dgm:presLayoutVars>
      </dgm:prSet>
      <dgm:spPr/>
      <dgm:t>
        <a:bodyPr/>
        <a:lstStyle/>
        <a:p>
          <a:endParaRPr lang="en-US"/>
        </a:p>
      </dgm:t>
    </dgm:pt>
    <dgm:pt modelId="{232EA061-2FF3-448D-9C33-12360B981056}" type="pres">
      <dgm:prSet presAssocID="{A04D189D-B044-4054-82AF-9DABA0688D3D}" presName="centerTile" presStyleLbl="fgShp" presStyleIdx="0" presStyleCnt="1">
        <dgm:presLayoutVars>
          <dgm:chMax val="0"/>
          <dgm:chPref val="0"/>
        </dgm:presLayoutVars>
      </dgm:prSet>
      <dgm:spPr/>
      <dgm:t>
        <a:bodyPr/>
        <a:lstStyle/>
        <a:p>
          <a:endParaRPr lang="en-US"/>
        </a:p>
      </dgm:t>
    </dgm:pt>
  </dgm:ptLst>
  <dgm:cxnLst>
    <dgm:cxn modelId="{F3856D90-90B8-4F58-83FA-26B37C4BEE09}" type="presOf" srcId="{A04D189D-B044-4054-82AF-9DABA0688D3D}" destId="{90EDD31D-9BDF-44DF-9622-A27950C19BED}" srcOrd="0" destOrd="0" presId="urn:microsoft.com/office/officeart/2005/8/layout/matrix1"/>
    <dgm:cxn modelId="{72D2EC46-8BA3-455C-ABC8-E6C7D1A378A8}" srcId="{A04D189D-B044-4054-82AF-9DABA0688D3D}" destId="{D8BE78B7-56DA-4DDD-9E3D-83E258EFB4C9}" srcOrd="0" destOrd="0" parTransId="{8A875870-13AC-4740-8F49-9B60A525EFAD}" sibTransId="{7D6AEF53-5EF7-4B0A-B82C-1435F138D846}"/>
    <dgm:cxn modelId="{729D71BB-8D35-49D1-AAB5-E1FC0E314BAF}" type="presOf" srcId="{BE8055CB-10DF-4C66-A6C8-886559AC28C3}" destId="{641D5C31-2A02-42ED-BC1A-D33F9AB3CCB2}" srcOrd="0" destOrd="0" presId="urn:microsoft.com/office/officeart/2005/8/layout/matrix1"/>
    <dgm:cxn modelId="{BE192E14-3B8D-4D45-9444-6BBC1B0F0141}" type="presOf" srcId="{90C01D56-EA13-46E7-8CCB-E3080775A4FF}" destId="{3279CF97-3E5E-43ED-A789-32C781F069F6}" srcOrd="1" destOrd="0" presId="urn:microsoft.com/office/officeart/2005/8/layout/matrix1"/>
    <dgm:cxn modelId="{0CB61B36-807D-4437-AA21-F10A66346835}" type="presOf" srcId="{148F5F4A-910A-493D-9A0F-B106CEF3B68D}" destId="{C4503014-43AF-4C0D-9B81-D7025B69EB55}" srcOrd="0" destOrd="0" presId="urn:microsoft.com/office/officeart/2005/8/layout/matrix1"/>
    <dgm:cxn modelId="{686B407E-5CCE-4EF4-9836-CAB3ECD02DF3}" type="presOf" srcId="{4A2C5278-1287-455E-A683-A17775283FD6}" destId="{A56FB6C8-45E8-4BA3-A597-FC3804DCAFA0}" srcOrd="0" destOrd="0" presId="urn:microsoft.com/office/officeart/2005/8/layout/matrix1"/>
    <dgm:cxn modelId="{2A7FD96A-3F62-4866-8B9F-336D1D435CEB}" type="presOf" srcId="{90C01D56-EA13-46E7-8CCB-E3080775A4FF}" destId="{0F712F0A-5513-4A24-B27C-B2E551E5FD9A}" srcOrd="0" destOrd="0" presId="urn:microsoft.com/office/officeart/2005/8/layout/matrix1"/>
    <dgm:cxn modelId="{C17B4B01-0F6C-49C5-9748-602A5D3502DB}" srcId="{D8BE78B7-56DA-4DDD-9E3D-83E258EFB4C9}" destId="{4A2C5278-1287-455E-A683-A17775283FD6}" srcOrd="0" destOrd="0" parTransId="{AD7C363A-BE4C-4DE8-8766-1F1309FD4A87}" sibTransId="{F8CD5378-17C6-497B-B788-A92172BC437E}"/>
    <dgm:cxn modelId="{A444E620-A9CA-4D60-B0CB-EB8572F64BF5}" type="presOf" srcId="{D8BE78B7-56DA-4DDD-9E3D-83E258EFB4C9}" destId="{232EA061-2FF3-448D-9C33-12360B981056}" srcOrd="0" destOrd="0" presId="urn:microsoft.com/office/officeart/2005/8/layout/matrix1"/>
    <dgm:cxn modelId="{BDA48FD3-46BC-4E17-AD95-E45E8414395C}" srcId="{D8BE78B7-56DA-4DDD-9E3D-83E258EFB4C9}" destId="{BE8055CB-10DF-4C66-A6C8-886559AC28C3}" srcOrd="2" destOrd="0" parTransId="{5A35DF85-0E6B-409C-8495-CDF8C6D4CC63}" sibTransId="{BC23F839-7D35-4257-AECB-A9926F357804}"/>
    <dgm:cxn modelId="{424D2A68-2010-4C10-820A-86768621E8BE}" type="presOf" srcId="{4A2C5278-1287-455E-A683-A17775283FD6}" destId="{E2E9FEB5-8EDD-4ADB-B818-BDC617E7AF2E}" srcOrd="1" destOrd="0" presId="urn:microsoft.com/office/officeart/2005/8/layout/matrix1"/>
    <dgm:cxn modelId="{364FB690-CB54-4AC7-B434-1B53AC240526}" srcId="{D8BE78B7-56DA-4DDD-9E3D-83E258EFB4C9}" destId="{90C01D56-EA13-46E7-8CCB-E3080775A4FF}" srcOrd="3" destOrd="0" parTransId="{CFCB4EA9-F350-4928-AD84-755A28D70667}" sibTransId="{5CB23736-FD0E-4DFE-83CA-FE622E92B76D}"/>
    <dgm:cxn modelId="{66EFBE61-01AE-47DB-A533-3089E56F0CAC}" type="presOf" srcId="{BE8055CB-10DF-4C66-A6C8-886559AC28C3}" destId="{B18F0200-584F-4927-AF1E-6DAE63D64DE3}" srcOrd="1" destOrd="0" presId="urn:microsoft.com/office/officeart/2005/8/layout/matrix1"/>
    <dgm:cxn modelId="{2E9AAA07-ED97-4EE1-9BB9-0E7AE7F27D67}" srcId="{D8BE78B7-56DA-4DDD-9E3D-83E258EFB4C9}" destId="{148F5F4A-910A-493D-9A0F-B106CEF3B68D}" srcOrd="1" destOrd="0" parTransId="{38A22DA2-5754-4E99-B49A-D0B2F9716BB0}" sibTransId="{695B2B38-8B3A-4B8A-9B42-D20FF0EBDFB6}"/>
    <dgm:cxn modelId="{6BD7B0D3-21C1-4EC9-AFF5-9167509571A1}" type="presOf" srcId="{148F5F4A-910A-493D-9A0F-B106CEF3B68D}" destId="{CF7225B3-5DA5-486E-9766-81A9EFDEDC63}" srcOrd="1" destOrd="0" presId="urn:microsoft.com/office/officeart/2005/8/layout/matrix1"/>
    <dgm:cxn modelId="{E03C1A30-1EC0-4601-9458-A9E503757DD2}" type="presParOf" srcId="{90EDD31D-9BDF-44DF-9622-A27950C19BED}" destId="{F742239E-A685-437F-B946-3404D4E4B660}" srcOrd="0" destOrd="0" presId="urn:microsoft.com/office/officeart/2005/8/layout/matrix1"/>
    <dgm:cxn modelId="{5563D8DB-1658-4F85-B1E7-8CFC6ACE59CB}" type="presParOf" srcId="{F742239E-A685-437F-B946-3404D4E4B660}" destId="{A56FB6C8-45E8-4BA3-A597-FC3804DCAFA0}" srcOrd="0" destOrd="0" presId="urn:microsoft.com/office/officeart/2005/8/layout/matrix1"/>
    <dgm:cxn modelId="{D6B4C0EF-8E55-4205-8ED4-76A7566F60E9}" type="presParOf" srcId="{F742239E-A685-437F-B946-3404D4E4B660}" destId="{E2E9FEB5-8EDD-4ADB-B818-BDC617E7AF2E}" srcOrd="1" destOrd="0" presId="urn:microsoft.com/office/officeart/2005/8/layout/matrix1"/>
    <dgm:cxn modelId="{11BB5B1E-87AF-4B30-911A-5E2EEF04F9ED}" type="presParOf" srcId="{F742239E-A685-437F-B946-3404D4E4B660}" destId="{C4503014-43AF-4C0D-9B81-D7025B69EB55}" srcOrd="2" destOrd="0" presId="urn:microsoft.com/office/officeart/2005/8/layout/matrix1"/>
    <dgm:cxn modelId="{B033FC78-163B-460C-8123-18455D4EF2DC}" type="presParOf" srcId="{F742239E-A685-437F-B946-3404D4E4B660}" destId="{CF7225B3-5DA5-486E-9766-81A9EFDEDC63}" srcOrd="3" destOrd="0" presId="urn:microsoft.com/office/officeart/2005/8/layout/matrix1"/>
    <dgm:cxn modelId="{FD733711-7605-446F-855A-BA324F554B4B}" type="presParOf" srcId="{F742239E-A685-437F-B946-3404D4E4B660}" destId="{641D5C31-2A02-42ED-BC1A-D33F9AB3CCB2}" srcOrd="4" destOrd="0" presId="urn:microsoft.com/office/officeart/2005/8/layout/matrix1"/>
    <dgm:cxn modelId="{CC93E6E6-D8F0-4F38-81D5-5A164F89E749}" type="presParOf" srcId="{F742239E-A685-437F-B946-3404D4E4B660}" destId="{B18F0200-584F-4927-AF1E-6DAE63D64DE3}" srcOrd="5" destOrd="0" presId="urn:microsoft.com/office/officeart/2005/8/layout/matrix1"/>
    <dgm:cxn modelId="{A3763CF3-3F36-4BCD-86B2-406B21E20F97}" type="presParOf" srcId="{F742239E-A685-437F-B946-3404D4E4B660}" destId="{0F712F0A-5513-4A24-B27C-B2E551E5FD9A}" srcOrd="6" destOrd="0" presId="urn:microsoft.com/office/officeart/2005/8/layout/matrix1"/>
    <dgm:cxn modelId="{645952DA-1430-4975-B702-80F10C1F9F3D}" type="presParOf" srcId="{F742239E-A685-437F-B946-3404D4E4B660}" destId="{3279CF97-3E5E-43ED-A789-32C781F069F6}" srcOrd="7" destOrd="0" presId="urn:microsoft.com/office/officeart/2005/8/layout/matrix1"/>
    <dgm:cxn modelId="{ABDE39DE-F06D-4E23-98B8-7DB21CE72952}" type="presParOf" srcId="{90EDD31D-9BDF-44DF-9622-A27950C19BED}" destId="{232EA061-2FF3-448D-9C33-12360B98105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FB6C8-45E8-4BA3-A597-FC3804DCAFA0}">
      <dsp:nvSpPr>
        <dsp:cNvPr id="0" name=""/>
        <dsp:cNvSpPr/>
      </dsp:nvSpPr>
      <dsp:spPr>
        <a:xfrm rot="16200000">
          <a:off x="726300" y="-726300"/>
          <a:ext cx="2687738" cy="4140339"/>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endParaRPr lang="en-US" sz="1600" i="1" kern="1200" dirty="0" smtClean="0"/>
        </a:p>
        <a:p>
          <a:pPr lvl="0" algn="ctr" defTabSz="711200">
            <a:lnSpc>
              <a:spcPct val="90000"/>
            </a:lnSpc>
            <a:spcBef>
              <a:spcPct val="0"/>
            </a:spcBef>
            <a:spcAft>
              <a:spcPct val="35000"/>
            </a:spcAft>
          </a:pPr>
          <a:r>
            <a:rPr lang="en-US" sz="2200" i="1" kern="1200" dirty="0" smtClean="0"/>
            <a:t>Analytic (didactic) statements </a:t>
          </a:r>
        </a:p>
        <a:p>
          <a:pPr lvl="0" algn="ctr" defTabSz="711200">
            <a:lnSpc>
              <a:spcPct val="90000"/>
            </a:lnSpc>
            <a:spcBef>
              <a:spcPct val="0"/>
            </a:spcBef>
            <a:spcAft>
              <a:spcPct val="35000"/>
            </a:spcAft>
          </a:pPr>
          <a:r>
            <a:rPr lang="en-US" sz="1900" kern="1200" dirty="0" smtClean="0"/>
            <a:t>in natural language that describe the elements and context that support a choice</a:t>
          </a:r>
          <a:endParaRPr lang="en-US" sz="1900" kern="1200" dirty="0"/>
        </a:p>
      </dsp:txBody>
      <dsp:txXfrm rot="5400000">
        <a:off x="-1" y="1"/>
        <a:ext cx="4140339" cy="2015803"/>
      </dsp:txXfrm>
    </dsp:sp>
    <dsp:sp modelId="{C4503014-43AF-4C0D-9B81-D7025B69EB55}">
      <dsp:nvSpPr>
        <dsp:cNvPr id="0" name=""/>
        <dsp:cNvSpPr/>
      </dsp:nvSpPr>
      <dsp:spPr>
        <a:xfrm>
          <a:off x="4140339" y="0"/>
          <a:ext cx="4140339" cy="2687738"/>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endParaRPr lang="en-US" sz="1600" i="1" kern="1200" dirty="0" smtClean="0"/>
        </a:p>
        <a:p>
          <a:pPr lvl="0" algn="ctr" defTabSz="711200">
            <a:lnSpc>
              <a:spcPct val="90000"/>
            </a:lnSpc>
            <a:spcBef>
              <a:spcPct val="0"/>
            </a:spcBef>
            <a:spcAft>
              <a:spcPct val="35000"/>
            </a:spcAft>
          </a:pPr>
          <a:r>
            <a:rPr lang="en-US" sz="2200" i="1" kern="1200" dirty="0" smtClean="0"/>
            <a:t>Visualizations </a:t>
          </a:r>
        </a:p>
        <a:p>
          <a:pPr lvl="0" algn="ctr" defTabSz="711200">
            <a:lnSpc>
              <a:spcPct val="90000"/>
            </a:lnSpc>
            <a:spcBef>
              <a:spcPct val="0"/>
            </a:spcBef>
            <a:spcAft>
              <a:spcPct val="35000"/>
            </a:spcAft>
          </a:pPr>
          <a:r>
            <a:rPr lang="en-US" sz="1900" kern="1200" dirty="0" smtClean="0"/>
            <a:t>that directly highlight portions of the raw data that support a choice and allow viewers to form their own perceptual understanding</a:t>
          </a:r>
          <a:endParaRPr lang="en-US" sz="1900" kern="1200" dirty="0"/>
        </a:p>
      </dsp:txBody>
      <dsp:txXfrm>
        <a:off x="4140339" y="0"/>
        <a:ext cx="4140339" cy="2015803"/>
      </dsp:txXfrm>
    </dsp:sp>
    <dsp:sp modelId="{641D5C31-2A02-42ED-BC1A-D33F9AB3CCB2}">
      <dsp:nvSpPr>
        <dsp:cNvPr id="0" name=""/>
        <dsp:cNvSpPr/>
      </dsp:nvSpPr>
      <dsp:spPr>
        <a:xfrm rot="10800000">
          <a:off x="0" y="2687738"/>
          <a:ext cx="4140339" cy="2687738"/>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1" kern="1200" dirty="0" smtClean="0"/>
            <a:t>Cases </a:t>
          </a:r>
        </a:p>
        <a:p>
          <a:pPr lvl="0" algn="ctr" defTabSz="933450">
            <a:lnSpc>
              <a:spcPct val="90000"/>
            </a:lnSpc>
            <a:spcBef>
              <a:spcPct val="0"/>
            </a:spcBef>
            <a:spcAft>
              <a:spcPct val="35000"/>
            </a:spcAft>
          </a:pPr>
          <a:r>
            <a:rPr lang="en-US" sz="2100" kern="1200" dirty="0" smtClean="0"/>
            <a:t>that invoke specific examples or stories that support the choice</a:t>
          </a:r>
          <a:endParaRPr lang="en-US" sz="2100" kern="1200" dirty="0"/>
        </a:p>
      </dsp:txBody>
      <dsp:txXfrm rot="10800000">
        <a:off x="0" y="3359673"/>
        <a:ext cx="4140339" cy="2015803"/>
      </dsp:txXfrm>
    </dsp:sp>
    <dsp:sp modelId="{0F712F0A-5513-4A24-B27C-B2E551E5FD9A}">
      <dsp:nvSpPr>
        <dsp:cNvPr id="0" name=""/>
        <dsp:cNvSpPr/>
      </dsp:nvSpPr>
      <dsp:spPr>
        <a:xfrm rot="5400000">
          <a:off x="4866640" y="1961437"/>
          <a:ext cx="2687738" cy="4140339"/>
        </a:xfrm>
        <a:prstGeom prst="round1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1" kern="1200" dirty="0" smtClean="0"/>
            <a:t>Rejections of alternative choices </a:t>
          </a:r>
        </a:p>
        <a:p>
          <a:pPr lvl="0" algn="ctr" defTabSz="933450">
            <a:lnSpc>
              <a:spcPct val="90000"/>
            </a:lnSpc>
            <a:spcBef>
              <a:spcPct val="0"/>
            </a:spcBef>
            <a:spcAft>
              <a:spcPct val="35000"/>
            </a:spcAft>
          </a:pPr>
          <a:r>
            <a:rPr lang="en-US" sz="2100" kern="1200" dirty="0" smtClean="0"/>
            <a:t>(or “common misconceptions” in pedagogy) that argue against less preferred answers based on analytics, cases, and data</a:t>
          </a:r>
          <a:endParaRPr lang="en-US" sz="2100" kern="1200" dirty="0"/>
        </a:p>
      </dsp:txBody>
      <dsp:txXfrm rot="-5400000">
        <a:off x="4140339" y="3359673"/>
        <a:ext cx="4140339" cy="2015803"/>
      </dsp:txXfrm>
    </dsp:sp>
    <dsp:sp modelId="{232EA061-2FF3-448D-9C33-12360B981056}">
      <dsp:nvSpPr>
        <dsp:cNvPr id="0" name=""/>
        <dsp:cNvSpPr/>
      </dsp:nvSpPr>
      <dsp:spPr>
        <a:xfrm>
          <a:off x="2898237" y="2015803"/>
          <a:ext cx="2484203" cy="1343869"/>
        </a:xfrm>
        <a:prstGeom prst="roundRect">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0" kern="1200" dirty="0" smtClean="0"/>
            <a:t>Explanation Modes</a:t>
          </a:r>
          <a:endParaRPr lang="en-US" sz="2400" b="0" kern="1200" dirty="0"/>
        </a:p>
      </dsp:txBody>
      <dsp:txXfrm>
        <a:off x="2963839" y="2081405"/>
        <a:ext cx="2352999" cy="1212665"/>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45904C4-010F-4896-9D22-0FDDB5A0FF93}" type="datetimeFigureOut">
              <a:rPr lang="en-US" smtClean="0">
                <a:solidFill>
                  <a:schemeClr val="bg1">
                    <a:lumMod val="65000"/>
                  </a:schemeClr>
                </a:solidFill>
                <a:latin typeface="Tahoma" pitchFamily="34" charset="0"/>
                <a:ea typeface="Tahoma" pitchFamily="34" charset="0"/>
                <a:cs typeface="Tahoma" pitchFamily="34" charset="0"/>
              </a:rPr>
              <a:pPr/>
              <a:t>4/3/2019</a:t>
            </a:fld>
            <a:endParaRPr lang="en-US" dirty="0">
              <a:solidFill>
                <a:schemeClr val="bg1">
                  <a:lumMod val="65000"/>
                </a:schemeClr>
              </a:solidFill>
              <a:latin typeface="Tahoma" pitchFamily="34" charset="0"/>
              <a:ea typeface="Tahoma" pitchFamily="34" charset="0"/>
              <a:cs typeface="Tahoma"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dirty="0" smtClean="0">
                <a:solidFill>
                  <a:schemeClr val="bg1">
                    <a:lumMod val="65000"/>
                  </a:schemeClr>
                </a:solidFill>
                <a:latin typeface="Tahoma" pitchFamily="34" charset="0"/>
                <a:ea typeface="Tahoma" pitchFamily="34" charset="0"/>
                <a:cs typeface="Tahoma" pitchFamily="34" charset="0"/>
              </a:rPr>
              <a:t>Approved for public release: distribution unlimited.</a:t>
            </a:r>
            <a:endParaRPr lang="en-US" dirty="0">
              <a:solidFill>
                <a:schemeClr val="bg1">
                  <a:lumMod val="65000"/>
                </a:schemeClr>
              </a:solidFill>
              <a:latin typeface="Tahoma" pitchFamily="34" charset="0"/>
              <a:ea typeface="Tahoma" pitchFamily="34" charset="0"/>
              <a:cs typeface="Tahoma"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899D1F1-6DC0-4977-808C-FD0BF7AD2565}" type="slidenum">
              <a:rPr lang="en-US" smtClean="0">
                <a:solidFill>
                  <a:schemeClr val="bg1">
                    <a:lumMod val="65000"/>
                  </a:schemeClr>
                </a:solidFill>
                <a:latin typeface="Tahoma" pitchFamily="34" charset="0"/>
                <a:ea typeface="Tahoma" pitchFamily="34" charset="0"/>
                <a:cs typeface="Tahoma" pitchFamily="34" charset="0"/>
              </a:rPr>
              <a:pPr/>
              <a:t>‹#›</a:t>
            </a:fld>
            <a:endParaRPr lang="en-US" dirty="0">
              <a:solidFill>
                <a:schemeClr val="bg1">
                  <a:lumMod val="65000"/>
                </a:schemeClr>
              </a:solidFill>
              <a:latin typeface="Tahoma" pitchFamily="34" charset="0"/>
              <a:ea typeface="Tahoma" pitchFamily="34" charset="0"/>
              <a:cs typeface="Tahoma" pitchFamily="34" charset="0"/>
            </a:endParaRPr>
          </a:p>
        </p:txBody>
      </p:sp>
      <p:pic>
        <p:nvPicPr>
          <p:cNvPr id="6" name="Picture 6" descr="TITLE-HEADER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787"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592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solidFill>
                  <a:schemeClr val="bg1">
                    <a:lumMod val="65000"/>
                  </a:schemeClr>
                </a:solidFill>
                <a:latin typeface="Tahoma" pitchFamily="34" charset="0"/>
                <a:ea typeface="Tahoma" pitchFamily="34" charset="0"/>
                <a:cs typeface="Tahoma" pitchFamily="34" charset="0"/>
              </a:defRPr>
            </a:lvl1pPr>
          </a:lstStyle>
          <a:p>
            <a:fld id="{92715C0D-0E45-40B4-BE1B-664AAA8E6B7F}" type="datetimeFigureOut">
              <a:rPr lang="en-US" smtClean="0"/>
              <a:pPr/>
              <a:t>4/3/2019</a:t>
            </a:fld>
            <a:endParaRPr lang="en-US" dirty="0"/>
          </a:p>
        </p:txBody>
      </p:sp>
      <p:sp>
        <p:nvSpPr>
          <p:cNvPr id="4" name="Slide Image Placeholder 3"/>
          <p:cNvSpPr>
            <a:spLocks noGrp="1" noRot="1" noChangeAspect="1"/>
          </p:cNvSpPr>
          <p:nvPr>
            <p:ph type="sldImg" idx="2"/>
          </p:nvPr>
        </p:nvSpPr>
        <p:spPr>
          <a:xfrm>
            <a:off x="1181100" y="895350"/>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648200"/>
            <a:ext cx="5608320" cy="3950970"/>
          </a:xfrm>
          <a:prstGeom prst="rect">
            <a:avLst/>
          </a:prstGeom>
        </p:spPr>
        <p:txBody>
          <a:bodyPr vert="horz" lIns="93177" tIns="46589" rIns="93177" bIns="4658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solidFill>
                  <a:schemeClr val="bg1">
                    <a:lumMod val="65000"/>
                  </a:schemeClr>
                </a:solidFill>
                <a:latin typeface="Tahoma" pitchFamily="34" charset="0"/>
                <a:ea typeface="Tahoma" pitchFamily="34" charset="0"/>
                <a:cs typeface="Tahoma" pitchFamily="34" charset="0"/>
              </a:defRPr>
            </a:lvl1pPr>
          </a:lstStyle>
          <a:p>
            <a:r>
              <a:rPr lang="en-US" dirty="0" smtClean="0"/>
              <a:t>Approved for public release: distribution unlimited.</a:t>
            </a: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solidFill>
                  <a:schemeClr val="bg1">
                    <a:lumMod val="65000"/>
                  </a:schemeClr>
                </a:solidFill>
                <a:latin typeface="Tahoma" pitchFamily="34" charset="0"/>
                <a:ea typeface="Tahoma" pitchFamily="34" charset="0"/>
                <a:cs typeface="Tahoma" pitchFamily="34" charset="0"/>
              </a:defRPr>
            </a:lvl1pPr>
          </a:lstStyle>
          <a:p>
            <a:fld id="{639B577F-6036-4BCD-9021-A736CBC28733}" type="slidenum">
              <a:rPr lang="en-US" smtClean="0"/>
              <a:pPr/>
              <a:t>‹#›</a:t>
            </a:fld>
            <a:endParaRPr lang="en-US" dirty="0"/>
          </a:p>
        </p:txBody>
      </p:sp>
      <p:pic>
        <p:nvPicPr>
          <p:cNvPr id="8" name="Picture 6" descr="TITLE-HEADER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787"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63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ahoma" pitchFamily="34" charset="0"/>
        <a:ea typeface="Tahoma" pitchFamily="34" charset="0"/>
        <a:cs typeface="Tahoma" pitchFamily="34" charset="0"/>
      </a:defRPr>
    </a:lvl1pPr>
    <a:lvl2pPr marL="457200" algn="l" defTabSz="914400" rtl="0" eaLnBrk="1" latinLnBrk="0" hangingPunct="1">
      <a:defRPr sz="1200" kern="1200">
        <a:solidFill>
          <a:schemeClr val="tx1"/>
        </a:solidFill>
        <a:latin typeface="Tahoma" pitchFamily="34" charset="0"/>
        <a:ea typeface="Tahoma" pitchFamily="34" charset="0"/>
        <a:cs typeface="Tahoma" pitchFamily="34" charset="0"/>
      </a:defRPr>
    </a:lvl2pPr>
    <a:lvl3pPr marL="914400" algn="l" defTabSz="914400" rtl="0" eaLnBrk="1" latinLnBrk="0" hangingPunct="1">
      <a:defRPr sz="1200" kern="1200">
        <a:solidFill>
          <a:schemeClr val="tx1"/>
        </a:solidFill>
        <a:latin typeface="Tahoma" pitchFamily="34" charset="0"/>
        <a:ea typeface="Tahoma" pitchFamily="34" charset="0"/>
        <a:cs typeface="Tahoma" pitchFamily="34" charset="0"/>
      </a:defRPr>
    </a:lvl3pPr>
    <a:lvl4pPr marL="1371600" algn="l" defTabSz="914400" rtl="0" eaLnBrk="1" latinLnBrk="0" hangingPunct="1">
      <a:defRPr sz="1200" kern="1200">
        <a:solidFill>
          <a:schemeClr val="tx1"/>
        </a:solidFill>
        <a:latin typeface="Tahoma" pitchFamily="34" charset="0"/>
        <a:ea typeface="Tahoma" pitchFamily="34" charset="0"/>
        <a:cs typeface="Tahoma" pitchFamily="34" charset="0"/>
      </a:defRPr>
    </a:lvl4pPr>
    <a:lvl5pPr marL="1828800" algn="l" defTabSz="914400" rtl="0" eaLnBrk="1" latinLnBrk="0" hangingPunct="1">
      <a:defRPr sz="1200" kern="1200">
        <a:solidFill>
          <a:schemeClr val="tx1"/>
        </a:solidFill>
        <a:latin typeface="Tahoma" pitchFamily="34" charset="0"/>
        <a:ea typeface="Tahoma" pitchFamily="34" charset="0"/>
        <a:cs typeface="Tahoma"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mil-embedded.com/news/team-investigates-artificial-intelligence-machine-learning-in-darpa-project/" TargetMode="External"/><Relationship Id="rId13" Type="http://schemas.openxmlformats.org/officeDocument/2006/relationships/hyperlink" Target="https://www.computerworld.com.au/article/618770/oracle-quietly-researching-explainable-ai/" TargetMode="External"/><Relationship Id="rId3" Type="http://schemas.openxmlformats.org/officeDocument/2006/relationships/hyperlink" Target="http://blog.executivebiz.com/2017/06/charles-river-analytics-led-team-gets-darpa-contract-to-support-artificial-intelligence-program/" TargetMode="External"/><Relationship Id="rId7" Type="http://schemas.openxmlformats.org/officeDocument/2006/relationships/hyperlink" Target="http://www.pbs.org/wgbh/nova/next/tech/ai-bias/?utm_source=TWITTER&amp;utm_medium=social&amp;utm_term=20171025&amp;utm_content=1126649965&amp;linkId=43924702" TargetMode="External"/><Relationship Id="rId12" Type="http://schemas.openxmlformats.org/officeDocument/2006/relationships/hyperlink" Target="https://www.fastcompany.com/40433959/why-the-military-and-corporate-america-want-to-make-ai-explain-itself" TargetMode="External"/><Relationship Id="rId2" Type="http://schemas.openxmlformats.org/officeDocument/2006/relationships/slide" Target="../slides/slide18.xml"/><Relationship Id="rId16" Type="http://schemas.openxmlformats.org/officeDocument/2006/relationships/hyperlink" Target="https://www.ft.com/content/92e3f296-646c-11e7-8526-7b38dcaef614" TargetMode="External"/><Relationship Id="rId1" Type="http://schemas.openxmlformats.org/officeDocument/2006/relationships/notesMaster" Target="../notesMasters/notesMaster1.xml"/><Relationship Id="rId6" Type="http://schemas.openxmlformats.org/officeDocument/2006/relationships/hyperlink" Target="https://blogs.wsj.com/cio/2017/08/10/inside-darpas-push-to-make-artificial-intelligence-explain-itself/" TargetMode="External"/><Relationship Id="rId11" Type="http://schemas.openxmlformats.org/officeDocument/2006/relationships/hyperlink" Target="https://www.axios.com/the-debate-over-whether-machines-should-defend-their-opinions-2450637388.html" TargetMode="External"/><Relationship Id="rId5" Type="http://schemas.openxmlformats.org/officeDocument/2006/relationships/hyperlink" Target="https://www.scientificamerican.com/article/demystifying-the-black-box-that-is-ai/" TargetMode="External"/><Relationship Id="rId15" Type="http://schemas.openxmlformats.org/officeDocument/2006/relationships/hyperlink" Target="https://blogs.wsj.com/cio/2017/08/11/the-morning-download-darpa-orchestrates-effort-to-make-ai-explain-itself/" TargetMode="External"/><Relationship Id="rId10" Type="http://schemas.openxmlformats.org/officeDocument/2006/relationships/hyperlink" Target="https://www.technologyreview.com/s/604087/the-dark-secret-at-the-heart-of-ai/" TargetMode="External"/><Relationship Id="rId4" Type="http://schemas.openxmlformats.org/officeDocument/2006/relationships/hyperlink" Target="https://medcitynews.com/2017/08/darpa-researchers-want-know-machine-learning-algorithms-get-wrong/" TargetMode="External"/><Relationship Id="rId9" Type="http://schemas.openxmlformats.org/officeDocument/2006/relationships/hyperlink" Target="https://www.entrepreneur.com/article/297861" TargetMode="External"/><Relationship Id="rId14" Type="http://schemas.openxmlformats.org/officeDocument/2006/relationships/hyperlink" Target="https://www.theregister.co.uk/2017/09/28/inside_explainable_a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a:t>
            </a:fld>
            <a:endParaRPr lang="en-US" dirty="0"/>
          </a:p>
        </p:txBody>
      </p:sp>
    </p:spTree>
    <p:extLst>
      <p:ext uri="{BB962C8B-B14F-4D97-AF65-F5344CB8AC3E}">
        <p14:creationId xmlns:p14="http://schemas.microsoft.com/office/powerpoint/2010/main" val="3952880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6762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17</a:t>
            </a:fld>
            <a:endParaRPr lang="en-US" dirty="0"/>
          </a:p>
        </p:txBody>
      </p:sp>
    </p:spTree>
    <p:extLst>
      <p:ext uri="{BB962C8B-B14F-4D97-AF65-F5344CB8AC3E}">
        <p14:creationId xmlns:p14="http://schemas.microsoft.com/office/powerpoint/2010/main" val="54422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effectLst/>
                <a:latin typeface="Tahoma" pitchFamily="34" charset="0"/>
                <a:ea typeface="Tahoma" pitchFamily="34" charset="0"/>
                <a:cs typeface="Tahoma" pitchFamily="34" charset="0"/>
              </a:rPr>
              <a:t>Adams, Ramona. “Charles River Analytics-Led Team Gets DARPA Contract to Support Artificial Intelligence Program” </a:t>
            </a:r>
            <a:r>
              <a:rPr lang="en-US" sz="1200" kern="1200" dirty="0" err="1" smtClean="0">
                <a:solidFill>
                  <a:schemeClr val="tx1"/>
                </a:solidFill>
                <a:effectLst/>
                <a:latin typeface="Tahoma" pitchFamily="34" charset="0"/>
                <a:ea typeface="Tahoma" pitchFamily="34" charset="0"/>
                <a:cs typeface="Tahoma" pitchFamily="34" charset="0"/>
              </a:rPr>
              <a:t>ExecutiveBiz</a:t>
            </a:r>
            <a:r>
              <a:rPr lang="en-US" sz="1200" kern="1200" dirty="0" smtClean="0">
                <a:solidFill>
                  <a:schemeClr val="tx1"/>
                </a:solidFill>
                <a:effectLst/>
                <a:latin typeface="Tahoma" pitchFamily="34" charset="0"/>
                <a:ea typeface="Tahoma" pitchFamily="34" charset="0"/>
                <a:cs typeface="Tahoma" pitchFamily="34" charset="0"/>
              </a:rPr>
              <a:t>, 13 Jun. 2017, </a:t>
            </a:r>
            <a:r>
              <a:rPr lang="en-US" sz="1200" u="sng" kern="1200" dirty="0" smtClean="0">
                <a:solidFill>
                  <a:schemeClr val="tx1"/>
                </a:solidFill>
                <a:effectLst/>
                <a:latin typeface="Tahoma" pitchFamily="34" charset="0"/>
                <a:ea typeface="Tahoma" pitchFamily="34" charset="0"/>
                <a:cs typeface="Tahoma" pitchFamily="34" charset="0"/>
                <a:hlinkClick r:id="rId3"/>
              </a:rPr>
              <a:t>http://blog.executivebiz.com/2017/06/charles-river-analytics-led-team-gets-darpa-contract-to-support-artificial-intelligence-program/</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Baum, Stephanie. "DARPA researchers want to know how and why machine learning algorithms get it wrong." </a:t>
            </a:r>
            <a:r>
              <a:rPr lang="en-US" sz="1200" kern="1200" dirty="0" err="1" smtClean="0">
                <a:solidFill>
                  <a:schemeClr val="tx1"/>
                </a:solidFill>
                <a:effectLst/>
                <a:latin typeface="Tahoma" pitchFamily="34" charset="0"/>
                <a:ea typeface="Tahoma" pitchFamily="34" charset="0"/>
                <a:cs typeface="Tahoma" pitchFamily="34" charset="0"/>
              </a:rPr>
              <a:t>MedCityNews</a:t>
            </a:r>
            <a:r>
              <a:rPr lang="en-US" sz="1200" kern="1200" dirty="0" smtClean="0">
                <a:solidFill>
                  <a:schemeClr val="tx1"/>
                </a:solidFill>
                <a:effectLst/>
                <a:latin typeface="Tahoma" pitchFamily="34" charset="0"/>
                <a:ea typeface="Tahoma" pitchFamily="34" charset="0"/>
                <a:cs typeface="Tahoma" pitchFamily="34" charset="0"/>
              </a:rPr>
              <a:t>, 12 Aug. 2017, </a:t>
            </a:r>
            <a:r>
              <a:rPr lang="en-US" sz="1200" u="sng" kern="1200" dirty="0" smtClean="0">
                <a:solidFill>
                  <a:schemeClr val="tx1"/>
                </a:solidFill>
                <a:effectLst/>
                <a:latin typeface="Tahoma" pitchFamily="34" charset="0"/>
                <a:ea typeface="Tahoma" pitchFamily="34" charset="0"/>
                <a:cs typeface="Tahoma" pitchFamily="34" charset="0"/>
                <a:hlinkClick r:id="rId4"/>
              </a:rPr>
              <a:t>https://medcitynews.com/2017/08/darpa-researchers-want-know-machine-learning-algorithms-get-wrong/</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err="1" smtClean="0">
                <a:solidFill>
                  <a:schemeClr val="tx1"/>
                </a:solidFill>
                <a:effectLst/>
                <a:latin typeface="Tahoma" pitchFamily="34" charset="0"/>
                <a:ea typeface="Tahoma" pitchFamily="34" charset="0"/>
                <a:cs typeface="Tahoma" pitchFamily="34" charset="0"/>
              </a:rPr>
              <a:t>Bleicher</a:t>
            </a:r>
            <a:r>
              <a:rPr lang="en-US" sz="1200" kern="1200" dirty="0" smtClean="0">
                <a:solidFill>
                  <a:schemeClr val="tx1"/>
                </a:solidFill>
                <a:effectLst/>
                <a:latin typeface="Tahoma" pitchFamily="34" charset="0"/>
                <a:ea typeface="Tahoma" pitchFamily="34" charset="0"/>
                <a:cs typeface="Tahoma" pitchFamily="34" charset="0"/>
              </a:rPr>
              <a:t>, Ariel. "Demystifying the Black Box That Is AI." Scientific </a:t>
            </a:r>
            <a:r>
              <a:rPr lang="en-US" sz="1200" kern="1200" dirty="0" err="1" smtClean="0">
                <a:solidFill>
                  <a:schemeClr val="tx1"/>
                </a:solidFill>
                <a:effectLst/>
                <a:latin typeface="Tahoma" pitchFamily="34" charset="0"/>
                <a:ea typeface="Tahoma" pitchFamily="34" charset="0"/>
                <a:cs typeface="Tahoma" pitchFamily="34" charset="0"/>
              </a:rPr>
              <a:t>Amerian</a:t>
            </a:r>
            <a:r>
              <a:rPr lang="en-US" sz="1200" kern="1200" dirty="0" smtClean="0">
                <a:solidFill>
                  <a:schemeClr val="tx1"/>
                </a:solidFill>
                <a:effectLst/>
                <a:latin typeface="Tahoma" pitchFamily="34" charset="0"/>
                <a:ea typeface="Tahoma" pitchFamily="34" charset="0"/>
                <a:cs typeface="Tahoma" pitchFamily="34" charset="0"/>
              </a:rPr>
              <a:t>, 9 Aug. 2017, </a:t>
            </a:r>
            <a:r>
              <a:rPr lang="en-US" sz="1200" u="sng" kern="1200" dirty="0" smtClean="0">
                <a:solidFill>
                  <a:schemeClr val="tx1"/>
                </a:solidFill>
                <a:effectLst/>
                <a:latin typeface="Tahoma" pitchFamily="34" charset="0"/>
                <a:ea typeface="Tahoma" pitchFamily="34" charset="0"/>
                <a:cs typeface="Tahoma" pitchFamily="34" charset="0"/>
                <a:hlinkClick r:id="rId5"/>
              </a:rPr>
              <a:t>https://www.scientificamerican.com/article/demystifying-the-black-box-that-is-ai/</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Castellanos, Sara, and Norton, Steve. "Inside </a:t>
            </a:r>
            <a:r>
              <a:rPr lang="en-US" sz="1200" kern="1200" dirty="0" err="1" smtClean="0">
                <a:solidFill>
                  <a:schemeClr val="tx1"/>
                </a:solidFill>
                <a:effectLst/>
                <a:latin typeface="Tahoma" pitchFamily="34" charset="0"/>
                <a:ea typeface="Tahoma" pitchFamily="34" charset="0"/>
                <a:cs typeface="Tahoma" pitchFamily="34" charset="0"/>
              </a:rPr>
              <a:t>Darpa’s</a:t>
            </a:r>
            <a:r>
              <a:rPr lang="en-US" sz="1200" kern="1200" dirty="0" smtClean="0">
                <a:solidFill>
                  <a:schemeClr val="tx1"/>
                </a:solidFill>
                <a:effectLst/>
                <a:latin typeface="Tahoma" pitchFamily="34" charset="0"/>
                <a:ea typeface="Tahoma" pitchFamily="34" charset="0"/>
                <a:cs typeface="Tahoma" pitchFamily="34" charset="0"/>
              </a:rPr>
              <a:t> Push to Make Artificial Intelligence Explain Itself." The Wall Street Journal, 10 Aug. 2017, </a:t>
            </a:r>
            <a:r>
              <a:rPr lang="en-US" sz="1200" u="sng" kern="1200" dirty="0" smtClean="0">
                <a:solidFill>
                  <a:schemeClr val="tx1"/>
                </a:solidFill>
                <a:effectLst/>
                <a:latin typeface="Tahoma" pitchFamily="34" charset="0"/>
                <a:ea typeface="Tahoma" pitchFamily="34" charset="0"/>
                <a:cs typeface="Tahoma" pitchFamily="34" charset="0"/>
                <a:hlinkClick r:id="rId6"/>
              </a:rPr>
              <a:t>https://blogs.wsj.com/cio/2017/08/10/inside-darpas-push-to-make-artificial-intelligence-explain-itself/</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Couch, Christina. "Ghosts in the Machine." Nova Next, 25 Oct. 2017, </a:t>
            </a:r>
            <a:r>
              <a:rPr lang="en-US" sz="1200" u="sng" kern="1200" dirty="0" smtClean="0">
                <a:solidFill>
                  <a:schemeClr val="tx1"/>
                </a:solidFill>
                <a:effectLst/>
                <a:latin typeface="Tahoma" pitchFamily="34" charset="0"/>
                <a:ea typeface="Tahoma" pitchFamily="34" charset="0"/>
                <a:cs typeface="Tahoma" pitchFamily="34" charset="0"/>
                <a:hlinkClick r:id="rId7"/>
              </a:rPr>
              <a:t>http://www.pbs.org/wgbh/nova/next/tech/ai-bias/?utm_source=TWITTER&amp;utm_medium=social&amp;utm_term=20171025&amp;utm_content=1126649965&amp;linkId=43924702</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Daigle, Lisa. "Team investigates artificial intelligence, machine learning in DARPA project." Military Embedded Systems, 14 Jun. 2017, </a:t>
            </a:r>
            <a:r>
              <a:rPr lang="en-US" sz="1200" u="sng" kern="1200" dirty="0" smtClean="0">
                <a:solidFill>
                  <a:schemeClr val="tx1"/>
                </a:solidFill>
                <a:effectLst/>
                <a:latin typeface="Tahoma" pitchFamily="34" charset="0"/>
                <a:ea typeface="Tahoma" pitchFamily="34" charset="0"/>
                <a:cs typeface="Tahoma" pitchFamily="34" charset="0"/>
                <a:hlinkClick r:id="rId8"/>
              </a:rPr>
              <a:t>http://mil-embedded.com/news/team-investigates-artificial-intelligence-machine-learning-in-darpa-project/#</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Fein, Geoff. "DARPA’s XAI seeks explanations from autonomous systems." IHS Jane's International </a:t>
            </a:r>
            <a:r>
              <a:rPr lang="en-US" sz="1200" kern="1200" dirty="0" err="1" smtClean="0">
                <a:solidFill>
                  <a:schemeClr val="tx1"/>
                </a:solidFill>
                <a:effectLst/>
                <a:latin typeface="Tahoma" pitchFamily="34" charset="0"/>
                <a:ea typeface="Tahoma" pitchFamily="34" charset="0"/>
                <a:cs typeface="Tahoma" pitchFamily="34" charset="0"/>
              </a:rPr>
              <a:t>Defence</a:t>
            </a:r>
            <a:r>
              <a:rPr lang="en-US" sz="1200" kern="1200" dirty="0" smtClean="0">
                <a:solidFill>
                  <a:schemeClr val="tx1"/>
                </a:solidFill>
                <a:effectLst/>
                <a:latin typeface="Tahoma" pitchFamily="34" charset="0"/>
                <a:ea typeface="Tahoma" pitchFamily="34" charset="0"/>
                <a:cs typeface="Tahoma" pitchFamily="34" charset="0"/>
              </a:rPr>
              <a:t> Review, 16 Nov. 2017, http://www.janes.com/article/75754/darpa-s-xai-seeks-explanations-from-autonomous-systems.</a:t>
            </a:r>
          </a:p>
          <a:p>
            <a:endParaRPr lang="en-US" sz="1200" kern="1200" dirty="0" smtClean="0">
              <a:solidFill>
                <a:schemeClr val="tx1"/>
              </a:solidFill>
              <a:effectLst/>
              <a:latin typeface="Tahoma" pitchFamily="34" charset="0"/>
              <a:ea typeface="Tahoma" pitchFamily="34" charset="0"/>
              <a:cs typeface="Tahoma" pitchFamily="34" charset="0"/>
            </a:endParaRPr>
          </a:p>
          <a:p>
            <a:r>
              <a:rPr lang="en-US" sz="1200" kern="1200" dirty="0" err="1" smtClean="0">
                <a:solidFill>
                  <a:schemeClr val="tx1"/>
                </a:solidFill>
                <a:effectLst/>
                <a:latin typeface="Tahoma" pitchFamily="34" charset="0"/>
                <a:ea typeface="Tahoma" pitchFamily="34" charset="0"/>
                <a:cs typeface="Tahoma" pitchFamily="34" charset="0"/>
              </a:rPr>
              <a:t>Kiulian</a:t>
            </a:r>
            <a:r>
              <a:rPr lang="en-US" sz="1200" kern="1200" dirty="0" smtClean="0">
                <a:solidFill>
                  <a:schemeClr val="tx1"/>
                </a:solidFill>
                <a:effectLst/>
                <a:latin typeface="Tahoma" pitchFamily="34" charset="0"/>
                <a:ea typeface="Tahoma" pitchFamily="34" charset="0"/>
                <a:cs typeface="Tahoma" pitchFamily="34" charset="0"/>
              </a:rPr>
              <a:t>, Artur. "Elon Musk and Mark Zuckerberg Are Arguing About AI -- But They're Both Missing the Point." Entrepreneur, 28 Jul. 2017, </a:t>
            </a:r>
            <a:r>
              <a:rPr lang="en-US" sz="1200" u="sng" kern="1200" dirty="0" smtClean="0">
                <a:solidFill>
                  <a:schemeClr val="tx1"/>
                </a:solidFill>
                <a:effectLst/>
                <a:latin typeface="Tahoma" pitchFamily="34" charset="0"/>
                <a:ea typeface="Tahoma" pitchFamily="34" charset="0"/>
                <a:cs typeface="Tahoma" pitchFamily="34" charset="0"/>
                <a:hlinkClick r:id="rId9"/>
              </a:rPr>
              <a:t>https://www.entrepreneur.com/article/297861</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Knight, Will. "The Dark Secret at the Heart of AI." MIT Technology Review, 11 Apr. 2017, </a:t>
            </a:r>
            <a:r>
              <a:rPr lang="en-US" sz="1200" u="sng" kern="1200" dirty="0" smtClean="0">
                <a:solidFill>
                  <a:schemeClr val="tx1"/>
                </a:solidFill>
                <a:effectLst/>
                <a:latin typeface="Tahoma" pitchFamily="34" charset="0"/>
                <a:ea typeface="Tahoma" pitchFamily="34" charset="0"/>
                <a:cs typeface="Tahoma" pitchFamily="34" charset="0"/>
                <a:hlinkClick r:id="rId10"/>
              </a:rPr>
              <a:t>https://www.technologyreview.com/s/604087/the-dark-secret-at-the-heart-of-ai/</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err="1" smtClean="0">
                <a:solidFill>
                  <a:schemeClr val="tx1"/>
                </a:solidFill>
                <a:effectLst/>
                <a:latin typeface="Tahoma" pitchFamily="34" charset="0"/>
                <a:ea typeface="Tahoma" pitchFamily="34" charset="0"/>
                <a:cs typeface="Tahoma" pitchFamily="34" charset="0"/>
              </a:rPr>
              <a:t>Kuang</a:t>
            </a:r>
            <a:r>
              <a:rPr lang="en-US" sz="1200" kern="1200" dirty="0" smtClean="0">
                <a:solidFill>
                  <a:schemeClr val="tx1"/>
                </a:solidFill>
                <a:effectLst/>
                <a:latin typeface="Tahoma" pitchFamily="34" charset="0"/>
                <a:ea typeface="Tahoma" pitchFamily="34" charset="0"/>
                <a:cs typeface="Tahoma" pitchFamily="34" charset="0"/>
              </a:rPr>
              <a:t>, Cliff. "Can A.I. Be Taught to Explain Itself?" The New York Times Magazine, 21 Nov. 2017, https://www.nytimes.com/2017/11/21/magazine/can-ai-be-taught-to-explain-itself.htm.</a:t>
            </a:r>
          </a:p>
          <a:p>
            <a:endParaRPr lang="en-US" sz="1200" kern="1200" dirty="0" smtClean="0">
              <a:solidFill>
                <a:schemeClr val="tx1"/>
              </a:solidFill>
              <a:effectLst/>
              <a:latin typeface="Tahoma" pitchFamily="34" charset="0"/>
              <a:ea typeface="Tahoma" pitchFamily="34" charset="0"/>
              <a:cs typeface="Tahoma" pitchFamily="34" charset="0"/>
            </a:endParaRPr>
          </a:p>
          <a:p>
            <a:r>
              <a:rPr lang="en-US" sz="1200" kern="1200" dirty="0" err="1" smtClean="0">
                <a:solidFill>
                  <a:schemeClr val="tx1"/>
                </a:solidFill>
                <a:effectLst/>
                <a:latin typeface="Tahoma" pitchFamily="34" charset="0"/>
                <a:ea typeface="Tahoma" pitchFamily="34" charset="0"/>
                <a:cs typeface="Tahoma" pitchFamily="34" charset="0"/>
              </a:rPr>
              <a:t>LeVine</a:t>
            </a:r>
            <a:r>
              <a:rPr lang="en-US" sz="1200" kern="1200" dirty="0" smtClean="0">
                <a:solidFill>
                  <a:schemeClr val="tx1"/>
                </a:solidFill>
                <a:effectLst/>
                <a:latin typeface="Tahoma" pitchFamily="34" charset="0"/>
                <a:ea typeface="Tahoma" pitchFamily="34" charset="0"/>
                <a:cs typeface="Tahoma" pitchFamily="34" charset="0"/>
              </a:rPr>
              <a:t>, Steve. "The battle behind making machines more human-like." </a:t>
            </a:r>
            <a:r>
              <a:rPr lang="en-US" sz="1200" kern="1200" dirty="0" err="1" smtClean="0">
                <a:solidFill>
                  <a:schemeClr val="tx1"/>
                </a:solidFill>
                <a:effectLst/>
                <a:latin typeface="Tahoma" pitchFamily="34" charset="0"/>
                <a:ea typeface="Tahoma" pitchFamily="34" charset="0"/>
                <a:cs typeface="Tahoma" pitchFamily="34" charset="0"/>
              </a:rPr>
              <a:t>Axios</a:t>
            </a:r>
            <a:r>
              <a:rPr lang="en-US" sz="1200" kern="1200" dirty="0" smtClean="0">
                <a:solidFill>
                  <a:schemeClr val="tx1"/>
                </a:solidFill>
                <a:effectLst/>
                <a:latin typeface="Tahoma" pitchFamily="34" charset="0"/>
                <a:ea typeface="Tahoma" pitchFamily="34" charset="0"/>
                <a:cs typeface="Tahoma" pitchFamily="34" charset="0"/>
              </a:rPr>
              <a:t>, 30 Jun. 2017, </a:t>
            </a:r>
            <a:r>
              <a:rPr lang="en-US" sz="1200" u="sng" kern="1200" dirty="0" smtClean="0">
                <a:solidFill>
                  <a:schemeClr val="tx1"/>
                </a:solidFill>
                <a:effectLst/>
                <a:latin typeface="Tahoma" pitchFamily="34" charset="0"/>
                <a:ea typeface="Tahoma" pitchFamily="34" charset="0"/>
                <a:cs typeface="Tahoma" pitchFamily="34" charset="0"/>
                <a:hlinkClick r:id="rId11"/>
              </a:rPr>
              <a:t>https://www.axios.com/the-debate-over-whether-machines-should-defend-their-opinions-2450637388.html</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Melendez, Steven. "Why The Military And Corporate America Want To Make AI Explain Itself." Fast Company, 22 Jun. 2017, </a:t>
            </a:r>
            <a:r>
              <a:rPr lang="en-US" sz="1200" u="sng" kern="1200" dirty="0" smtClean="0">
                <a:solidFill>
                  <a:schemeClr val="tx1"/>
                </a:solidFill>
                <a:effectLst/>
                <a:latin typeface="Tahoma" pitchFamily="34" charset="0"/>
                <a:ea typeface="Tahoma" pitchFamily="34" charset="0"/>
                <a:cs typeface="Tahoma" pitchFamily="34" charset="0"/>
                <a:hlinkClick r:id="rId12"/>
              </a:rPr>
              <a:t>https://www.fastcompany.com/40433959/why-the-military-and-corporate-america-want-to-make-ai-explain-itself</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Nott, George. "Oracle quietly researching 'Explainable AI'." Computerworld </a:t>
            </a:r>
            <a:r>
              <a:rPr lang="en-US" sz="1200" kern="1200" dirty="0" err="1" smtClean="0">
                <a:solidFill>
                  <a:schemeClr val="tx1"/>
                </a:solidFill>
                <a:effectLst/>
                <a:latin typeface="Tahoma" pitchFamily="34" charset="0"/>
                <a:ea typeface="Tahoma" pitchFamily="34" charset="0"/>
                <a:cs typeface="Tahoma" pitchFamily="34" charset="0"/>
              </a:rPr>
              <a:t>Austrailia</a:t>
            </a:r>
            <a:r>
              <a:rPr lang="en-US" sz="1200" kern="1200" dirty="0" smtClean="0">
                <a:solidFill>
                  <a:schemeClr val="tx1"/>
                </a:solidFill>
                <a:effectLst/>
                <a:latin typeface="Tahoma" pitchFamily="34" charset="0"/>
                <a:ea typeface="Tahoma" pitchFamily="34" charset="0"/>
                <a:cs typeface="Tahoma" pitchFamily="34" charset="0"/>
              </a:rPr>
              <a:t>, 5 May. 2017, </a:t>
            </a:r>
            <a:r>
              <a:rPr lang="en-US" sz="1200" u="sng" kern="1200" dirty="0" smtClean="0">
                <a:solidFill>
                  <a:schemeClr val="tx1"/>
                </a:solidFill>
                <a:effectLst/>
                <a:latin typeface="Tahoma" pitchFamily="34" charset="0"/>
                <a:ea typeface="Tahoma" pitchFamily="34" charset="0"/>
                <a:cs typeface="Tahoma" pitchFamily="34" charset="0"/>
                <a:hlinkClick r:id="rId13"/>
              </a:rPr>
              <a:t>https://www.computerworld.com.au/article/618770/oracle-quietly-researching-explainable-ai/</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Robinson, Dan. "You better explain yourself, mister: DARPA's mission to make an accountable AI." The Register, 28 Sep. 2017, </a:t>
            </a:r>
            <a:r>
              <a:rPr lang="en-US" sz="1200" u="sng" kern="1200" dirty="0" smtClean="0">
                <a:solidFill>
                  <a:schemeClr val="tx1"/>
                </a:solidFill>
                <a:effectLst/>
                <a:latin typeface="Tahoma" pitchFamily="34" charset="0"/>
                <a:ea typeface="Tahoma" pitchFamily="34" charset="0"/>
                <a:cs typeface="Tahoma" pitchFamily="34" charset="0"/>
                <a:hlinkClick r:id="rId14"/>
              </a:rPr>
              <a:t>https://www.theregister.co.uk/2017/09/28/inside_explainable_ai/</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"The Morning Download: </a:t>
            </a:r>
            <a:r>
              <a:rPr lang="en-US" sz="1200" kern="1200" dirty="0" err="1" smtClean="0">
                <a:solidFill>
                  <a:schemeClr val="tx1"/>
                </a:solidFill>
                <a:effectLst/>
                <a:latin typeface="Tahoma" pitchFamily="34" charset="0"/>
                <a:ea typeface="Tahoma" pitchFamily="34" charset="0"/>
                <a:cs typeface="Tahoma" pitchFamily="34" charset="0"/>
              </a:rPr>
              <a:t>Darpa</a:t>
            </a:r>
            <a:r>
              <a:rPr lang="en-US" sz="1200" kern="1200" dirty="0" smtClean="0">
                <a:solidFill>
                  <a:schemeClr val="tx1"/>
                </a:solidFill>
                <a:effectLst/>
                <a:latin typeface="Tahoma" pitchFamily="34" charset="0"/>
                <a:ea typeface="Tahoma" pitchFamily="34" charset="0"/>
                <a:cs typeface="Tahoma" pitchFamily="34" charset="0"/>
              </a:rPr>
              <a:t> Orchestrates Effort to Make AI Explain Itself." The Wall Street Journal, 11 Aug. 2017, </a:t>
            </a:r>
            <a:r>
              <a:rPr lang="en-US" sz="1200" u="sng" kern="1200" dirty="0" smtClean="0">
                <a:solidFill>
                  <a:schemeClr val="tx1"/>
                </a:solidFill>
                <a:effectLst/>
                <a:latin typeface="Tahoma" pitchFamily="34" charset="0"/>
                <a:ea typeface="Tahoma" pitchFamily="34" charset="0"/>
                <a:cs typeface="Tahoma" pitchFamily="34" charset="0"/>
                <a:hlinkClick r:id="rId15"/>
              </a:rPr>
              <a:t>https://blogs.wsj.com/cio/2017/08/11/the-morning-download-darpa-orchestrates-effort-to-make-ai-explain-itself/</a:t>
            </a:r>
            <a:r>
              <a:rPr lang="en-US" sz="1200" kern="1200" dirty="0" smtClean="0">
                <a:solidFill>
                  <a:schemeClr val="tx1"/>
                </a:solidFill>
                <a:effectLst/>
                <a:latin typeface="Tahoma" pitchFamily="34" charset="0"/>
                <a:ea typeface="Tahoma" pitchFamily="34" charset="0"/>
                <a:cs typeface="Tahoma" pitchFamily="34" charset="0"/>
              </a:rPr>
              <a:t>.</a:t>
            </a:r>
          </a:p>
          <a:p>
            <a:r>
              <a:rPr lang="en-US" sz="1200" kern="1200" dirty="0" smtClean="0">
                <a:solidFill>
                  <a:schemeClr val="tx1"/>
                </a:solidFill>
                <a:effectLst/>
                <a:latin typeface="Tahoma" pitchFamily="34" charset="0"/>
                <a:ea typeface="Tahoma" pitchFamily="34" charset="0"/>
                <a:cs typeface="Tahoma" pitchFamily="34" charset="0"/>
              </a:rPr>
              <a:t> </a:t>
            </a:r>
          </a:p>
          <a:p>
            <a:r>
              <a:rPr lang="en-US" sz="1200" kern="1200" dirty="0" smtClean="0">
                <a:solidFill>
                  <a:schemeClr val="tx1"/>
                </a:solidFill>
                <a:effectLst/>
                <a:latin typeface="Tahoma" pitchFamily="34" charset="0"/>
                <a:ea typeface="Tahoma" pitchFamily="34" charset="0"/>
                <a:cs typeface="Tahoma" pitchFamily="34" charset="0"/>
              </a:rPr>
              <a:t>Waters, Richard. "Intelligent machines are asked to explain how their minds work." Financial Times, 9 Jul. 2017, </a:t>
            </a:r>
            <a:r>
              <a:rPr lang="en-US" sz="1200" u="sng" kern="1200" dirty="0" smtClean="0">
                <a:solidFill>
                  <a:schemeClr val="tx1"/>
                </a:solidFill>
                <a:effectLst/>
                <a:latin typeface="Tahoma" pitchFamily="34" charset="0"/>
                <a:ea typeface="Tahoma" pitchFamily="34" charset="0"/>
                <a:cs typeface="Tahoma" pitchFamily="34" charset="0"/>
                <a:hlinkClick r:id="rId16"/>
              </a:rPr>
              <a:t>https://www.ft.com/content/92e3f296-646c-11e7-8526-7b38dcaef614</a:t>
            </a:r>
            <a:r>
              <a:rPr lang="en-US" sz="1200" kern="1200" dirty="0" smtClean="0">
                <a:solidFill>
                  <a:schemeClr val="tx1"/>
                </a:solidFill>
                <a:effectLst/>
                <a:latin typeface="Tahoma" pitchFamily="34" charset="0"/>
                <a:ea typeface="Tahoma" pitchFamily="34" charset="0"/>
                <a:cs typeface="Tahoma" pitchFamily="34" charset="0"/>
              </a:rPr>
              <a:t>.</a:t>
            </a:r>
          </a:p>
          <a:p>
            <a:endParaRPr lang="en-US" dirty="0" smtClean="0"/>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Tahoma" pitchFamily="34" charset="0"/>
              <a:ea typeface="Tahoma" pitchFamily="34" charset="0"/>
              <a:cs typeface="Tahoma"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Tahoma" pitchFamily="34" charset="0"/>
              <a:ea typeface="Tahoma" pitchFamily="34" charset="0"/>
              <a:cs typeface="Tahoma"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base" latinLnBrk="0" hangingPunct="1">
              <a:lnSpc>
                <a:spcPct val="100000"/>
              </a:lnSpc>
              <a:spcBef>
                <a:spcPts val="0"/>
              </a:spcBef>
              <a:spcAft>
                <a:spcPts val="0"/>
              </a:spcAft>
              <a:buClrTx/>
              <a:buSzTx/>
              <a:buFontTx/>
              <a:buNone/>
              <a:tabLst/>
              <a:defRPr/>
            </a:pPr>
            <a:endParaRPr lang="en-US" dirty="0" smtClean="0"/>
          </a:p>
          <a:p>
            <a:pPr fontAlgn="base"/>
            <a:endParaRPr lang="en-US" sz="1200" b="0" i="0" kern="1200" dirty="0" smtClean="0">
              <a:solidFill>
                <a:schemeClr val="tx1"/>
              </a:solidFill>
              <a:effectLst/>
              <a:latin typeface="Tahoma" pitchFamily="34" charset="0"/>
              <a:ea typeface="Tahoma" pitchFamily="34" charset="0"/>
              <a:cs typeface="Tahoma" pitchFamily="34" charset="0"/>
            </a:endParaRPr>
          </a:p>
          <a:p>
            <a:pPr fontAlgn="base"/>
            <a:endParaRPr lang="en-US" sz="1200" b="0" i="0" kern="1200" dirty="0" smtClean="0">
              <a:solidFill>
                <a:schemeClr val="tx1"/>
              </a:solidFill>
              <a:effectLst/>
              <a:latin typeface="Tahoma" pitchFamily="34" charset="0"/>
              <a:ea typeface="Tahoma" pitchFamily="34" charset="0"/>
              <a:cs typeface="Tahoma" pitchFamily="34" charset="0"/>
            </a:endParaRPr>
          </a:p>
          <a:p>
            <a:endParaRPr lang="en-US" dirty="0" smtClean="0"/>
          </a:p>
          <a:p>
            <a:endParaRPr lang="en-US"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80127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solidFill>
                  <a:prstClr val="white">
                    <a:lumMod val="65000"/>
                  </a:prstClr>
                </a:solidFill>
              </a:rPr>
              <a:pPr/>
              <a:t>2</a:t>
            </a:fld>
            <a:endParaRPr lang="en-US" dirty="0">
              <a:solidFill>
                <a:prstClr val="white">
                  <a:lumMod val="65000"/>
                </a:prstClr>
              </a:solidFill>
            </a:endParaRPr>
          </a:p>
        </p:txBody>
      </p:sp>
    </p:spTree>
    <p:extLst>
      <p:ext uri="{BB962C8B-B14F-4D97-AF65-F5344CB8AC3E}">
        <p14:creationId xmlns:p14="http://schemas.microsoft.com/office/powerpoint/2010/main" val="2143791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04028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solidFill>
                  <a:prstClr val="white">
                    <a:lumMod val="65000"/>
                  </a:prstClr>
                </a:solidFill>
              </a:rPr>
              <a:pPr/>
              <a:t>10</a:t>
            </a:fld>
            <a:endParaRPr lang="en-US" dirty="0">
              <a:solidFill>
                <a:prstClr val="white">
                  <a:lumMod val="65000"/>
                </a:prstClr>
              </a:solidFill>
            </a:endParaRPr>
          </a:p>
        </p:txBody>
      </p:sp>
    </p:spTree>
    <p:extLst>
      <p:ext uri="{BB962C8B-B14F-4D97-AF65-F5344CB8AC3E}">
        <p14:creationId xmlns:p14="http://schemas.microsoft.com/office/powerpoint/2010/main" val="306384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effectLst/>
            </a:endParaRPr>
          </a:p>
          <a:p>
            <a:endParaRPr lang="en-US" dirty="0" smtClean="0">
              <a:effectLst/>
            </a:endParaRPr>
          </a:p>
          <a:p>
            <a:endParaRPr lang="en-US" dirty="0" smtClean="0">
              <a:effectLst/>
            </a:endParaRPr>
          </a:p>
          <a:p>
            <a:endParaRPr lang="en-US" sz="1200" kern="1200" dirty="0" smtClean="0">
              <a:solidFill>
                <a:schemeClr val="tx1"/>
              </a:solidFill>
              <a:effectLst/>
              <a:latin typeface="Tahoma" pitchFamily="34" charset="0"/>
              <a:ea typeface="Tahoma" pitchFamily="34" charset="0"/>
              <a:cs typeface="Tahoma" pitchFamily="34" charset="0"/>
            </a:endParaRPr>
          </a:p>
          <a:p>
            <a:endParaRPr lang="en-US" sz="1200" kern="1200" dirty="0" smtClean="0">
              <a:solidFill>
                <a:schemeClr val="tx1"/>
              </a:solidFill>
              <a:effectLst/>
              <a:latin typeface="Tahoma" pitchFamily="34" charset="0"/>
              <a:ea typeface="Tahoma" pitchFamily="34" charset="0"/>
              <a:cs typeface="Tahoma" pitchFamily="34" charset="0"/>
            </a:endParaRPr>
          </a:p>
          <a:p>
            <a:endParaRPr lang="en-US" sz="1200" kern="1200" dirty="0" smtClean="0">
              <a:solidFill>
                <a:schemeClr val="tx1"/>
              </a:solidFill>
              <a:effectLst/>
              <a:latin typeface="Tahoma" pitchFamily="34" charset="0"/>
              <a:ea typeface="Tahoma" pitchFamily="34" charset="0"/>
              <a:cs typeface="Tahoma" pitchFamily="34" charset="0"/>
            </a:endParaRPr>
          </a:p>
          <a:p>
            <a:endParaRPr lang="en-US" sz="1200" kern="1200" dirty="0" smtClean="0">
              <a:solidFill>
                <a:schemeClr val="tx1"/>
              </a:solidFill>
              <a:effectLst/>
              <a:latin typeface="Tahoma" pitchFamily="34" charset="0"/>
              <a:ea typeface="Tahoma" pitchFamily="34" charset="0"/>
              <a:cs typeface="Tahoma"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5A702-22C7-45DB-9F3D-CAFEF26BB412}"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4254957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12</a:t>
            </a:fld>
            <a:endParaRPr lang="en-US" dirty="0"/>
          </a:p>
        </p:txBody>
      </p:sp>
    </p:spTree>
    <p:extLst>
      <p:ext uri="{BB962C8B-B14F-4D97-AF65-F5344CB8AC3E}">
        <p14:creationId xmlns:p14="http://schemas.microsoft.com/office/powerpoint/2010/main" val="2586235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Tahoma" pitchFamily="34" charset="0"/>
                <a:ea typeface="Tahoma" pitchFamily="34" charset="0"/>
                <a:cs typeface="Tahoma" pitchFamily="34" charset="0"/>
              </a:rPr>
              <a:t>Kim, Rohrbach, Darrell, Canny, and Akata. Show, Attend, Control, and Justify: Interpretable Learning for Self-Driving Cars, Interpretable ML Symposium (NIPS 2017), Long Beach, CA.</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sz="1200" b="0" i="0" u="none" strike="noStrike" kern="1200" baseline="0" dirty="0" smtClean="0">
                <a:solidFill>
                  <a:schemeClr val="tx1"/>
                </a:solidFill>
                <a:latin typeface="Tahoma" pitchFamily="34" charset="0"/>
                <a:ea typeface="Tahoma" pitchFamily="34" charset="0"/>
                <a:cs typeface="Tahoma" pitchFamily="34" charset="0"/>
              </a:rPr>
              <a:t>Deep neural perception and control networks have become key components of self-driving vehicles. User acceptance is likely to benefit from easy-to-interpret visual and textual driving rationales which allow end-users to understand what triggered a particular behavior. Our approach involves two stages. In the first stage, we use visual (spatial) attention model to train a convolutional network end-to-end from images to steering angle commands. The attention model identifies image regions that potentially influence the network’s output. We then apply a causal filtering step to determine which input regions causally influence the vehicle’s control signal. In the second stage, we use a video-to-text language model to produce textual rationales that justify the model’s decision. The explanation generator uses a spatiotemporal attention mechanism, which is encouraged to match the controller’s attention.</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pPr marL="285750" indent="-285750">
              <a:buAutoNum type="romanLcParenBoth"/>
            </a:pPr>
            <a:r>
              <a:rPr lang="en-US" sz="1200" b="0" i="0" u="none" strike="noStrike" kern="1200" baseline="0" dirty="0" smtClean="0">
                <a:solidFill>
                  <a:schemeClr val="tx1"/>
                </a:solidFill>
                <a:latin typeface="Tahoma" pitchFamily="34" charset="0"/>
                <a:ea typeface="Tahoma" pitchFamily="34" charset="0"/>
                <a:cs typeface="Tahoma" pitchFamily="34" charset="0"/>
              </a:rPr>
              <a:t>We show that visual attention heat maps are suitable “explanations” for the behavior of a deep neural vehicle controller, and do not degrade control accuracy. </a:t>
            </a:r>
          </a:p>
          <a:p>
            <a:pPr marL="285750" indent="-285750">
              <a:buAutoNum type="romanLcParenBoth"/>
            </a:pPr>
            <a:r>
              <a:rPr lang="en-US" sz="1200" b="0" i="0" u="none" strike="noStrike" kern="1200" baseline="0" dirty="0" smtClean="0">
                <a:solidFill>
                  <a:schemeClr val="tx1"/>
                </a:solidFill>
                <a:latin typeface="Tahoma" pitchFamily="34" charset="0"/>
                <a:ea typeface="Tahoma" pitchFamily="34" charset="0"/>
                <a:cs typeface="Tahoma" pitchFamily="34" charset="0"/>
              </a:rPr>
              <a:t>We also show that attention maps comprise “blobs” that can be segmented and filtered to produce simpler and more accurate maps of visual saliency. </a:t>
            </a:r>
          </a:p>
          <a:p>
            <a:pPr marL="285750" indent="-285750">
              <a:buAutoNum type="romanLcParenBoth"/>
            </a:pPr>
            <a:r>
              <a:rPr lang="en-US" sz="1200" b="0" i="0" u="none" strike="noStrike" kern="1200" baseline="0" dirty="0" smtClean="0">
                <a:solidFill>
                  <a:schemeClr val="tx1"/>
                </a:solidFill>
                <a:latin typeface="Tahoma" pitchFamily="34" charset="0"/>
                <a:ea typeface="Tahoma" pitchFamily="34" charset="0"/>
                <a:cs typeface="Tahoma" pitchFamily="34" charset="0"/>
              </a:rPr>
              <a:t>We introduce a justification system that can be embedded into visual attention model and that can provide appropriate justification of the behavior of a deep neural vehicle controller.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504063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smtClean="0"/>
              <a:t>Visualizing and Understanding</a:t>
            </a:r>
            <a:r>
              <a:rPr lang="en-US" baseline="0" dirty="0" smtClean="0"/>
              <a:t> Atari Agents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ahoma" pitchFamily="34" charset="0"/>
                <a:ea typeface="Tahoma" pitchFamily="34" charset="0"/>
                <a:cs typeface="Tahoma" pitchFamily="34" charset="0"/>
              </a:rPr>
              <a:t>Goal: understand deep RL agents in terms of the information they use to make decisions and the relative importance of visual features.</a:t>
            </a:r>
            <a:endParaRPr lang="en-US" dirty="0" smtClean="0"/>
          </a:p>
          <a:p>
            <a:endParaRPr lang="en-US" baseline="0" dirty="0" smtClean="0"/>
          </a:p>
          <a:p>
            <a:r>
              <a:rPr lang="en-US" sz="1200" b="0" i="0" u="none" strike="noStrike" kern="1200" baseline="0" dirty="0" smtClean="0">
                <a:solidFill>
                  <a:schemeClr val="tx1"/>
                </a:solidFill>
                <a:latin typeface="Tahoma" pitchFamily="34" charset="0"/>
                <a:ea typeface="Tahoma" pitchFamily="34" charset="0"/>
                <a:cs typeface="Tahoma" pitchFamily="34" charset="0"/>
              </a:rPr>
              <a:t>Deep reinforcement learning (deep RL) agents have achieved remarkable success in a broad range of game-playing and continuous control tasks. While these agents are effective at maximizing rewards, it is often unclear what strategies they use to do so. In this paper, we take a step toward explaining deep RL agents through a case study in three Atari 2600 environments. In particular, we focus on understanding agents in terms of their visual attentional patterns during decision making. To this end, we introduce a method for generating rich saliency maps and use it to explain 1) what strong agents attend to 2) whether agents are making decisions for the right or wrong reasons, and 3) how agents evolve during the learning phase. We also test our method on non-expert human subjects and find that it improves their ability to reason about these agents. Our techniques are general and, though we focus on</a:t>
            </a:r>
          </a:p>
          <a:p>
            <a:r>
              <a:rPr lang="en-US" sz="1200" b="0" i="0" u="none" strike="noStrike" kern="1200" baseline="0" dirty="0" smtClean="0">
                <a:solidFill>
                  <a:schemeClr val="tx1"/>
                </a:solidFill>
                <a:latin typeface="Tahoma" pitchFamily="34" charset="0"/>
                <a:ea typeface="Tahoma" pitchFamily="34" charset="0"/>
                <a:cs typeface="Tahoma" pitchFamily="34" charset="0"/>
              </a:rPr>
              <a:t>Atari, our long-term objective is to produce tools that explain any deep RL policy.</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sz="1200" b="0" i="0" u="none" strike="noStrike" kern="1200" baseline="0" dirty="0" smtClean="0">
                <a:solidFill>
                  <a:schemeClr val="tx1"/>
                </a:solidFill>
                <a:latin typeface="Tahoma" pitchFamily="34" charset="0"/>
                <a:ea typeface="Tahoma" pitchFamily="34" charset="0"/>
                <a:cs typeface="Tahoma" pitchFamily="34" charset="0"/>
              </a:rPr>
              <a:t>Visualizing deep RL policies for explanation purposes is difficult. Past methods include t-SNE embeddings [15, 25], Jacobian saliency maps [24, 25], and reward curves [15]. These tools generally sacrifice interpretability for explanatory power or vice versa.</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sz="1200" b="0" i="0" u="none" strike="noStrike" kern="1200" baseline="0" dirty="0" smtClean="0">
                <a:solidFill>
                  <a:schemeClr val="tx1"/>
                </a:solidFill>
                <a:latin typeface="Tahoma" pitchFamily="34" charset="0"/>
                <a:ea typeface="Tahoma" pitchFamily="34" charset="0"/>
                <a:cs typeface="Tahoma" pitchFamily="34" charset="0"/>
              </a:rPr>
              <a:t>For the sake of thoroughness, we limit our experiments to three Atari 2600 environments: Pong, Space Invaders, and Breakout. Our long-term goal is to visualize and understand the policies of any deep reinforcement learning agent that uses visual inputs.</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sz="1200" b="0" i="0" u="none" strike="noStrike" kern="1200" baseline="0" dirty="0" smtClean="0">
                <a:solidFill>
                  <a:schemeClr val="tx1"/>
                </a:solidFill>
                <a:latin typeface="Tahoma" pitchFamily="34" charset="0"/>
                <a:ea typeface="Tahoma" pitchFamily="34" charset="0"/>
                <a:cs typeface="Tahoma" pitchFamily="34" charset="0"/>
              </a:rPr>
              <a:t>The strong Breakout policy. Previous works have noted that strong Breakout agents often develop tunneling strategies [15, 25]. During tunneling, an agent repeatedly directs the ball at a region of the brick wall in order to tunnel through it. The strategy is desirable because it allows the agent to obtain dense rewards by bouncing the ball between the ceiling and the top of the brick wall. Our impression was that possible tunneling locations would become (and remain) salient from early in the game. Instead, we found that the agent enters and exits a "tunneling mode" over the course of a single frame. Once the tunneling location became salient, it remained so until the tunnel was finished. In the top frame of Figure 2c, the agent has not yet initiated a tunneling strategy and the value network is relatively inactive. Just 20 frames later, the value network starts attending to the far left region of the brick wall, and continues to do so for the next 70 frames (lower frame).</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sz="1200" b="0" i="0" u="none" strike="noStrike" kern="1200" baseline="0" dirty="0" smtClean="0">
                <a:solidFill>
                  <a:schemeClr val="tx1"/>
                </a:solidFill>
                <a:latin typeface="Tahoma" pitchFamily="34" charset="0"/>
                <a:ea typeface="Tahoma" pitchFamily="34" charset="0"/>
                <a:cs typeface="Tahoma" pitchFamily="34" charset="0"/>
              </a:rPr>
              <a:t>During learning, deep RL agents are known to transition through broad spectrum of strategies. Some of these strategies are eventually discarded in favor of better ones. Does an analogous process occur in Atari agents? We explored this question by saving several models during training and visualizing them with our saliency method. </a:t>
            </a:r>
            <a:r>
              <a:rPr lang="en-US" dirty="0" smtClean="0"/>
              <a:t>Each row corresponds to a selected frame from a game played by a fully-trained agent. Leftmost agents are untrained, rightmost agents are fully-trained. Each column is separated by ten million frames of training. White arrows denote motion of the ball. </a:t>
            </a:r>
            <a:r>
              <a:rPr lang="en-US" sz="1200" b="0" i="0" u="none" strike="noStrike" kern="1200" baseline="0" dirty="0" smtClean="0">
                <a:solidFill>
                  <a:schemeClr val="tx1"/>
                </a:solidFill>
                <a:latin typeface="Tahoma" pitchFamily="34" charset="0"/>
                <a:ea typeface="Tahoma" pitchFamily="34" charset="0"/>
                <a:cs typeface="Tahoma" pitchFamily="34" charset="0"/>
              </a:rPr>
              <a:t>The critic appears to learn about the value of tunneling the ball through the bricks as depicted by the clear focus on the tunnel in the upper left part of the screen.</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sz="1200" b="0" i="0" u="none" strike="noStrike" kern="1200" baseline="0" dirty="0" smtClean="0">
                <a:solidFill>
                  <a:schemeClr val="tx1"/>
                </a:solidFill>
                <a:latin typeface="Tahoma" pitchFamily="34" charset="0"/>
                <a:ea typeface="Tahoma" pitchFamily="34" charset="0"/>
                <a:cs typeface="Tahoma" pitchFamily="34" charset="0"/>
              </a:rPr>
              <a:t>“Overfit", refers to a policy that obtains high rewards, but "for the wrong reasons". Encouraged overfitting by adding "hint pixels" to the raw Atari frames. For "hints" we chose the most probable action selected by a strong ("expert") agent and coded this information as a one-hot distribution of pixel intensities at the top of each frame. With these modifications, we trained overfit agents to predict the expert’s policy in a supervised manner. We trained "control" agents in the same manner, assigning random values to their hint pixels. We expected that the overfit agents would learn to focus on the hint pixels, whereas the control agents would need to attend to relevant features of the game space. We halted training after 3 x106 frames, at which point all agents obtained mean episode rewards at or above human baselines. We were unable to distinguish the overfit agents from the control agents by observing their behavior.</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sz="1200" b="0" i="0" u="none" strike="noStrike" kern="1200" baseline="0" dirty="0" smtClean="0">
                <a:solidFill>
                  <a:schemeClr val="tx1"/>
                </a:solidFill>
                <a:latin typeface="Tahoma" pitchFamily="34" charset="0"/>
                <a:ea typeface="Tahoma" pitchFamily="34" charset="0"/>
                <a:cs typeface="Tahoma" pitchFamily="34" charset="0"/>
              </a:rPr>
              <a:t>First, participants watched videos of two agents (one control and one overfit) playing Breakout without saliency maps. The policies appear nearly identical in these clips. Next, participants watched the same videos with saliency maps. After each pair of videos, they were instructed to answer several multiple-choice questions. Table: saliency maps helped participants judge whether or not the agent was using a robust strategy. In free response, participants generally indicated that they had switched their choice of "most robust agent" to Agent 2 (control agent) after seeing that Agent 1 (the overfit agent) attended primarily to "the green dots.“ Another question we asked was "What piece of visual information do you think Agent X primarily uses to make its decisions?". Without the saliency videos, respondents mainly identified the ball (Agent 1: 67.7%, Agent 2: 41.9%). With saliencies, most respondents said Agent 1 was attending to the hint pixels (67.7%) and Agent 2 was attending to the ball (32.3%).</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sz="1200" b="0" i="0" u="none" strike="noStrike" kern="1200" baseline="0" dirty="0" smtClean="0">
                <a:solidFill>
                  <a:schemeClr val="tx1"/>
                </a:solidFill>
                <a:latin typeface="Tahoma" pitchFamily="34" charset="0"/>
                <a:ea typeface="Tahoma" pitchFamily="34" charset="0"/>
                <a:cs typeface="Tahoma" pitchFamily="34" charset="0"/>
              </a:rPr>
              <a:t>Perturbative-based saliency methods. The idea behind perturbative methods is to measure how a model’s output changes when some of the input information is removed.</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sz="1200" b="0" i="0" u="none" strike="noStrike" kern="1200" baseline="0" dirty="0" smtClean="0">
                <a:solidFill>
                  <a:schemeClr val="tx1"/>
                </a:solidFill>
                <a:latin typeface="Tahoma" pitchFamily="34" charset="0"/>
                <a:ea typeface="Tahoma" pitchFamily="34" charset="0"/>
                <a:cs typeface="Tahoma" pitchFamily="34" charset="0"/>
              </a:rPr>
              <a:t>In this paper, we addressed the growing need for human-interpretable explanations of deep RL agents by introducing a new saliency method and using it to visualize and understand Atari agents. We found that our saliency method can yield effective visualizations for a variety of Atari agents. We also found that these visualizations can help non-experts understand what deep RL agents are doing. Finally, we obtained preliminary results for the role of memory in these policies. Understanding deep RL agents is difficult because they are black boxes that can learn nuanced and unexpected strategies. To produce explanations that satisfy human users, researchers will need to use not one, but many techniques for extracting the "how" and "why" from these agents. This work compliments previous efforts, taking the field a step closer to producing truly satisfying explanations.</a:t>
            </a:r>
          </a:p>
          <a:p>
            <a:endParaRPr lang="en-US" sz="1200" b="0" i="0" u="none" strike="noStrike" kern="1200" baseline="0" dirty="0" smtClean="0">
              <a:solidFill>
                <a:schemeClr val="tx1"/>
              </a:solidFill>
              <a:latin typeface="Tahoma" pitchFamily="34" charset="0"/>
              <a:ea typeface="Tahoma" pitchFamily="34" charset="0"/>
              <a:cs typeface="Tahoma" pitchFamily="34" charset="0"/>
            </a:endParaRPr>
          </a:p>
          <a:p>
            <a:r>
              <a:rPr lang="en-US" dirty="0" smtClean="0"/>
              <a:t>Blue = saliency for the actor</a:t>
            </a:r>
          </a:p>
          <a:p>
            <a:r>
              <a:rPr lang="en-US" dirty="0" smtClean="0"/>
              <a:t>Red = saliency for the critic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72406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639B577F-6036-4BCD-9021-A736CBC28733}" type="slidenum">
              <a:rPr lang="en-US" smtClean="0"/>
              <a:pPr/>
              <a:t>15</a:t>
            </a:fld>
            <a:endParaRPr lang="en-US" dirty="0"/>
          </a:p>
        </p:txBody>
      </p:sp>
    </p:spTree>
    <p:extLst>
      <p:ext uri="{BB962C8B-B14F-4D97-AF65-F5344CB8AC3E}">
        <p14:creationId xmlns:p14="http://schemas.microsoft.com/office/powerpoint/2010/main" val="2164915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000"/>
            </a:lvl1p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682625" y="1456511"/>
            <a:ext cx="77724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smtClean="0"/>
              <a:t>Click to edit Master title style</a:t>
            </a:r>
            <a:endParaRPr lang="en-US" dirty="0"/>
          </a:p>
        </p:txBody>
      </p:sp>
      <p:sp>
        <p:nvSpPr>
          <p:cNvPr id="6" name="Subtitle 2"/>
          <p:cNvSpPr>
            <a:spLocks noGrp="1"/>
          </p:cNvSpPr>
          <p:nvPr>
            <p:ph type="subTitle" idx="1" hasCustomPrompt="1"/>
          </p:nvPr>
        </p:nvSpPr>
        <p:spPr>
          <a:xfrm>
            <a:off x="1371600" y="2057400"/>
            <a:ext cx="6400800" cy="975167"/>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add briefer names</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1280" y="5389451"/>
            <a:ext cx="1241441" cy="749220"/>
          </a:xfrm>
          <a:prstGeom prst="rect">
            <a:avLst/>
          </a:prstGeom>
        </p:spPr>
      </p:pic>
      <p:sp>
        <p:nvSpPr>
          <p:cNvPr id="9" name="Text Placeholder 8"/>
          <p:cNvSpPr>
            <a:spLocks noGrp="1"/>
          </p:cNvSpPr>
          <p:nvPr>
            <p:ph type="body" sz="quarter" idx="12" hasCustomPrompt="1"/>
          </p:nvPr>
        </p:nvSpPr>
        <p:spPr>
          <a:xfrm>
            <a:off x="1375646" y="4049486"/>
            <a:ext cx="6393425" cy="720221"/>
          </a:xfrm>
        </p:spPr>
        <p:txBody>
          <a:bodyPr/>
          <a:lstStyle>
            <a:lvl1pPr algn="ctr" eaLnBrk="1" hangingPunct="1">
              <a:defRPr sz="1600">
                <a:solidFill>
                  <a:schemeClr val="bg1">
                    <a:lumMod val="65000"/>
                  </a:schemeClr>
                </a:solidFill>
              </a:defRPr>
            </a:lvl1pPr>
          </a:lstStyle>
          <a:p>
            <a:pPr eaLnBrk="1" hangingPunct="1"/>
            <a:r>
              <a:rPr lang="en-US" dirty="0" smtClean="0">
                <a:latin typeface="Tahoma" charset="0"/>
              </a:rPr>
              <a:t>Click to edit “Briefing prepared for”</a:t>
            </a:r>
          </a:p>
        </p:txBody>
      </p:sp>
      <p:sp>
        <p:nvSpPr>
          <p:cNvPr id="11" name="Text Placeholder 10"/>
          <p:cNvSpPr>
            <a:spLocks noGrp="1"/>
          </p:cNvSpPr>
          <p:nvPr>
            <p:ph type="body" sz="quarter" idx="13" hasCustomPrompt="1"/>
          </p:nvPr>
        </p:nvSpPr>
        <p:spPr>
          <a:xfrm>
            <a:off x="2740025" y="4790048"/>
            <a:ext cx="3657599" cy="322825"/>
          </a:xfrm>
        </p:spPr>
        <p:txBody>
          <a:bodyPr/>
          <a:lstStyle>
            <a:lvl1pPr algn="ctr" eaLnBrk="1" hangingPunct="1">
              <a:defRPr sz="1600">
                <a:solidFill>
                  <a:schemeClr val="bg1">
                    <a:lumMod val="65000"/>
                  </a:schemeClr>
                </a:solidFill>
              </a:defRPr>
            </a:lvl1pPr>
          </a:lstStyle>
          <a:p>
            <a:pPr eaLnBrk="1" hangingPunct="1"/>
            <a:r>
              <a:rPr lang="en-US" dirty="0" smtClean="0">
                <a:latin typeface="Tahoma" charset="0"/>
              </a:rPr>
              <a:t>Click to edit Date</a:t>
            </a:r>
          </a:p>
        </p:txBody>
      </p:sp>
    </p:spTree>
    <p:extLst>
      <p:ext uri="{BB962C8B-B14F-4D97-AF65-F5344CB8AC3E}">
        <p14:creationId xmlns:p14="http://schemas.microsoft.com/office/powerpoint/2010/main" val="349861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000"/>
            </a:lvl1p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2" y="1066800"/>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4645481" y="1066800"/>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quarter" idx="15"/>
          </p:nvPr>
        </p:nvSpPr>
        <p:spPr>
          <a:xfrm>
            <a:off x="4645477" y="3521528"/>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quarter" idx="16"/>
          </p:nvPr>
        </p:nvSpPr>
        <p:spPr>
          <a:xfrm>
            <a:off x="454481" y="3529693"/>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11" name="Title 1"/>
          <p:cNvSpPr>
            <a:spLocks noGrp="1"/>
          </p:cNvSpPr>
          <p:nvPr>
            <p:ph type="ctrTitle"/>
          </p:nvPr>
        </p:nvSpPr>
        <p:spPr>
          <a:xfrm>
            <a:off x="1619250" y="151418"/>
            <a:ext cx="5939018"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295949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6" name="Content Placeholder 2"/>
          <p:cNvSpPr>
            <a:spLocks noGrp="1"/>
          </p:cNvSpPr>
          <p:nvPr>
            <p:ph sz="quarter" idx="13"/>
          </p:nvPr>
        </p:nvSpPr>
        <p:spPr>
          <a:xfrm>
            <a:off x="4572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quarter" idx="14"/>
          </p:nvPr>
        </p:nvSpPr>
        <p:spPr>
          <a:xfrm>
            <a:off x="32766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quarter" idx="15"/>
          </p:nvPr>
        </p:nvSpPr>
        <p:spPr>
          <a:xfrm>
            <a:off x="462643" y="3535136"/>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sz="quarter" idx="16"/>
          </p:nvPr>
        </p:nvSpPr>
        <p:spPr>
          <a:xfrm>
            <a:off x="6090557"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quarter" idx="17"/>
          </p:nvPr>
        </p:nvSpPr>
        <p:spPr>
          <a:xfrm>
            <a:off x="6096000" y="3535136"/>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quarter" idx="18"/>
          </p:nvPr>
        </p:nvSpPr>
        <p:spPr>
          <a:xfrm>
            <a:off x="3282044" y="3537858"/>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14" name="Title 1"/>
          <p:cNvSpPr>
            <a:spLocks noGrp="1"/>
          </p:cNvSpPr>
          <p:nvPr>
            <p:ph type="ctrTitle"/>
          </p:nvPr>
        </p:nvSpPr>
        <p:spPr>
          <a:xfrm>
            <a:off x="1619250" y="151418"/>
            <a:ext cx="5985317"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2666887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000"/>
            </a:lvl1p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4"/>
          </p:nvPr>
        </p:nvSpPr>
        <p:spPr>
          <a:xfrm>
            <a:off x="3535137" y="1066801"/>
            <a:ext cx="5227864"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5"/>
          </p:nvPr>
        </p:nvSpPr>
        <p:spPr>
          <a:xfrm>
            <a:off x="563566" y="1763488"/>
            <a:ext cx="2873601" cy="4115027"/>
          </a:xfrm>
        </p:spPr>
        <p:txBody>
          <a:bodyPr/>
          <a:lstStyle>
            <a:lvl1pPr>
              <a:defRPr sz="1400"/>
            </a:lvl1pPr>
          </a:lstStyle>
          <a:p>
            <a:pPr lvl="0"/>
            <a:r>
              <a:rPr lang="en-US" smtClean="0"/>
              <a:t>Edit Master text styles</a:t>
            </a:r>
          </a:p>
        </p:txBody>
      </p:sp>
      <p:sp>
        <p:nvSpPr>
          <p:cNvPr id="7" name="Text Placeholder 3"/>
          <p:cNvSpPr>
            <a:spLocks noGrp="1"/>
          </p:cNvSpPr>
          <p:nvPr>
            <p:ph type="body" sz="quarter" idx="16"/>
          </p:nvPr>
        </p:nvSpPr>
        <p:spPr>
          <a:xfrm>
            <a:off x="571501" y="1066799"/>
            <a:ext cx="2871107" cy="696687"/>
          </a:xfrm>
        </p:spPr>
        <p:txBody>
          <a:bodyPr anchor="b"/>
          <a:lstStyle>
            <a:lvl1pPr algn="l">
              <a:defRPr sz="2000" b="1" baseline="0"/>
            </a:lvl1pPr>
          </a:lstStyle>
          <a:p>
            <a:pPr lvl="0"/>
            <a:r>
              <a:rPr lang="en-US" smtClean="0"/>
              <a:t>Edit Master text styles</a:t>
            </a:r>
          </a:p>
          <a:p>
            <a:pPr lvl="1"/>
            <a:r>
              <a:rPr lang="en-US" smtClean="0"/>
              <a:t>Second level</a:t>
            </a:r>
          </a:p>
        </p:txBody>
      </p:sp>
      <p:cxnSp>
        <p:nvCxnSpPr>
          <p:cNvPr id="9" name="Straight Connector 8"/>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10" name="Title 1"/>
          <p:cNvSpPr>
            <a:spLocks noGrp="1"/>
          </p:cNvSpPr>
          <p:nvPr>
            <p:ph type="ctrTitle"/>
          </p:nvPr>
        </p:nvSpPr>
        <p:spPr>
          <a:xfrm>
            <a:off x="1622854" y="151418"/>
            <a:ext cx="5981713"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299653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extBox 4"/>
          <p:cNvSpPr txBox="1"/>
          <p:nvPr userDrawn="1"/>
        </p:nvSpPr>
        <p:spPr>
          <a:xfrm>
            <a:off x="3729431" y="3525877"/>
            <a:ext cx="1716111" cy="369332"/>
          </a:xfrm>
          <a:prstGeom prst="rect">
            <a:avLst/>
          </a:prstGeom>
          <a:noFill/>
        </p:spPr>
        <p:txBody>
          <a:bodyPr wrap="none" rtlCol="0">
            <a:spAutoFit/>
          </a:bodyPr>
          <a:lstStyle/>
          <a:p>
            <a:pPr lvl="0"/>
            <a:r>
              <a:rPr lang="en-US" dirty="0" smtClean="0">
                <a:latin typeface="Tahoma" pitchFamily="34" charset="0"/>
                <a:ea typeface="Tahoma" pitchFamily="34" charset="0"/>
                <a:cs typeface="Tahoma" pitchFamily="34" charset="0"/>
              </a:rPr>
              <a:t>www.darpa.mil</a:t>
            </a:r>
            <a:endParaRPr lang="en-US" dirty="0">
              <a:latin typeface="Tahoma" pitchFamily="34" charset="0"/>
              <a:ea typeface="Tahoma" pitchFamily="34" charset="0"/>
              <a:cs typeface="Tahoma"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5182" y="2531269"/>
            <a:ext cx="1770360" cy="1068427"/>
          </a:xfrm>
          <a:prstGeom prst="rect">
            <a:avLst/>
          </a:prstGeom>
        </p:spPr>
      </p:pic>
    </p:spTree>
    <p:extLst>
      <p:ext uri="{BB962C8B-B14F-4D97-AF65-F5344CB8AC3E}">
        <p14:creationId xmlns:p14="http://schemas.microsoft.com/office/powerpoint/2010/main" val="431281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Y18_Staffer_Quad_1">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197156" y="4077691"/>
            <a:ext cx="4288536" cy="2157984"/>
          </a:xfrm>
        </p:spPr>
        <p:txBody>
          <a:bodyPr/>
          <a:lstStyle>
            <a:lvl1pPr marL="0" indent="0">
              <a:defRPr sz="1200" baseline="0"/>
            </a:lvl1pPr>
          </a:lstStyle>
          <a:p>
            <a:pPr lvl="0"/>
            <a:r>
              <a:rPr lang="en-US" dirty="0" smtClean="0"/>
              <a:t>(What are you trying to accomplish and what is the desired end state)</a:t>
            </a:r>
            <a:endParaRPr lang="en-US" dirty="0"/>
          </a:p>
        </p:txBody>
      </p:sp>
      <p:sp>
        <p:nvSpPr>
          <p:cNvPr id="71" name="Text Placeholder 70"/>
          <p:cNvSpPr>
            <a:spLocks noGrp="1"/>
          </p:cNvSpPr>
          <p:nvPr>
            <p:ph type="body" sz="quarter" idx="35" hasCustomPrompt="1"/>
          </p:nvPr>
        </p:nvSpPr>
        <p:spPr>
          <a:xfrm>
            <a:off x="197156" y="1592626"/>
            <a:ext cx="4288536" cy="2157984"/>
          </a:xfrm>
        </p:spPr>
        <p:txBody>
          <a:bodyPr/>
          <a:lstStyle>
            <a:lvl1pPr marL="0" indent="0">
              <a:defRPr sz="1200" baseline="0"/>
            </a:lvl1pPr>
          </a:lstStyle>
          <a:p>
            <a:pPr lvl="0"/>
            <a:r>
              <a:rPr lang="en-US" dirty="0" smtClean="0"/>
              <a:t>(Give a broad overview of the program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cxnSp>
        <p:nvCxnSpPr>
          <p:cNvPr id="11" name="Straight Connector 1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4705245" y="1592626"/>
            <a:ext cx="4288536" cy="2157984"/>
          </a:xfrm>
        </p:spPr>
        <p:txBody>
          <a:bodyPr/>
          <a:lstStyle>
            <a:lvl1pPr marL="0" indent="0">
              <a:defRPr sz="1200" baseline="0"/>
            </a:lvl1pPr>
          </a:lstStyle>
          <a:p>
            <a:pPr lvl="0"/>
            <a:r>
              <a:rPr lang="en-US" dirty="0" smtClean="0"/>
              <a:t>Upcoming Key Decisions:</a:t>
            </a:r>
          </a:p>
          <a:p>
            <a:pPr lvl="0"/>
            <a:endParaRPr lang="en-US" dirty="0" smtClean="0"/>
          </a:p>
          <a:p>
            <a:pPr lvl="0"/>
            <a:r>
              <a:rPr lang="en-US" dirty="0" smtClean="0"/>
              <a:t>Transition: (Define stages of transition – 6.1, 6.2, 6.3</a:t>
            </a:r>
          </a:p>
          <a:p>
            <a:pPr lvl="0"/>
            <a:endParaRPr lang="en-US" dirty="0" smtClean="0"/>
          </a:p>
          <a:p>
            <a:pPr lvl="0"/>
            <a:r>
              <a:rPr lang="en-US" dirty="0" smtClean="0"/>
              <a:t>Technical Risk</a:t>
            </a:r>
            <a:endParaRPr lang="en-US" dirty="0"/>
          </a:p>
        </p:txBody>
      </p:sp>
      <p:sp>
        <p:nvSpPr>
          <p:cNvPr id="17" name="TextBox 16"/>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OVERVIEW</a:t>
            </a:r>
            <a:endParaRPr lang="en-US" sz="1200" b="1" dirty="0">
              <a:solidFill>
                <a:prstClr val="black"/>
              </a:solidFill>
              <a:ea typeface="Tahoma" pitchFamily="34" charset="0"/>
              <a:cs typeface="Tahoma" pitchFamily="34" charset="0"/>
            </a:endParaRPr>
          </a:p>
        </p:txBody>
      </p:sp>
      <p:sp>
        <p:nvSpPr>
          <p:cNvPr id="18" name="TextBox 17"/>
          <p:cNvSpPr txBox="1"/>
          <p:nvPr userDrawn="1"/>
        </p:nvSpPr>
        <p:spPr>
          <a:xfrm>
            <a:off x="5591173" y="1365362"/>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STATUS</a:t>
            </a:r>
            <a:endParaRPr lang="en-US" sz="1200" b="1" dirty="0">
              <a:solidFill>
                <a:prstClr val="black"/>
              </a:solidFill>
              <a:ea typeface="Tahoma" pitchFamily="34" charset="0"/>
              <a:cs typeface="Tahoma" pitchFamily="34" charset="0"/>
            </a:endParaRPr>
          </a:p>
        </p:txBody>
      </p:sp>
      <p:sp>
        <p:nvSpPr>
          <p:cNvPr id="19" name="TextBox 18"/>
          <p:cNvSpPr txBox="1"/>
          <p:nvPr userDrawn="1"/>
        </p:nvSpPr>
        <p:spPr>
          <a:xfrm>
            <a:off x="255985" y="3843864"/>
            <a:ext cx="4002883"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CAPABILITY OBJECTIVE/GOAL</a:t>
            </a:r>
            <a:endParaRPr lang="en-US" sz="1200" b="1" dirty="0">
              <a:solidFill>
                <a:prstClr val="black"/>
              </a:solidFill>
              <a:ea typeface="Tahoma" pitchFamily="34" charset="0"/>
              <a:cs typeface="Tahoma" pitchFamily="34" charset="0"/>
            </a:endParaRPr>
          </a:p>
        </p:txBody>
      </p:sp>
      <p:sp>
        <p:nvSpPr>
          <p:cNvPr id="21" name="TextBox 20"/>
          <p:cNvSpPr txBox="1"/>
          <p:nvPr userDrawn="1"/>
        </p:nvSpPr>
        <p:spPr>
          <a:xfrm>
            <a:off x="6141092" y="3843864"/>
            <a:ext cx="1614788"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PERFORMERS</a:t>
            </a:r>
            <a:endParaRPr lang="en-US" sz="1200" b="1" dirty="0">
              <a:solidFill>
                <a:prstClr val="black"/>
              </a:solidFill>
              <a:ea typeface="Tahoma" pitchFamily="34" charset="0"/>
              <a:cs typeface="Tahoma" pitchFamily="34" charset="0"/>
            </a:endParaRPr>
          </a:p>
        </p:txBody>
      </p:sp>
      <p:sp>
        <p:nvSpPr>
          <p:cNvPr id="24" name="Text Placeholder 6"/>
          <p:cNvSpPr>
            <a:spLocks noGrp="1"/>
          </p:cNvSpPr>
          <p:nvPr>
            <p:ph type="body" sz="quarter" idx="32" hasCustomPrompt="1"/>
          </p:nvPr>
        </p:nvSpPr>
        <p:spPr>
          <a:xfrm>
            <a:off x="4689815" y="4329799"/>
            <a:ext cx="2439118" cy="2221992"/>
          </a:xfrm>
        </p:spPr>
        <p:txBody>
          <a:bodyPr/>
          <a:lstStyle>
            <a:lvl1pPr marL="0" indent="0">
              <a:defRPr sz="1000"/>
            </a:lvl1pPr>
          </a:lstStyle>
          <a:p>
            <a:pPr lvl="0"/>
            <a:r>
              <a:rPr lang="en-US" dirty="0" smtClean="0"/>
              <a:t>(Just include primes)</a:t>
            </a:r>
            <a:endParaRPr lang="en-US" dirty="0"/>
          </a:p>
        </p:txBody>
      </p:sp>
      <p:sp>
        <p:nvSpPr>
          <p:cNvPr id="25" name="Text Placeholder 6"/>
          <p:cNvSpPr>
            <a:spLocks noGrp="1"/>
          </p:cNvSpPr>
          <p:nvPr>
            <p:ph type="body" sz="quarter" idx="33" hasCustomPrompt="1"/>
          </p:nvPr>
        </p:nvSpPr>
        <p:spPr>
          <a:xfrm>
            <a:off x="7135836" y="4329585"/>
            <a:ext cx="1965960" cy="2221992"/>
          </a:xfrm>
        </p:spPr>
        <p:txBody>
          <a:bodyPr/>
          <a:lstStyle>
            <a:lvl1pPr marL="0" indent="0">
              <a:defRPr sz="1000" baseline="0"/>
            </a:lvl1pPr>
          </a:lstStyle>
          <a:p>
            <a:pPr lvl="0"/>
            <a:r>
              <a:rPr lang="en-US" dirty="0" smtClean="0"/>
              <a:t>(City, State)</a:t>
            </a:r>
            <a:endParaRPr lang="en-US" dirty="0"/>
          </a:p>
        </p:txBody>
      </p:sp>
      <p:cxnSp>
        <p:nvCxnSpPr>
          <p:cNvPr id="13" name="Straight Connector 12"/>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612592" y="201560"/>
            <a:ext cx="6419088" cy="521208"/>
          </a:xfrm>
        </p:spPr>
        <p:txBody>
          <a:bodyPr anchor="ctr"/>
          <a:lstStyle>
            <a:lvl1pPr>
              <a:defRPr sz="2400"/>
            </a:lvl1pPr>
          </a:lstStyle>
          <a:p>
            <a:pPr lvl="0"/>
            <a:r>
              <a:rPr lang="en-US" dirty="0" smtClean="0"/>
              <a:t>Program Name (Acronym)</a:t>
            </a:r>
            <a:endParaRPr lang="en-US" dirty="0"/>
          </a:p>
        </p:txBody>
      </p:sp>
      <p:sp>
        <p:nvSpPr>
          <p:cNvPr id="52" name="TextBox 51"/>
          <p:cNvSpPr txBox="1"/>
          <p:nvPr userDrawn="1"/>
        </p:nvSpPr>
        <p:spPr>
          <a:xfrm>
            <a:off x="28578" y="1100945"/>
            <a:ext cx="623887" cy="246221"/>
          </a:xfrm>
          <a:prstGeom prst="rect">
            <a:avLst/>
          </a:prstGeom>
          <a:noFill/>
        </p:spPr>
        <p:txBody>
          <a:bodyPr wrap="square" rtlCol="0">
            <a:spAutoFit/>
          </a:bodyPr>
          <a:lstStyle/>
          <a:p>
            <a:r>
              <a:rPr lang="en-US" sz="1000" dirty="0" smtClean="0">
                <a:solidFill>
                  <a:prstClr val="black"/>
                </a:solidFill>
              </a:rPr>
              <a:t>PE:</a:t>
            </a:r>
            <a:endParaRPr lang="en-US" sz="1000" dirty="0">
              <a:solidFill>
                <a:prstClr val="black"/>
              </a:solidFill>
            </a:endParaRPr>
          </a:p>
        </p:txBody>
      </p:sp>
      <p:sp>
        <p:nvSpPr>
          <p:cNvPr id="53" name="TextBox 52"/>
          <p:cNvSpPr txBox="1"/>
          <p:nvPr userDrawn="1"/>
        </p:nvSpPr>
        <p:spPr>
          <a:xfrm>
            <a:off x="1044045" y="1100945"/>
            <a:ext cx="1204913" cy="246221"/>
          </a:xfrm>
          <a:prstGeom prst="rect">
            <a:avLst/>
          </a:prstGeom>
          <a:noFill/>
        </p:spPr>
        <p:txBody>
          <a:bodyPr wrap="square" rtlCol="0">
            <a:spAutoFit/>
          </a:bodyPr>
          <a:lstStyle/>
          <a:p>
            <a:r>
              <a:rPr lang="en-US" sz="1000" dirty="0" smtClean="0">
                <a:solidFill>
                  <a:prstClr val="black"/>
                </a:solidFill>
              </a:rPr>
              <a:t>PROJECT:</a:t>
            </a:r>
            <a:endParaRPr lang="en-US" sz="1000" dirty="0">
              <a:solidFill>
                <a:prstClr val="black"/>
              </a:solidFill>
            </a:endParaRPr>
          </a:p>
        </p:txBody>
      </p:sp>
      <p:sp>
        <p:nvSpPr>
          <p:cNvPr id="54" name="TextBox 53"/>
          <p:cNvSpPr txBox="1"/>
          <p:nvPr userDrawn="1"/>
        </p:nvSpPr>
        <p:spPr>
          <a:xfrm>
            <a:off x="2257426" y="1100945"/>
            <a:ext cx="1204913" cy="246221"/>
          </a:xfrm>
          <a:prstGeom prst="rect">
            <a:avLst/>
          </a:prstGeom>
          <a:noFill/>
        </p:spPr>
        <p:txBody>
          <a:bodyPr wrap="square" rtlCol="0">
            <a:spAutoFit/>
          </a:bodyPr>
          <a:lstStyle/>
          <a:p>
            <a:r>
              <a:rPr lang="en-US" sz="1000" dirty="0" smtClean="0">
                <a:solidFill>
                  <a:prstClr val="black"/>
                </a:solidFill>
              </a:rPr>
              <a:t>RDDS PG #:</a:t>
            </a:r>
            <a:endParaRPr lang="en-US" sz="1000" dirty="0">
              <a:solidFill>
                <a:prstClr val="black"/>
              </a:solidFill>
            </a:endParaRPr>
          </a:p>
        </p:txBody>
      </p:sp>
      <p:sp>
        <p:nvSpPr>
          <p:cNvPr id="55"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smtClean="0"/>
              <a:t>-</a:t>
            </a:r>
            <a:endParaRPr lang="en-US" dirty="0"/>
          </a:p>
        </p:txBody>
      </p:sp>
      <p:sp>
        <p:nvSpPr>
          <p:cNvPr id="56" name="Text Placeholder 2"/>
          <p:cNvSpPr>
            <a:spLocks noGrp="1"/>
          </p:cNvSpPr>
          <p:nvPr>
            <p:ph type="body" sz="quarter" idx="22" hasCustomPrompt="1"/>
          </p:nvPr>
        </p:nvSpPr>
        <p:spPr>
          <a:xfrm>
            <a:off x="1679074" y="1100945"/>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7" name="Text Placeholder 2"/>
          <p:cNvSpPr>
            <a:spLocks noGrp="1"/>
          </p:cNvSpPr>
          <p:nvPr>
            <p:ph type="body" sz="quarter" idx="23" hasCustomPrompt="1"/>
          </p:nvPr>
        </p:nvSpPr>
        <p:spPr>
          <a:xfrm>
            <a:off x="3022598"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8"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smtClean="0"/>
              <a:t>0.000</a:t>
            </a:r>
            <a:endParaRPr lang="en-US" dirty="0"/>
          </a:p>
        </p:txBody>
      </p:sp>
      <p:sp>
        <p:nvSpPr>
          <p:cNvPr id="59"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smtClean="0"/>
              <a:t>0.000</a:t>
            </a:r>
            <a:endParaRPr lang="en-US" dirty="0"/>
          </a:p>
        </p:txBody>
      </p:sp>
      <p:sp>
        <p:nvSpPr>
          <p:cNvPr id="60"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smtClean="0"/>
              <a:t>0.000</a:t>
            </a:r>
            <a:endParaRPr lang="en-US" dirty="0"/>
          </a:p>
        </p:txBody>
      </p:sp>
      <p:sp>
        <p:nvSpPr>
          <p:cNvPr id="61" name="TextBox 60"/>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algn="ctr"/>
            <a:r>
              <a:rPr lang="en-US" dirty="0" smtClean="0">
                <a:solidFill>
                  <a:prstClr val="black"/>
                </a:solidFill>
              </a:rPr>
              <a:t>FY18</a:t>
            </a:r>
          </a:p>
        </p:txBody>
      </p:sp>
      <p:sp>
        <p:nvSpPr>
          <p:cNvPr id="62" name="TextBox 61"/>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algn="ctr"/>
            <a:r>
              <a:rPr lang="en-US" dirty="0" smtClean="0">
                <a:solidFill>
                  <a:prstClr val="black"/>
                </a:solidFill>
              </a:rPr>
              <a:t>FY17</a:t>
            </a:r>
          </a:p>
        </p:txBody>
      </p:sp>
      <p:sp>
        <p:nvSpPr>
          <p:cNvPr id="63" name="TextBox 62"/>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algn="ctr"/>
            <a:r>
              <a:rPr lang="en-US" dirty="0" smtClean="0">
                <a:solidFill>
                  <a:prstClr val="black"/>
                </a:solidFill>
              </a:rPr>
              <a:t>FY16</a:t>
            </a:r>
          </a:p>
        </p:txBody>
      </p:sp>
      <p:sp>
        <p:nvSpPr>
          <p:cNvPr id="20" name="Rectangle 19"/>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455863" algn="l"/>
              </a:tabLst>
            </a:pPr>
            <a:r>
              <a:rPr lang="en-US" sz="1000" dirty="0" smtClean="0">
                <a:solidFill>
                  <a:prstClr val="white"/>
                </a:solidFill>
                <a:ea typeface="Tahoma" pitchFamily="34" charset="0"/>
                <a:cs typeface="Tahoma" pitchFamily="34" charset="0"/>
              </a:rPr>
              <a:t>PERFORMER:	</a:t>
            </a:r>
            <a:endParaRPr lang="en-US" sz="1000" dirty="0">
              <a:solidFill>
                <a:prstClr val="white"/>
              </a:solidFill>
              <a:ea typeface="Tahoma" pitchFamily="34" charset="0"/>
              <a:cs typeface="Tahoma" pitchFamily="34" charset="0"/>
            </a:endParaRPr>
          </a:p>
        </p:txBody>
      </p:sp>
      <p:sp>
        <p:nvSpPr>
          <p:cNvPr id="22" name="Rectangle 21"/>
          <p:cNvSpPr/>
          <p:nvPr userDrawn="1"/>
        </p:nvSpPr>
        <p:spPr>
          <a:xfrm>
            <a:off x="7128933" y="4095462"/>
            <a:ext cx="838691" cy="246221"/>
          </a:xfrm>
          <a:prstGeom prst="rect">
            <a:avLst/>
          </a:prstGeom>
        </p:spPr>
        <p:txBody>
          <a:bodyPr wrap="none">
            <a:spAutoFit/>
          </a:bodyPr>
          <a:lstStyle/>
          <a:p>
            <a:pPr>
              <a:tabLst>
                <a:tab pos="2455863" algn="l"/>
              </a:tabLst>
              <a:defRPr/>
            </a:pPr>
            <a:r>
              <a:rPr lang="en-US" sz="1000" dirty="0" smtClean="0">
                <a:solidFill>
                  <a:prstClr val="white"/>
                </a:solidFill>
                <a:ea typeface="Tahoma" pitchFamily="34" charset="0"/>
                <a:cs typeface="Tahoma" pitchFamily="34" charset="0"/>
              </a:rPr>
              <a:t>LOCATION:</a:t>
            </a:r>
            <a:endParaRPr lang="en-US" sz="1000" dirty="0">
              <a:solidFill>
                <a:prstClr val="white"/>
              </a:solidFill>
              <a:ea typeface="Tahoma" pitchFamily="34" charset="0"/>
              <a:cs typeface="Tahoma" pitchFamily="34" charset="0"/>
            </a:endParaRPr>
          </a:p>
        </p:txBody>
      </p:sp>
      <p:sp>
        <p:nvSpPr>
          <p:cNvPr id="14" name="Slide Number Placeholder 13"/>
          <p:cNvSpPr>
            <a:spLocks noGrp="1"/>
          </p:cNvSpPr>
          <p:nvPr>
            <p:ph type="sldNum" sz="quarter" idx="39"/>
          </p:nvPr>
        </p:nvSpPr>
        <p:spPr>
          <a:xfrm>
            <a:off x="8102430" y="6553200"/>
            <a:ext cx="762000" cy="292102"/>
          </a:xfrm>
        </p:spPr>
        <p:txBody>
          <a:bodyPr/>
          <a:lstStyle/>
          <a:p>
            <a:pPr>
              <a:defRPr/>
            </a:pPr>
            <a:fld id="{231CC523-8BC6-4921-807A-66BD262F34AB}" type="slidenum">
              <a:rPr lang="en-US" smtClean="0"/>
              <a:pPr>
                <a:defRPr/>
              </a:pPr>
              <a:t>‹#›</a:t>
            </a:fld>
            <a:endParaRPr lang="en-US" dirty="0"/>
          </a:p>
        </p:txBody>
      </p:sp>
      <p:sp>
        <p:nvSpPr>
          <p:cNvPr id="23" name="TextBox 22"/>
          <p:cNvSpPr txBox="1"/>
          <p:nvPr userDrawn="1"/>
        </p:nvSpPr>
        <p:spPr>
          <a:xfrm>
            <a:off x="1010769" y="6583835"/>
            <a:ext cx="7122463" cy="230832"/>
          </a:xfrm>
          <a:prstGeom prst="rect">
            <a:avLst/>
          </a:prstGeom>
          <a:noFill/>
        </p:spPr>
        <p:txBody>
          <a:bodyPr wrap="none" rtlCol="0">
            <a:spAutoFit/>
          </a:bodyPr>
          <a:lstStyle/>
          <a:p>
            <a:r>
              <a:rPr lang="en-US" sz="900" dirty="0" smtClean="0">
                <a:solidFill>
                  <a:prstClr val="white">
                    <a:lumMod val="50000"/>
                  </a:prstClr>
                </a:solidFill>
              </a:rPr>
              <a:t>Distribution authorized to U.S. Government Agencies only. Other requests for this document shall be referred to DARPA Director’s Office.</a:t>
            </a:r>
            <a:endParaRPr lang="en-US" sz="900" dirty="0">
              <a:solidFill>
                <a:prstClr val="white">
                  <a:lumMod val="50000"/>
                </a:prstClr>
              </a:solidFill>
            </a:endParaRPr>
          </a:p>
        </p:txBody>
      </p:sp>
    </p:spTree>
    <p:extLst>
      <p:ext uri="{BB962C8B-B14F-4D97-AF65-F5344CB8AC3E}">
        <p14:creationId xmlns:p14="http://schemas.microsoft.com/office/powerpoint/2010/main" val="9038908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Y18_Staffer_Quad_2">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197156" y="4077691"/>
            <a:ext cx="4288536" cy="2157984"/>
          </a:xfrm>
        </p:spPr>
        <p:txBody>
          <a:bodyPr/>
          <a:lstStyle>
            <a:lvl1pPr marL="0" indent="0">
              <a:defRPr sz="1200" baseline="0"/>
            </a:lvl1pPr>
          </a:lstStyle>
          <a:p>
            <a:pPr lvl="0"/>
            <a:r>
              <a:rPr lang="en-US" dirty="0" smtClean="0"/>
              <a:t>(What are you trying to accomplish and what is the desired end state)</a:t>
            </a:r>
            <a:endParaRPr lang="en-US" dirty="0"/>
          </a:p>
        </p:txBody>
      </p:sp>
      <p:sp>
        <p:nvSpPr>
          <p:cNvPr id="71" name="Text Placeholder 70"/>
          <p:cNvSpPr>
            <a:spLocks noGrp="1"/>
          </p:cNvSpPr>
          <p:nvPr>
            <p:ph type="body" sz="quarter" idx="35" hasCustomPrompt="1"/>
          </p:nvPr>
        </p:nvSpPr>
        <p:spPr>
          <a:xfrm>
            <a:off x="197156" y="1592626"/>
            <a:ext cx="4288536" cy="2157984"/>
          </a:xfrm>
        </p:spPr>
        <p:txBody>
          <a:bodyPr/>
          <a:lstStyle>
            <a:lvl1pPr marL="0" indent="0">
              <a:defRPr sz="1200" baseline="0"/>
            </a:lvl1pPr>
          </a:lstStyle>
          <a:p>
            <a:pPr lvl="0"/>
            <a:r>
              <a:rPr lang="en-US" dirty="0" smtClean="0"/>
              <a:t>(Give a broad overview of the program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cxnSp>
        <p:nvCxnSpPr>
          <p:cNvPr id="11" name="Straight Connector 1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4705245" y="1592626"/>
            <a:ext cx="4288536" cy="2157984"/>
          </a:xfrm>
        </p:spPr>
        <p:txBody>
          <a:bodyPr/>
          <a:lstStyle>
            <a:lvl1pPr marL="0" indent="0">
              <a:defRPr sz="1200" baseline="0"/>
            </a:lvl1pPr>
          </a:lstStyle>
          <a:p>
            <a:pPr lvl="0"/>
            <a:r>
              <a:rPr lang="en-US" dirty="0" smtClean="0"/>
              <a:t>Upcoming Key Decisions:</a:t>
            </a:r>
          </a:p>
          <a:p>
            <a:pPr lvl="0"/>
            <a:endParaRPr lang="en-US" dirty="0" smtClean="0"/>
          </a:p>
          <a:p>
            <a:pPr lvl="0"/>
            <a:r>
              <a:rPr lang="en-US" dirty="0" smtClean="0"/>
              <a:t>Transition: (Define stages of transition – 6.1, 6.2, 6.3</a:t>
            </a:r>
          </a:p>
          <a:p>
            <a:pPr lvl="0"/>
            <a:endParaRPr lang="en-US" dirty="0" smtClean="0"/>
          </a:p>
          <a:p>
            <a:pPr lvl="0"/>
            <a:r>
              <a:rPr lang="en-US" dirty="0" smtClean="0"/>
              <a:t>Technical Risk</a:t>
            </a:r>
            <a:endParaRPr lang="en-US" dirty="0"/>
          </a:p>
        </p:txBody>
      </p:sp>
      <p:sp>
        <p:nvSpPr>
          <p:cNvPr id="17" name="TextBox 16"/>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OVERVIEW</a:t>
            </a:r>
            <a:endParaRPr lang="en-US" sz="1200" b="1" dirty="0">
              <a:latin typeface="Tahoma" pitchFamily="34" charset="0"/>
              <a:ea typeface="Tahoma" pitchFamily="34" charset="0"/>
              <a:cs typeface="Tahoma" pitchFamily="34" charset="0"/>
            </a:endParaRPr>
          </a:p>
        </p:txBody>
      </p:sp>
      <p:sp>
        <p:nvSpPr>
          <p:cNvPr id="18" name="TextBox 17"/>
          <p:cNvSpPr txBox="1"/>
          <p:nvPr userDrawn="1"/>
        </p:nvSpPr>
        <p:spPr>
          <a:xfrm>
            <a:off x="5591173" y="1365362"/>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STATUS</a:t>
            </a:r>
            <a:endParaRPr lang="en-US" sz="1200" b="1" dirty="0">
              <a:latin typeface="Tahoma" pitchFamily="34" charset="0"/>
              <a:ea typeface="Tahoma" pitchFamily="34" charset="0"/>
              <a:cs typeface="Tahoma" pitchFamily="34" charset="0"/>
            </a:endParaRPr>
          </a:p>
        </p:txBody>
      </p:sp>
      <p:sp>
        <p:nvSpPr>
          <p:cNvPr id="19" name="TextBox 18"/>
          <p:cNvSpPr txBox="1"/>
          <p:nvPr userDrawn="1"/>
        </p:nvSpPr>
        <p:spPr>
          <a:xfrm>
            <a:off x="255985" y="3843864"/>
            <a:ext cx="4002883"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CAPABILITY OBJECTIVE/GOAL</a:t>
            </a:r>
            <a:endParaRPr lang="en-US" sz="1200" b="1" dirty="0">
              <a:latin typeface="Tahoma" pitchFamily="34" charset="0"/>
              <a:ea typeface="Tahoma" pitchFamily="34" charset="0"/>
              <a:cs typeface="Tahoma" pitchFamily="34" charset="0"/>
            </a:endParaRPr>
          </a:p>
        </p:txBody>
      </p:sp>
      <p:sp>
        <p:nvSpPr>
          <p:cNvPr id="21" name="TextBox 20"/>
          <p:cNvSpPr txBox="1"/>
          <p:nvPr userDrawn="1"/>
        </p:nvSpPr>
        <p:spPr>
          <a:xfrm>
            <a:off x="6141092" y="3843864"/>
            <a:ext cx="1614788"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PERFORMERS</a:t>
            </a:r>
            <a:endParaRPr lang="en-US" sz="1200" b="1" dirty="0">
              <a:latin typeface="Tahoma" pitchFamily="34" charset="0"/>
              <a:ea typeface="Tahoma" pitchFamily="34" charset="0"/>
              <a:cs typeface="Tahoma" pitchFamily="34" charset="0"/>
            </a:endParaRPr>
          </a:p>
        </p:txBody>
      </p:sp>
      <p:sp>
        <p:nvSpPr>
          <p:cNvPr id="24" name="Text Placeholder 6"/>
          <p:cNvSpPr>
            <a:spLocks noGrp="1"/>
          </p:cNvSpPr>
          <p:nvPr>
            <p:ph type="body" sz="quarter" idx="32" hasCustomPrompt="1"/>
          </p:nvPr>
        </p:nvSpPr>
        <p:spPr>
          <a:xfrm>
            <a:off x="4689815" y="4329799"/>
            <a:ext cx="2439118" cy="2221992"/>
          </a:xfrm>
        </p:spPr>
        <p:txBody>
          <a:bodyPr/>
          <a:lstStyle>
            <a:lvl1pPr marL="0" indent="0">
              <a:defRPr sz="1000"/>
            </a:lvl1pPr>
          </a:lstStyle>
          <a:p>
            <a:pPr lvl="0"/>
            <a:r>
              <a:rPr lang="en-US" dirty="0" smtClean="0"/>
              <a:t>(Just include primes)</a:t>
            </a:r>
            <a:endParaRPr lang="en-US" dirty="0"/>
          </a:p>
        </p:txBody>
      </p:sp>
      <p:sp>
        <p:nvSpPr>
          <p:cNvPr id="25" name="Text Placeholder 6"/>
          <p:cNvSpPr>
            <a:spLocks noGrp="1"/>
          </p:cNvSpPr>
          <p:nvPr>
            <p:ph type="body" sz="quarter" idx="33" hasCustomPrompt="1"/>
          </p:nvPr>
        </p:nvSpPr>
        <p:spPr>
          <a:xfrm>
            <a:off x="7135836" y="4329585"/>
            <a:ext cx="1965960" cy="2221992"/>
          </a:xfrm>
        </p:spPr>
        <p:txBody>
          <a:bodyPr/>
          <a:lstStyle>
            <a:lvl1pPr marL="0" indent="0">
              <a:defRPr sz="1000" baseline="0"/>
            </a:lvl1pPr>
          </a:lstStyle>
          <a:p>
            <a:pPr lvl="0"/>
            <a:r>
              <a:rPr lang="en-US" dirty="0" smtClean="0"/>
              <a:t>(City, State)</a:t>
            </a:r>
            <a:endParaRPr lang="en-US" dirty="0"/>
          </a:p>
        </p:txBody>
      </p:sp>
      <p:cxnSp>
        <p:nvCxnSpPr>
          <p:cNvPr id="13" name="Straight Connector 12"/>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612592" y="201560"/>
            <a:ext cx="6419088" cy="521208"/>
          </a:xfrm>
        </p:spPr>
        <p:txBody>
          <a:bodyPr anchor="ctr"/>
          <a:lstStyle>
            <a:lvl1pPr>
              <a:defRPr sz="2400"/>
            </a:lvl1pPr>
          </a:lstStyle>
          <a:p>
            <a:pPr lvl="0"/>
            <a:r>
              <a:rPr lang="en-US" dirty="0" smtClean="0"/>
              <a:t>Program Name (Acronym)</a:t>
            </a:r>
            <a:endParaRPr lang="en-US" dirty="0"/>
          </a:p>
        </p:txBody>
      </p:sp>
      <p:sp>
        <p:nvSpPr>
          <p:cNvPr id="55" name="Text Placeholder 2"/>
          <p:cNvSpPr>
            <a:spLocks noGrp="1"/>
          </p:cNvSpPr>
          <p:nvPr>
            <p:ph type="body" sz="quarter" idx="21" hasCustomPrompt="1"/>
          </p:nvPr>
        </p:nvSpPr>
        <p:spPr>
          <a:xfrm>
            <a:off x="280456" y="1100945"/>
            <a:ext cx="1490472" cy="246888"/>
          </a:xfrm>
          <a:noFill/>
        </p:spPr>
        <p:txBody>
          <a:bodyPr wrap="square" lIns="45720" rtlCol="0">
            <a:spAutoFit/>
          </a:bodyPr>
          <a:lstStyle>
            <a:lvl1pPr>
              <a:defRPr lang="en-US" sz="1000" dirty="0">
                <a:latin typeface="+mn-lt"/>
                <a:cs typeface="+mn-cs"/>
              </a:defRPr>
            </a:lvl1pPr>
          </a:lstStyle>
          <a:p>
            <a:pPr marL="0" lvl="0"/>
            <a:r>
              <a:rPr lang="en-US" dirty="0" smtClean="0"/>
              <a:t>-</a:t>
            </a:r>
            <a:endParaRPr lang="en-US" dirty="0"/>
          </a:p>
        </p:txBody>
      </p:sp>
      <p:sp>
        <p:nvSpPr>
          <p:cNvPr id="56" name="Text Placeholder 2"/>
          <p:cNvSpPr>
            <a:spLocks noGrp="1"/>
          </p:cNvSpPr>
          <p:nvPr>
            <p:ph type="body" sz="quarter" idx="22" hasCustomPrompt="1"/>
          </p:nvPr>
        </p:nvSpPr>
        <p:spPr>
          <a:xfrm>
            <a:off x="2402828" y="1100945"/>
            <a:ext cx="124358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7" name="Text Placeholder 2"/>
          <p:cNvSpPr>
            <a:spLocks noGrp="1"/>
          </p:cNvSpPr>
          <p:nvPr>
            <p:ph type="body" sz="quarter" idx="23" hasCustomPrompt="1"/>
          </p:nvPr>
        </p:nvSpPr>
        <p:spPr>
          <a:xfrm>
            <a:off x="4388379"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8" name="Text Placeholder 39"/>
          <p:cNvSpPr>
            <a:spLocks noGrp="1"/>
          </p:cNvSpPr>
          <p:nvPr>
            <p:ph type="body" sz="quarter" idx="15" hasCustomPrompt="1"/>
          </p:nvPr>
        </p:nvSpPr>
        <p:spPr>
          <a:xfrm>
            <a:off x="6841551" y="1120609"/>
            <a:ext cx="731520" cy="230832"/>
          </a:xfrm>
          <a:noFill/>
        </p:spPr>
        <p:txBody>
          <a:bodyPr wrap="square" rtlCol="0">
            <a:spAutoFit/>
          </a:bodyPr>
          <a:lstStyle>
            <a:lvl1pPr algn="ctr">
              <a:defRPr lang="en-US" sz="900" dirty="0">
                <a:latin typeface="+mn-lt"/>
                <a:cs typeface="+mn-cs"/>
              </a:defRPr>
            </a:lvl1pPr>
          </a:lstStyle>
          <a:p>
            <a:pPr marL="0" lvl="0"/>
            <a:r>
              <a:rPr lang="en-US" dirty="0" smtClean="0"/>
              <a:t>0.000</a:t>
            </a:r>
            <a:endParaRPr lang="en-US" dirty="0"/>
          </a:p>
        </p:txBody>
      </p:sp>
      <p:sp>
        <p:nvSpPr>
          <p:cNvPr id="59" name="Text Placeholder 39"/>
          <p:cNvSpPr>
            <a:spLocks noGrp="1"/>
          </p:cNvSpPr>
          <p:nvPr>
            <p:ph type="body" sz="quarter" idx="29" hasCustomPrompt="1"/>
          </p:nvPr>
        </p:nvSpPr>
        <p:spPr>
          <a:xfrm>
            <a:off x="7583659" y="1120609"/>
            <a:ext cx="731520" cy="230832"/>
          </a:xfrm>
          <a:noFill/>
        </p:spPr>
        <p:txBody>
          <a:bodyPr wrap="square" rtlCol="0">
            <a:spAutoFit/>
          </a:bodyPr>
          <a:lstStyle>
            <a:lvl1pPr algn="ctr">
              <a:defRPr lang="en-US" sz="900" dirty="0">
                <a:latin typeface="+mn-lt"/>
                <a:cs typeface="+mn-cs"/>
              </a:defRPr>
            </a:lvl1pPr>
          </a:lstStyle>
          <a:p>
            <a:pPr marL="0" lvl="0"/>
            <a:r>
              <a:rPr lang="en-US" dirty="0" smtClean="0"/>
              <a:t>0.000</a:t>
            </a:r>
            <a:endParaRPr lang="en-US" dirty="0"/>
          </a:p>
        </p:txBody>
      </p:sp>
      <p:sp>
        <p:nvSpPr>
          <p:cNvPr id="60" name="Text Placeholder 39"/>
          <p:cNvSpPr>
            <a:spLocks noGrp="1"/>
          </p:cNvSpPr>
          <p:nvPr>
            <p:ph type="body" sz="quarter" idx="30" hasCustomPrompt="1"/>
          </p:nvPr>
        </p:nvSpPr>
        <p:spPr>
          <a:xfrm>
            <a:off x="8321253" y="1120609"/>
            <a:ext cx="731520" cy="230832"/>
          </a:xfrm>
          <a:noFill/>
        </p:spPr>
        <p:txBody>
          <a:bodyPr wrap="square" rtlCol="0">
            <a:spAutoFit/>
          </a:bodyPr>
          <a:lstStyle>
            <a:lvl1pPr algn="ctr">
              <a:defRPr lang="en-US" sz="900" dirty="0">
                <a:latin typeface="+mn-lt"/>
                <a:cs typeface="+mn-cs"/>
              </a:defRPr>
            </a:lvl1pPr>
          </a:lstStyle>
          <a:p>
            <a:pPr marL="0" lvl="0"/>
            <a:r>
              <a:rPr lang="en-US" dirty="0" smtClean="0"/>
              <a:t>0.000</a:t>
            </a:r>
            <a:endParaRPr lang="en-US" dirty="0"/>
          </a:p>
        </p:txBody>
      </p:sp>
      <p:sp>
        <p:nvSpPr>
          <p:cNvPr id="33" name="TextBox 32"/>
          <p:cNvSpPr txBox="1"/>
          <p:nvPr userDrawn="1"/>
        </p:nvSpPr>
        <p:spPr>
          <a:xfrm>
            <a:off x="1782269" y="1109505"/>
            <a:ext cx="792555" cy="246221"/>
          </a:xfrm>
          <a:prstGeom prst="rect">
            <a:avLst/>
          </a:prstGeom>
          <a:noFill/>
        </p:spPr>
        <p:txBody>
          <a:bodyPr wrap="square" rtlCol="0">
            <a:spAutoFit/>
          </a:bodyPr>
          <a:lstStyle/>
          <a:p>
            <a:r>
              <a:rPr lang="en-US" sz="1000" dirty="0" smtClean="0">
                <a:latin typeface="+mn-lt"/>
              </a:rPr>
              <a:t>PROJECT:</a:t>
            </a:r>
            <a:endParaRPr lang="en-US" sz="1000" dirty="0">
              <a:latin typeface="+mn-lt"/>
            </a:endParaRPr>
          </a:p>
        </p:txBody>
      </p:sp>
      <p:sp>
        <p:nvSpPr>
          <p:cNvPr id="34" name="TextBox 33"/>
          <p:cNvSpPr txBox="1"/>
          <p:nvPr userDrawn="1"/>
        </p:nvSpPr>
        <p:spPr>
          <a:xfrm>
            <a:off x="3614740" y="1109505"/>
            <a:ext cx="1204913" cy="246221"/>
          </a:xfrm>
          <a:prstGeom prst="rect">
            <a:avLst/>
          </a:prstGeom>
          <a:noFill/>
        </p:spPr>
        <p:txBody>
          <a:bodyPr wrap="square" rtlCol="0">
            <a:spAutoFit/>
          </a:bodyPr>
          <a:lstStyle/>
          <a:p>
            <a:r>
              <a:rPr lang="en-US" sz="1000" dirty="0" smtClean="0">
                <a:latin typeface="+mn-lt"/>
              </a:rPr>
              <a:t>RDDS</a:t>
            </a:r>
            <a:r>
              <a:rPr lang="en-US" sz="1000" baseline="0" dirty="0" smtClean="0">
                <a:latin typeface="+mn-lt"/>
              </a:rPr>
              <a:t> PG #</a:t>
            </a:r>
            <a:r>
              <a:rPr lang="en-US" sz="1000" dirty="0" smtClean="0">
                <a:latin typeface="+mn-lt"/>
              </a:rPr>
              <a:t>:</a:t>
            </a:r>
            <a:endParaRPr lang="en-US" sz="1000" dirty="0">
              <a:latin typeface="+mn-lt"/>
            </a:endParaRPr>
          </a:p>
        </p:txBody>
      </p:sp>
      <p:sp>
        <p:nvSpPr>
          <p:cNvPr id="35" name="TextBox 3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FY18</a:t>
            </a:r>
          </a:p>
        </p:txBody>
      </p:sp>
      <p:sp>
        <p:nvSpPr>
          <p:cNvPr id="36" name="TextBox 3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FY17</a:t>
            </a:r>
          </a:p>
        </p:txBody>
      </p:sp>
      <p:sp>
        <p:nvSpPr>
          <p:cNvPr id="37" name="TextBox 3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FY16</a:t>
            </a:r>
          </a:p>
        </p:txBody>
      </p:sp>
      <p:sp>
        <p:nvSpPr>
          <p:cNvPr id="38" name="TextBox 3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PROJECT</a:t>
            </a:r>
          </a:p>
        </p:txBody>
      </p:sp>
      <p:sp>
        <p:nvSpPr>
          <p:cNvPr id="39" name="TextBox 38"/>
          <p:cNvSpPr txBox="1"/>
          <p:nvPr userDrawn="1"/>
        </p:nvSpPr>
        <p:spPr>
          <a:xfrm>
            <a:off x="28578" y="1100945"/>
            <a:ext cx="623887" cy="246221"/>
          </a:xfrm>
          <a:prstGeom prst="rect">
            <a:avLst/>
          </a:prstGeom>
          <a:noFill/>
        </p:spPr>
        <p:txBody>
          <a:bodyPr wrap="square" rtlCol="0">
            <a:spAutoFit/>
          </a:bodyPr>
          <a:lstStyle/>
          <a:p>
            <a:r>
              <a:rPr lang="en-US" sz="1000" dirty="0" smtClean="0">
                <a:latin typeface="+mn-lt"/>
              </a:rPr>
              <a:t>PE:</a:t>
            </a:r>
            <a:endParaRPr lang="en-US" sz="1000" dirty="0">
              <a:latin typeface="+mn-lt"/>
            </a:endParaRPr>
          </a:p>
        </p:txBody>
      </p:sp>
      <p:sp>
        <p:nvSpPr>
          <p:cNvPr id="5" name="Text Placeholder 4"/>
          <p:cNvSpPr>
            <a:spLocks noGrp="1"/>
          </p:cNvSpPr>
          <p:nvPr>
            <p:ph type="body" sz="quarter" idx="37" hasCustomPrompt="1"/>
          </p:nvPr>
        </p:nvSpPr>
        <p:spPr>
          <a:xfrm>
            <a:off x="6836422" y="874914"/>
            <a:ext cx="731520" cy="228600"/>
          </a:xfrm>
        </p:spPr>
        <p:txBody>
          <a:bodyPr/>
          <a:lstStyle>
            <a:lvl1pPr algn="ctr">
              <a:defRPr sz="900"/>
            </a:lvl1pPr>
          </a:lstStyle>
          <a:p>
            <a:pPr lvl="0"/>
            <a:r>
              <a:rPr lang="en-US" dirty="0" smtClean="0"/>
              <a:t>0.000</a:t>
            </a:r>
            <a:endParaRPr lang="en-US" dirty="0"/>
          </a:p>
        </p:txBody>
      </p:sp>
      <p:sp>
        <p:nvSpPr>
          <p:cNvPr id="7" name="Text Placeholder 6"/>
          <p:cNvSpPr>
            <a:spLocks noGrp="1"/>
          </p:cNvSpPr>
          <p:nvPr>
            <p:ph type="body" sz="quarter" idx="38" hasCustomPrompt="1"/>
          </p:nvPr>
        </p:nvSpPr>
        <p:spPr>
          <a:xfrm>
            <a:off x="7583659" y="874688"/>
            <a:ext cx="731520" cy="228600"/>
          </a:xfrm>
        </p:spPr>
        <p:txBody>
          <a:bodyPr/>
          <a:lstStyle>
            <a:lvl1pPr algn="ctr">
              <a:defRPr sz="900"/>
            </a:lvl1pPr>
          </a:lstStyle>
          <a:p>
            <a:pPr lvl="0"/>
            <a:r>
              <a:rPr lang="en-US" dirty="0" smtClean="0"/>
              <a:t>0.000</a:t>
            </a:r>
            <a:endParaRPr lang="en-US" dirty="0"/>
          </a:p>
        </p:txBody>
      </p:sp>
      <p:sp>
        <p:nvSpPr>
          <p:cNvPr id="10" name="Text Placeholder 9"/>
          <p:cNvSpPr>
            <a:spLocks noGrp="1"/>
          </p:cNvSpPr>
          <p:nvPr>
            <p:ph type="body" sz="quarter" idx="39" hasCustomPrompt="1"/>
          </p:nvPr>
        </p:nvSpPr>
        <p:spPr>
          <a:xfrm>
            <a:off x="8321253" y="874688"/>
            <a:ext cx="731520" cy="228600"/>
          </a:xfrm>
        </p:spPr>
        <p:txBody>
          <a:bodyPr/>
          <a:lstStyle>
            <a:lvl1pPr algn="ctr">
              <a:defRPr sz="900"/>
            </a:lvl1pPr>
          </a:lstStyle>
          <a:p>
            <a:pPr lvl="0"/>
            <a:r>
              <a:rPr lang="en-US" dirty="0" smtClean="0"/>
              <a:t>0.000</a:t>
            </a:r>
            <a:endParaRPr lang="en-US" dirty="0"/>
          </a:p>
        </p:txBody>
      </p:sp>
      <p:sp>
        <p:nvSpPr>
          <p:cNvPr id="16" name="Content Placeholder 15"/>
          <p:cNvSpPr>
            <a:spLocks noGrp="1"/>
          </p:cNvSpPr>
          <p:nvPr>
            <p:ph sz="quarter" idx="40" hasCustomPrompt="1"/>
          </p:nvPr>
        </p:nvSpPr>
        <p:spPr>
          <a:xfrm>
            <a:off x="6093679" y="1121948"/>
            <a:ext cx="731520" cy="228600"/>
          </a:xfrm>
        </p:spPr>
        <p:txBody>
          <a:bodyPr/>
          <a:lstStyle>
            <a:lvl1pPr algn="ctr">
              <a:defRPr sz="900"/>
            </a:lvl1pPr>
          </a:lstStyle>
          <a:p>
            <a:pPr lvl="0"/>
            <a:r>
              <a:rPr lang="en-US" dirty="0" smtClean="0"/>
              <a:t>-</a:t>
            </a:r>
            <a:endParaRPr lang="en-US" dirty="0"/>
          </a:p>
        </p:txBody>
      </p:sp>
      <p:sp>
        <p:nvSpPr>
          <p:cNvPr id="26" name="Content Placeholder 25"/>
          <p:cNvSpPr>
            <a:spLocks noGrp="1"/>
          </p:cNvSpPr>
          <p:nvPr>
            <p:ph sz="quarter" idx="41" hasCustomPrompt="1"/>
          </p:nvPr>
        </p:nvSpPr>
        <p:spPr>
          <a:xfrm>
            <a:off x="6093679" y="874688"/>
            <a:ext cx="731520" cy="228600"/>
          </a:xfrm>
        </p:spPr>
        <p:txBody>
          <a:bodyPr/>
          <a:lstStyle>
            <a:lvl1pPr algn="ctr">
              <a:defRPr sz="900"/>
            </a:lvl1pPr>
            <a:lvl2pPr>
              <a:defRPr sz="900"/>
            </a:lvl2pPr>
            <a:lvl3pPr>
              <a:defRPr sz="900"/>
            </a:lvl3pPr>
            <a:lvl4pPr>
              <a:defRPr sz="900"/>
            </a:lvl4pPr>
            <a:lvl5pPr>
              <a:defRPr sz="900"/>
            </a:lvl5pPr>
          </a:lstStyle>
          <a:p>
            <a:pPr lvl="0"/>
            <a:r>
              <a:rPr lang="en-US" dirty="0" smtClean="0"/>
              <a:t>-</a:t>
            </a:r>
            <a:endParaRPr lang="en-US" dirty="0"/>
          </a:p>
        </p:txBody>
      </p:sp>
      <p:sp>
        <p:nvSpPr>
          <p:cNvPr id="20" name="Rectangle 19"/>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dirty="0" smtClean="0">
                <a:latin typeface="Tahoma" pitchFamily="34" charset="0"/>
                <a:ea typeface="Tahoma" pitchFamily="34" charset="0"/>
                <a:cs typeface="Tahoma" pitchFamily="34" charset="0"/>
              </a:rPr>
              <a:t>PERFORMER:	</a:t>
            </a:r>
            <a:endParaRPr lang="en-US" sz="1000" baseline="0" dirty="0">
              <a:latin typeface="Tahoma" pitchFamily="34" charset="0"/>
              <a:ea typeface="Tahoma" pitchFamily="34" charset="0"/>
              <a:cs typeface="Tahoma" pitchFamily="34" charset="0"/>
            </a:endParaRPr>
          </a:p>
        </p:txBody>
      </p:sp>
      <p:sp>
        <p:nvSpPr>
          <p:cNvPr id="22" name="Rectangle 21"/>
          <p:cNvSpPr/>
          <p:nvPr userDrawn="1"/>
        </p:nvSpPr>
        <p:spPr>
          <a:xfrm>
            <a:off x="7128933" y="4095462"/>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dirty="0" smtClean="0">
                <a:ln>
                  <a:noFill/>
                </a:ln>
                <a:solidFill>
                  <a:prstClr val="white"/>
                </a:solidFill>
                <a:effectLst/>
                <a:uLnTx/>
                <a:uFillTx/>
                <a:latin typeface="Tahoma" pitchFamily="34" charset="0"/>
                <a:ea typeface="Tahoma" pitchFamily="34" charset="0"/>
                <a:cs typeface="Tahoma" pitchFamily="34" charset="0"/>
              </a:rPr>
              <a:t>LOCATION:</a:t>
            </a:r>
            <a:endPar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endParaRPr>
          </a:p>
        </p:txBody>
      </p:sp>
      <p:sp>
        <p:nvSpPr>
          <p:cNvPr id="50" name="TextBox 49"/>
          <p:cNvSpPr txBox="1"/>
          <p:nvPr userDrawn="1"/>
        </p:nvSpPr>
        <p:spPr>
          <a:xfrm>
            <a:off x="1010769" y="6583835"/>
            <a:ext cx="7122463" cy="230832"/>
          </a:xfrm>
          <a:prstGeom prst="rect">
            <a:avLst/>
          </a:prstGeom>
          <a:noFill/>
        </p:spPr>
        <p:txBody>
          <a:bodyPr wrap="none" rtlCol="0">
            <a:spAutoFit/>
          </a:bodyPr>
          <a:lstStyle/>
          <a:p>
            <a:r>
              <a:rPr lang="en-US" sz="900" dirty="0" smtClean="0">
                <a:solidFill>
                  <a:schemeClr val="bg1">
                    <a:lumMod val="50000"/>
                  </a:schemeClr>
                </a:solidFill>
                <a:latin typeface="+mj-lt"/>
              </a:rPr>
              <a:t>Distribution authorized to U.S. Government Agencies only. Other requests</a:t>
            </a:r>
            <a:r>
              <a:rPr lang="en-US" sz="900" baseline="0" dirty="0" smtClean="0">
                <a:solidFill>
                  <a:schemeClr val="bg1">
                    <a:lumMod val="50000"/>
                  </a:schemeClr>
                </a:solidFill>
                <a:latin typeface="+mj-lt"/>
              </a:rPr>
              <a:t> for this document shall be referred to DARPA Director’s Office.</a:t>
            </a:r>
            <a:endParaRPr lang="en-US" sz="900" dirty="0">
              <a:solidFill>
                <a:schemeClr val="bg1">
                  <a:lumMod val="50000"/>
                </a:schemeClr>
              </a:solidFill>
              <a:latin typeface="+mj-lt"/>
            </a:endParaRPr>
          </a:p>
        </p:txBody>
      </p:sp>
      <p:sp>
        <p:nvSpPr>
          <p:cNvPr id="4" name="Slide Number Placeholder 3"/>
          <p:cNvSpPr>
            <a:spLocks noGrp="1"/>
          </p:cNvSpPr>
          <p:nvPr>
            <p:ph type="sldNum" sz="quarter" idx="44"/>
          </p:nvPr>
        </p:nvSpPr>
        <p:spPr/>
        <p:txBody>
          <a:bodyPr/>
          <a:lstStyle/>
          <a:p>
            <a:pPr>
              <a:defRPr/>
            </a:pPr>
            <a:fld id="{231CC523-8BC6-4921-807A-66BD262F34AB}" type="slidenum">
              <a:rPr lang="en-US" smtClean="0"/>
              <a:pPr>
                <a:defRPr/>
              </a:pPr>
              <a:t>‹#›</a:t>
            </a:fld>
            <a:endParaRPr lang="en-US" dirty="0"/>
          </a:p>
        </p:txBody>
      </p:sp>
    </p:spTree>
    <p:extLst>
      <p:ext uri="{BB962C8B-B14F-4D97-AF65-F5344CB8AC3E}">
        <p14:creationId xmlns:p14="http://schemas.microsoft.com/office/powerpoint/2010/main" val="137436014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Y18_Staffer_Quad_3">
    <p:spTree>
      <p:nvGrpSpPr>
        <p:cNvPr id="1" name=""/>
        <p:cNvGrpSpPr/>
        <p:nvPr/>
      </p:nvGrpSpPr>
      <p:grpSpPr>
        <a:xfrm>
          <a:off x="0" y="0"/>
          <a:ext cx="0" cy="0"/>
          <a:chOff x="0" y="0"/>
          <a:chExt cx="0" cy="0"/>
        </a:xfrm>
      </p:grpSpPr>
      <p:sp>
        <p:nvSpPr>
          <p:cNvPr id="64" name="Text Placeholder 70"/>
          <p:cNvSpPr>
            <a:spLocks noGrp="1"/>
          </p:cNvSpPr>
          <p:nvPr>
            <p:ph type="body" sz="quarter" idx="49" hasCustomPrompt="1"/>
          </p:nvPr>
        </p:nvSpPr>
        <p:spPr>
          <a:xfrm>
            <a:off x="197156" y="1592626"/>
            <a:ext cx="4288536" cy="2157984"/>
          </a:xfrm>
        </p:spPr>
        <p:txBody>
          <a:bodyPr/>
          <a:lstStyle>
            <a:lvl1pPr marL="0" indent="0">
              <a:defRPr sz="1200" baseline="0"/>
            </a:lvl1pPr>
          </a:lstStyle>
          <a:p>
            <a:pPr lvl="0"/>
            <a:r>
              <a:rPr lang="en-US" dirty="0" smtClean="0"/>
              <a:t>(Give a broad overview of the program here)</a:t>
            </a:r>
          </a:p>
        </p:txBody>
      </p:sp>
      <p:sp>
        <p:nvSpPr>
          <p:cNvPr id="63" name="Text Placeholder 6"/>
          <p:cNvSpPr>
            <a:spLocks noGrp="1"/>
          </p:cNvSpPr>
          <p:nvPr>
            <p:ph type="body" sz="quarter" idx="47" hasCustomPrompt="1"/>
          </p:nvPr>
        </p:nvSpPr>
        <p:spPr>
          <a:xfrm>
            <a:off x="7135836" y="4329585"/>
            <a:ext cx="1965960" cy="2221992"/>
          </a:xfrm>
        </p:spPr>
        <p:txBody>
          <a:bodyPr/>
          <a:lstStyle>
            <a:lvl1pPr marL="0" indent="0">
              <a:defRPr sz="1000" baseline="0"/>
            </a:lvl1pPr>
          </a:lstStyle>
          <a:p>
            <a:pPr lvl="0"/>
            <a:r>
              <a:rPr lang="en-US" dirty="0" smtClean="0"/>
              <a:t>(City, State)</a:t>
            </a:r>
            <a:endParaRPr lang="en-US" dirty="0"/>
          </a:p>
        </p:txBody>
      </p:sp>
      <p:sp>
        <p:nvSpPr>
          <p:cNvPr id="62" name="Text Placeholder 6"/>
          <p:cNvSpPr>
            <a:spLocks noGrp="1"/>
          </p:cNvSpPr>
          <p:nvPr>
            <p:ph type="body" sz="quarter" idx="46" hasCustomPrompt="1"/>
          </p:nvPr>
        </p:nvSpPr>
        <p:spPr>
          <a:xfrm>
            <a:off x="4689815" y="4329799"/>
            <a:ext cx="2439118" cy="2221992"/>
          </a:xfrm>
        </p:spPr>
        <p:txBody>
          <a:bodyPr/>
          <a:lstStyle>
            <a:lvl1pPr marL="0" indent="0">
              <a:defRPr sz="1000"/>
            </a:lvl1pPr>
          </a:lstStyle>
          <a:p>
            <a:pPr lvl="0"/>
            <a:r>
              <a:rPr lang="en-US" dirty="0" smtClean="0"/>
              <a:t>(Just include primes)</a:t>
            </a:r>
            <a:endParaRPr lang="en-US" dirty="0"/>
          </a:p>
        </p:txBody>
      </p:sp>
      <p:sp>
        <p:nvSpPr>
          <p:cNvPr id="60" name="Text Placeholder 67"/>
          <p:cNvSpPr>
            <a:spLocks noGrp="1"/>
          </p:cNvSpPr>
          <p:nvPr>
            <p:ph type="body" sz="quarter" idx="43" hasCustomPrompt="1"/>
          </p:nvPr>
        </p:nvSpPr>
        <p:spPr>
          <a:xfrm>
            <a:off x="1612592" y="201560"/>
            <a:ext cx="6419088" cy="521208"/>
          </a:xfrm>
        </p:spPr>
        <p:txBody>
          <a:bodyPr anchor="ctr"/>
          <a:lstStyle>
            <a:lvl1pPr>
              <a:defRPr sz="2400"/>
            </a:lvl1pPr>
          </a:lstStyle>
          <a:p>
            <a:pPr lvl="0"/>
            <a:r>
              <a:rPr lang="en-US" dirty="0" smtClean="0"/>
              <a:t>Program Name (Acronym)</a:t>
            </a:r>
            <a:endParaRPr lang="en-US" dirty="0"/>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1" name="TextBox 10"/>
          <p:cNvSpPr txBox="1"/>
          <p:nvPr userDrawn="1"/>
        </p:nvSpPr>
        <p:spPr>
          <a:xfrm>
            <a:off x="2215265" y="1124894"/>
            <a:ext cx="792555" cy="246221"/>
          </a:xfrm>
          <a:prstGeom prst="rect">
            <a:avLst/>
          </a:prstGeom>
          <a:noFill/>
        </p:spPr>
        <p:txBody>
          <a:bodyPr wrap="square" rtlCol="0">
            <a:spAutoFit/>
          </a:bodyPr>
          <a:lstStyle/>
          <a:p>
            <a:r>
              <a:rPr lang="en-US" sz="1000" dirty="0" smtClean="0">
                <a:latin typeface="+mn-lt"/>
              </a:rPr>
              <a:t>PROJECT:</a:t>
            </a:r>
            <a:endParaRPr lang="en-US" sz="1000" dirty="0">
              <a:latin typeface="+mn-lt"/>
            </a:endParaRPr>
          </a:p>
        </p:txBody>
      </p:sp>
      <p:sp>
        <p:nvSpPr>
          <p:cNvPr id="53" name="TextBox 52"/>
          <p:cNvSpPr txBox="1"/>
          <p:nvPr userDrawn="1"/>
        </p:nvSpPr>
        <p:spPr>
          <a:xfrm>
            <a:off x="28578" y="1100945"/>
            <a:ext cx="623887" cy="246221"/>
          </a:xfrm>
          <a:prstGeom prst="rect">
            <a:avLst/>
          </a:prstGeom>
          <a:noFill/>
        </p:spPr>
        <p:txBody>
          <a:bodyPr wrap="square" rtlCol="0">
            <a:spAutoFit/>
          </a:bodyPr>
          <a:lstStyle/>
          <a:p>
            <a:r>
              <a:rPr lang="en-US" sz="1000" dirty="0" smtClean="0">
                <a:latin typeface="+mn-lt"/>
              </a:rPr>
              <a:t>PE:</a:t>
            </a:r>
            <a:endParaRPr lang="en-US" sz="1000" dirty="0">
              <a:latin typeface="+mn-lt"/>
            </a:endParaRPr>
          </a:p>
        </p:txBody>
      </p:sp>
      <p:sp>
        <p:nvSpPr>
          <p:cNvPr id="12" name="TextBox 11"/>
          <p:cNvSpPr txBox="1"/>
          <p:nvPr userDrawn="1"/>
        </p:nvSpPr>
        <p:spPr>
          <a:xfrm>
            <a:off x="4426414" y="1115062"/>
            <a:ext cx="1204913" cy="246221"/>
          </a:xfrm>
          <a:prstGeom prst="rect">
            <a:avLst/>
          </a:prstGeom>
          <a:noFill/>
        </p:spPr>
        <p:txBody>
          <a:bodyPr wrap="square" rtlCol="0">
            <a:spAutoFit/>
          </a:bodyPr>
          <a:lstStyle/>
          <a:p>
            <a:r>
              <a:rPr lang="en-US" sz="1000" dirty="0" smtClean="0">
                <a:latin typeface="+mn-lt"/>
              </a:rPr>
              <a:t>RDDS</a:t>
            </a:r>
            <a:r>
              <a:rPr lang="en-US" sz="1000" baseline="0" dirty="0" smtClean="0">
                <a:latin typeface="+mn-lt"/>
              </a:rPr>
              <a:t> PG #</a:t>
            </a:r>
            <a:r>
              <a:rPr lang="en-US" sz="1000" dirty="0" smtClean="0">
                <a:latin typeface="+mn-lt"/>
              </a:rPr>
              <a:t>:</a:t>
            </a:r>
            <a:endParaRPr lang="en-US" sz="1000" dirty="0">
              <a:latin typeface="+mn-lt"/>
            </a:endParaRPr>
          </a:p>
        </p:txBody>
      </p:sp>
      <p:sp>
        <p:nvSpPr>
          <p:cNvPr id="23" name="Text Placeholder 2"/>
          <p:cNvSpPr>
            <a:spLocks noGrp="1"/>
          </p:cNvSpPr>
          <p:nvPr>
            <p:ph type="body" sz="quarter" idx="21" hasCustomPrompt="1"/>
          </p:nvPr>
        </p:nvSpPr>
        <p:spPr>
          <a:xfrm>
            <a:off x="273354" y="1095398"/>
            <a:ext cx="2073278" cy="246221"/>
          </a:xfrm>
          <a:noFill/>
        </p:spPr>
        <p:txBody>
          <a:bodyPr wrap="square" lIns="45720" rtlCol="0">
            <a:spAutoFit/>
          </a:bodyPr>
          <a:lstStyle>
            <a:lvl1pPr>
              <a:defRPr lang="en-US" sz="1000" baseline="0" dirty="0">
                <a:latin typeface="+mn-lt"/>
                <a:cs typeface="+mn-cs"/>
              </a:defRPr>
            </a:lvl1pPr>
          </a:lstStyle>
          <a:p>
            <a:pPr marL="0" lvl="0"/>
            <a:r>
              <a:rPr lang="en-US" dirty="0" smtClean="0"/>
              <a:t>-</a:t>
            </a:r>
            <a:endParaRPr lang="en-US" dirty="0"/>
          </a:p>
        </p:txBody>
      </p:sp>
      <p:sp>
        <p:nvSpPr>
          <p:cNvPr id="24" name="Text Placeholder 2"/>
          <p:cNvSpPr>
            <a:spLocks noGrp="1"/>
          </p:cNvSpPr>
          <p:nvPr>
            <p:ph type="body" sz="quarter" idx="22" hasCustomPrompt="1"/>
          </p:nvPr>
        </p:nvSpPr>
        <p:spPr>
          <a:xfrm>
            <a:off x="2826257" y="1095398"/>
            <a:ext cx="17229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25" name="Text Placeholder 2"/>
          <p:cNvSpPr>
            <a:spLocks noGrp="1"/>
          </p:cNvSpPr>
          <p:nvPr>
            <p:ph type="body" sz="quarter" idx="23" hasCustomPrompt="1"/>
          </p:nvPr>
        </p:nvSpPr>
        <p:spPr>
          <a:xfrm>
            <a:off x="5201142" y="1105230"/>
            <a:ext cx="91022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10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a:t>
            </a:r>
          </a:p>
        </p:txBody>
      </p:sp>
      <p:sp>
        <p:nvSpPr>
          <p:cNvPr id="19"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40"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44"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32"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34"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43"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13" name="TextBox 12"/>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FY18</a:t>
            </a:r>
          </a:p>
        </p:txBody>
      </p:sp>
      <p:sp>
        <p:nvSpPr>
          <p:cNvPr id="14" name="TextBox 13"/>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FY17</a:t>
            </a:r>
          </a:p>
        </p:txBody>
      </p:sp>
      <p:sp>
        <p:nvSpPr>
          <p:cNvPr id="15" name="TextBox 14"/>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FY16</a:t>
            </a:r>
          </a:p>
        </p:txBody>
      </p:sp>
      <p:sp>
        <p:nvSpPr>
          <p:cNvPr id="45" name="TextBox 44"/>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PROJECT</a:t>
            </a:r>
          </a:p>
        </p:txBody>
      </p:sp>
      <p:sp>
        <p:nvSpPr>
          <p:cNvPr id="46" name="Text Placeholder 39"/>
          <p:cNvSpPr>
            <a:spLocks noGrp="1"/>
          </p:cNvSpPr>
          <p:nvPr userDrawn="1">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a:t>
            </a:r>
            <a:endParaRPr lang="en-US" dirty="0"/>
          </a:p>
        </p:txBody>
      </p:sp>
      <p:sp>
        <p:nvSpPr>
          <p:cNvPr id="48" name="Text Placeholder 39"/>
          <p:cNvSpPr>
            <a:spLocks noGrp="1"/>
          </p:cNvSpPr>
          <p:nvPr userDrawn="1">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a:t>
            </a:r>
            <a:endParaRPr lang="en-US" dirty="0"/>
          </a:p>
        </p:txBody>
      </p:sp>
      <p:sp>
        <p:nvSpPr>
          <p:cNvPr id="16" name="TextBox 15"/>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OVERVIEW</a:t>
            </a:r>
            <a:endParaRPr lang="en-US" sz="1200" b="1" dirty="0">
              <a:latin typeface="Tahoma" pitchFamily="34" charset="0"/>
              <a:ea typeface="Tahoma" pitchFamily="34" charset="0"/>
              <a:cs typeface="Tahoma" pitchFamily="34" charset="0"/>
            </a:endParaRPr>
          </a:p>
        </p:txBody>
      </p:sp>
      <p:sp>
        <p:nvSpPr>
          <p:cNvPr id="17" name="TextBox 16"/>
          <p:cNvSpPr txBox="1"/>
          <p:nvPr userDrawn="1"/>
        </p:nvSpPr>
        <p:spPr>
          <a:xfrm>
            <a:off x="5591173" y="1365362"/>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STATUS</a:t>
            </a:r>
            <a:endParaRPr lang="en-US" sz="1200" b="1" dirty="0">
              <a:latin typeface="Tahoma" pitchFamily="34" charset="0"/>
              <a:ea typeface="Tahoma" pitchFamily="34" charset="0"/>
              <a:cs typeface="Tahoma" pitchFamily="34" charset="0"/>
            </a:endParaRPr>
          </a:p>
        </p:txBody>
      </p:sp>
      <p:sp>
        <p:nvSpPr>
          <p:cNvPr id="18" name="TextBox 17"/>
          <p:cNvSpPr txBox="1"/>
          <p:nvPr userDrawn="1"/>
        </p:nvSpPr>
        <p:spPr>
          <a:xfrm>
            <a:off x="255985" y="3843864"/>
            <a:ext cx="4002883"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CAPABILITY OBJECTIVE/GOAL</a:t>
            </a:r>
            <a:endParaRPr lang="en-US" sz="1200" b="1" dirty="0">
              <a:latin typeface="Tahoma" pitchFamily="34" charset="0"/>
              <a:ea typeface="Tahoma" pitchFamily="34" charset="0"/>
              <a:cs typeface="Tahoma" pitchFamily="34" charset="0"/>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9" name="TextBox 38"/>
          <p:cNvSpPr txBox="1"/>
          <p:nvPr userDrawn="1"/>
        </p:nvSpPr>
        <p:spPr>
          <a:xfrm>
            <a:off x="6141092" y="3843864"/>
            <a:ext cx="1614788"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PERFORMERS</a:t>
            </a:r>
            <a:endParaRPr lang="en-US" sz="1200" b="1" dirty="0">
              <a:latin typeface="Tahoma" pitchFamily="34" charset="0"/>
              <a:ea typeface="Tahoma" pitchFamily="34" charset="0"/>
              <a:cs typeface="Tahoma" pitchFamily="34" charset="0"/>
            </a:endParaRPr>
          </a:p>
        </p:txBody>
      </p:sp>
      <p:sp>
        <p:nvSpPr>
          <p:cNvPr id="49" name="Text Placeholder 39"/>
          <p:cNvSpPr>
            <a:spLocks noGrp="1"/>
          </p:cNvSpPr>
          <p:nvPr userDrawn="1">
            <p:ph type="body" sz="quarter" idx="36" hasCustomPrompt="1"/>
          </p:nvPr>
        </p:nvSpPr>
        <p:spPr>
          <a:xfrm>
            <a:off x="6848323"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50" name="Text Placeholder 39"/>
          <p:cNvSpPr>
            <a:spLocks noGrp="1"/>
          </p:cNvSpPr>
          <p:nvPr userDrawn="1">
            <p:ph type="body" sz="quarter" idx="37" hasCustomPrompt="1"/>
          </p:nvPr>
        </p:nvSpPr>
        <p:spPr>
          <a:xfrm>
            <a:off x="7579965"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51" name="Text Placeholder 39"/>
          <p:cNvSpPr>
            <a:spLocks noGrp="1"/>
          </p:cNvSpPr>
          <p:nvPr userDrawn="1">
            <p:ph type="body" sz="quarter" idx="38" hasCustomPrompt="1"/>
          </p:nvPr>
        </p:nvSpPr>
        <p:spPr>
          <a:xfrm>
            <a:off x="8313898"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52" name="Text Placeholder 39"/>
          <p:cNvSpPr>
            <a:spLocks noGrp="1"/>
          </p:cNvSpPr>
          <p:nvPr userDrawn="1">
            <p:ph type="body" sz="quarter" idx="39" hasCustomPrompt="1"/>
          </p:nvPr>
        </p:nvSpPr>
        <p:spPr>
          <a:xfrm>
            <a:off x="6114145"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a:t>
            </a:r>
            <a:endParaRPr lang="en-US" dirty="0"/>
          </a:p>
        </p:txBody>
      </p:sp>
      <p:sp>
        <p:nvSpPr>
          <p:cNvPr id="57" name="Text Placeholder 73"/>
          <p:cNvSpPr>
            <a:spLocks noGrp="1"/>
          </p:cNvSpPr>
          <p:nvPr>
            <p:ph type="body" sz="quarter" idx="40" hasCustomPrompt="1"/>
          </p:nvPr>
        </p:nvSpPr>
        <p:spPr>
          <a:xfrm>
            <a:off x="197156" y="4077691"/>
            <a:ext cx="4288536" cy="2157984"/>
          </a:xfrm>
        </p:spPr>
        <p:txBody>
          <a:bodyPr/>
          <a:lstStyle>
            <a:lvl1pPr marL="0" indent="0">
              <a:defRPr sz="1200" baseline="0"/>
            </a:lvl1pPr>
          </a:lstStyle>
          <a:p>
            <a:pPr lvl="0"/>
            <a:r>
              <a:rPr lang="en-US" dirty="0" smtClean="0"/>
              <a:t>(What are you trying to accomplish and what is the desired end state)</a:t>
            </a:r>
            <a:endParaRPr lang="en-US" dirty="0"/>
          </a:p>
        </p:txBody>
      </p:sp>
      <p:sp>
        <p:nvSpPr>
          <p:cNvPr id="59" name="Text Placeholder 6"/>
          <p:cNvSpPr>
            <a:spLocks noGrp="1"/>
          </p:cNvSpPr>
          <p:nvPr>
            <p:ph type="body" sz="quarter" idx="14" hasCustomPrompt="1"/>
          </p:nvPr>
        </p:nvSpPr>
        <p:spPr>
          <a:xfrm>
            <a:off x="4705245" y="1592626"/>
            <a:ext cx="4288536" cy="2157984"/>
          </a:xfrm>
        </p:spPr>
        <p:txBody>
          <a:bodyPr/>
          <a:lstStyle>
            <a:lvl1pPr marL="0" indent="0">
              <a:defRPr sz="1200" baseline="0"/>
            </a:lvl1pPr>
          </a:lstStyle>
          <a:p>
            <a:pPr lvl="0"/>
            <a:r>
              <a:rPr lang="en-US" dirty="0" smtClean="0"/>
              <a:t>Upcoming Key Decisions:</a:t>
            </a:r>
          </a:p>
          <a:p>
            <a:pPr lvl="0"/>
            <a:endParaRPr lang="en-US" dirty="0" smtClean="0"/>
          </a:p>
          <a:p>
            <a:pPr lvl="0"/>
            <a:r>
              <a:rPr lang="en-US" dirty="0" smtClean="0"/>
              <a:t>Transition: (Define stages of transition – 6.1, 6.2, 6.3</a:t>
            </a:r>
          </a:p>
          <a:p>
            <a:pPr lvl="0"/>
            <a:endParaRPr lang="en-US" dirty="0" smtClean="0"/>
          </a:p>
          <a:p>
            <a:pPr lvl="0"/>
            <a:r>
              <a:rPr lang="en-US" dirty="0" smtClean="0"/>
              <a:t>Technical Risk</a:t>
            </a:r>
            <a:endParaRPr lang="en-US" dirty="0"/>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dirty="0" smtClean="0">
                <a:latin typeface="Tahoma" pitchFamily="34" charset="0"/>
                <a:ea typeface="Tahoma" pitchFamily="34" charset="0"/>
                <a:cs typeface="Tahoma" pitchFamily="34" charset="0"/>
              </a:rPr>
              <a:t>PERFORMER:	</a:t>
            </a:r>
            <a:endParaRPr lang="en-US" sz="1000" baseline="0" dirty="0">
              <a:latin typeface="Tahoma" pitchFamily="34" charset="0"/>
              <a:ea typeface="Tahoma" pitchFamily="34" charset="0"/>
              <a:cs typeface="Tahoma" pitchFamily="34" charset="0"/>
            </a:endParaRPr>
          </a:p>
        </p:txBody>
      </p:sp>
      <p:sp>
        <p:nvSpPr>
          <p:cNvPr id="8" name="Rectangle 7"/>
          <p:cNvSpPr/>
          <p:nvPr userDrawn="1"/>
        </p:nvSpPr>
        <p:spPr>
          <a:xfrm>
            <a:off x="7128933" y="4095462"/>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dirty="0" smtClean="0">
                <a:ln>
                  <a:noFill/>
                </a:ln>
                <a:solidFill>
                  <a:prstClr val="white"/>
                </a:solidFill>
                <a:effectLst/>
                <a:uLnTx/>
                <a:uFillTx/>
                <a:latin typeface="Tahoma" pitchFamily="34" charset="0"/>
                <a:ea typeface="Tahoma" pitchFamily="34" charset="0"/>
                <a:cs typeface="Tahoma" pitchFamily="34" charset="0"/>
              </a:rPr>
              <a:t>LOCATION:</a:t>
            </a:r>
            <a:endPar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endParaRPr>
          </a:p>
        </p:txBody>
      </p:sp>
      <p:sp>
        <p:nvSpPr>
          <p:cNvPr id="68" name="TextBox 67"/>
          <p:cNvSpPr txBox="1"/>
          <p:nvPr userDrawn="1"/>
        </p:nvSpPr>
        <p:spPr>
          <a:xfrm>
            <a:off x="1010769" y="6583835"/>
            <a:ext cx="7122463" cy="230832"/>
          </a:xfrm>
          <a:prstGeom prst="rect">
            <a:avLst/>
          </a:prstGeom>
          <a:noFill/>
        </p:spPr>
        <p:txBody>
          <a:bodyPr wrap="none" rtlCol="0">
            <a:spAutoFit/>
          </a:bodyPr>
          <a:lstStyle/>
          <a:p>
            <a:r>
              <a:rPr lang="en-US" sz="900" dirty="0" smtClean="0">
                <a:solidFill>
                  <a:schemeClr val="bg1">
                    <a:lumMod val="50000"/>
                  </a:schemeClr>
                </a:solidFill>
                <a:latin typeface="+mj-lt"/>
              </a:rPr>
              <a:t>Distribution authorized to U.S. Government Agencies only. Other requests</a:t>
            </a:r>
            <a:r>
              <a:rPr lang="en-US" sz="900" baseline="0" dirty="0" smtClean="0">
                <a:solidFill>
                  <a:schemeClr val="bg1">
                    <a:lumMod val="50000"/>
                  </a:schemeClr>
                </a:solidFill>
                <a:latin typeface="+mj-lt"/>
              </a:rPr>
              <a:t> for this document shall be referred to DARPA Director’s Office.</a:t>
            </a:r>
            <a:endParaRPr lang="en-US" sz="900" dirty="0">
              <a:solidFill>
                <a:schemeClr val="bg1">
                  <a:lumMod val="50000"/>
                </a:schemeClr>
              </a:solidFill>
              <a:latin typeface="+mj-lt"/>
            </a:endParaRPr>
          </a:p>
        </p:txBody>
      </p:sp>
      <p:sp>
        <p:nvSpPr>
          <p:cNvPr id="4" name="Slide Number Placeholder 3"/>
          <p:cNvSpPr>
            <a:spLocks noGrp="1"/>
          </p:cNvSpPr>
          <p:nvPr>
            <p:ph type="sldNum" sz="quarter" idx="52"/>
          </p:nvPr>
        </p:nvSpPr>
        <p:spPr/>
        <p:txBody>
          <a:bodyPr/>
          <a:lstStyle/>
          <a:p>
            <a:pPr>
              <a:defRPr/>
            </a:pPr>
            <a:fld id="{231CC523-8BC6-4921-807A-66BD262F34AB}" type="slidenum">
              <a:rPr lang="en-US" smtClean="0"/>
              <a:pPr>
                <a:defRPr/>
              </a:pPr>
              <a:t>‹#›</a:t>
            </a:fld>
            <a:endParaRPr lang="en-US" dirty="0"/>
          </a:p>
        </p:txBody>
      </p:sp>
    </p:spTree>
    <p:extLst>
      <p:ext uri="{BB962C8B-B14F-4D97-AF65-F5344CB8AC3E}">
        <p14:creationId xmlns:p14="http://schemas.microsoft.com/office/powerpoint/2010/main" val="399816920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Y17_Trichart">
    <p:spTree>
      <p:nvGrpSpPr>
        <p:cNvPr id="1" name=""/>
        <p:cNvGrpSpPr/>
        <p:nvPr/>
      </p:nvGrpSpPr>
      <p:grpSpPr>
        <a:xfrm>
          <a:off x="0" y="0"/>
          <a:ext cx="0" cy="0"/>
          <a:chOff x="0" y="0"/>
          <a:chExt cx="0" cy="0"/>
        </a:xfrm>
      </p:grpSpPr>
      <p:sp>
        <p:nvSpPr>
          <p:cNvPr id="13" name="TextBox 12"/>
          <p:cNvSpPr txBox="1"/>
          <p:nvPr userDrawn="1"/>
        </p:nvSpPr>
        <p:spPr>
          <a:xfrm>
            <a:off x="5593137" y="3971339"/>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STATUS</a:t>
            </a:r>
            <a:endParaRPr lang="en-US" sz="1200" b="1" dirty="0">
              <a:solidFill>
                <a:prstClr val="black"/>
              </a:solidFill>
              <a:ea typeface="Tahoma" pitchFamily="34" charset="0"/>
              <a:cs typeface="Tahoma" pitchFamily="34" charset="0"/>
            </a:endParaRPr>
          </a:p>
        </p:txBody>
      </p:sp>
      <p:sp>
        <p:nvSpPr>
          <p:cNvPr id="16"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smtClean="0"/>
              <a:t>Program Name (acronym)</a:t>
            </a:r>
            <a:endParaRPr lang="en-US" dirty="0"/>
          </a:p>
        </p:txBody>
      </p:sp>
      <p:sp>
        <p:nvSpPr>
          <p:cNvPr id="29"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PM / Office</a:t>
            </a:r>
          </a:p>
        </p:txBody>
      </p:sp>
      <p:pic>
        <p:nvPicPr>
          <p:cNvPr id="33" name="Picture 3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35" name="TextBox 34"/>
          <p:cNvSpPr txBox="1"/>
          <p:nvPr userDrawn="1"/>
        </p:nvSpPr>
        <p:spPr>
          <a:xfrm>
            <a:off x="28578" y="1100945"/>
            <a:ext cx="623887" cy="246221"/>
          </a:xfrm>
          <a:prstGeom prst="rect">
            <a:avLst/>
          </a:prstGeom>
          <a:noFill/>
        </p:spPr>
        <p:txBody>
          <a:bodyPr wrap="square" rtlCol="0">
            <a:spAutoFit/>
          </a:bodyPr>
          <a:lstStyle/>
          <a:p>
            <a:r>
              <a:rPr lang="en-US" sz="1000" dirty="0" smtClean="0">
                <a:solidFill>
                  <a:prstClr val="black"/>
                </a:solidFill>
              </a:rPr>
              <a:t>PE:</a:t>
            </a:r>
            <a:endParaRPr lang="en-US" sz="1000" dirty="0">
              <a:solidFill>
                <a:prstClr val="black"/>
              </a:solidFill>
            </a:endParaRPr>
          </a:p>
        </p:txBody>
      </p:sp>
      <p:sp>
        <p:nvSpPr>
          <p:cNvPr id="37" name="TextBox 36"/>
          <p:cNvSpPr txBox="1"/>
          <p:nvPr userDrawn="1"/>
        </p:nvSpPr>
        <p:spPr>
          <a:xfrm>
            <a:off x="1044045" y="1100945"/>
            <a:ext cx="1204913" cy="246221"/>
          </a:xfrm>
          <a:prstGeom prst="rect">
            <a:avLst/>
          </a:prstGeom>
          <a:noFill/>
        </p:spPr>
        <p:txBody>
          <a:bodyPr wrap="square" rtlCol="0">
            <a:spAutoFit/>
          </a:bodyPr>
          <a:lstStyle/>
          <a:p>
            <a:r>
              <a:rPr lang="en-US" sz="1000" dirty="0" smtClean="0">
                <a:solidFill>
                  <a:prstClr val="black"/>
                </a:solidFill>
              </a:rPr>
              <a:t>PROJECT:</a:t>
            </a:r>
            <a:endParaRPr lang="en-US" sz="1000" dirty="0">
              <a:solidFill>
                <a:prstClr val="black"/>
              </a:solidFill>
            </a:endParaRPr>
          </a:p>
        </p:txBody>
      </p:sp>
      <p:sp>
        <p:nvSpPr>
          <p:cNvPr id="39"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smtClean="0"/>
              <a:t>-</a:t>
            </a:r>
            <a:endParaRPr lang="en-US" dirty="0"/>
          </a:p>
        </p:txBody>
      </p:sp>
      <p:sp>
        <p:nvSpPr>
          <p:cNvPr id="40" name="Text Placeholder 2"/>
          <p:cNvSpPr>
            <a:spLocks noGrp="1"/>
          </p:cNvSpPr>
          <p:nvPr>
            <p:ph type="body" sz="quarter" idx="22" hasCustomPrompt="1"/>
          </p:nvPr>
        </p:nvSpPr>
        <p:spPr>
          <a:xfrm>
            <a:off x="1679073" y="1100945"/>
            <a:ext cx="74066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48" name="TextBox 47"/>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OVERVIEW</a:t>
            </a:r>
            <a:endParaRPr lang="en-US" sz="1200" b="1" dirty="0">
              <a:solidFill>
                <a:prstClr val="black"/>
              </a:solidFill>
              <a:ea typeface="Tahoma" pitchFamily="34" charset="0"/>
              <a:cs typeface="Tahoma" pitchFamily="34" charset="0"/>
            </a:endParaRPr>
          </a:p>
        </p:txBody>
      </p:sp>
      <p:sp>
        <p:nvSpPr>
          <p:cNvPr id="50" name="TextBox 49"/>
          <p:cNvSpPr txBox="1"/>
          <p:nvPr userDrawn="1"/>
        </p:nvSpPr>
        <p:spPr>
          <a:xfrm>
            <a:off x="4841196" y="1363188"/>
            <a:ext cx="4002883"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OUTCOMES</a:t>
            </a:r>
            <a:endParaRPr lang="en-US" sz="1200" b="1" dirty="0">
              <a:solidFill>
                <a:prstClr val="black"/>
              </a:solidFill>
              <a:ea typeface="Tahoma" pitchFamily="34" charset="0"/>
              <a:cs typeface="Tahoma" pitchFamily="34" charset="0"/>
            </a:endParaRPr>
          </a:p>
        </p:txBody>
      </p:sp>
      <p:cxnSp>
        <p:nvCxnSpPr>
          <p:cNvPr id="52" name="Straight Connector 51"/>
          <p:cNvCxnSpPr/>
          <p:nvPr userDrawn="1"/>
        </p:nvCxnSpPr>
        <p:spPr bwMode="auto">
          <a:xfrm>
            <a:off x="4677878" y="3964031"/>
            <a:ext cx="4466122"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4677878" y="134716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195263" y="1642361"/>
            <a:ext cx="4283604" cy="3922741"/>
          </a:xfrm>
        </p:spPr>
        <p:txBody>
          <a:bodyPr/>
          <a:lstStyle>
            <a:lvl1pPr marL="0" indent="0">
              <a:buFont typeface="Arial" pitchFamily="34" charset="0"/>
              <a:buNone/>
              <a:defRPr sz="10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smtClean="0"/>
              <a:t>Insert images here</a:t>
            </a:r>
          </a:p>
        </p:txBody>
      </p:sp>
      <p:cxnSp>
        <p:nvCxnSpPr>
          <p:cNvPr id="51" name="Straight Connector 5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1" name="Content Placeholder 3"/>
          <p:cNvSpPr>
            <a:spLocks noGrp="1"/>
          </p:cNvSpPr>
          <p:nvPr>
            <p:ph sz="quarter" idx="32" hasCustomPrompt="1"/>
          </p:nvPr>
        </p:nvSpPr>
        <p:spPr>
          <a:xfrm>
            <a:off x="4707996" y="1563231"/>
            <a:ext cx="4288536"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63" lvl="0" indent="-169863">
              <a:buChar char="•"/>
            </a:pPr>
            <a:r>
              <a:rPr lang="en-US" dirty="0" smtClean="0"/>
              <a:t>Insert text, images, and/or charts here</a:t>
            </a:r>
          </a:p>
          <a:p>
            <a:pPr marL="347663" lvl="1" indent="-177800"/>
            <a:r>
              <a:rPr lang="en-US" dirty="0" smtClean="0"/>
              <a:t>Second level</a:t>
            </a:r>
          </a:p>
          <a:p>
            <a:pPr marL="515938" lvl="2" indent="-168275"/>
            <a:r>
              <a:rPr lang="en-US" dirty="0" smtClean="0"/>
              <a:t>Third level</a:t>
            </a:r>
          </a:p>
          <a:p>
            <a:pPr marL="685800" lvl="3" indent="-169863"/>
            <a:r>
              <a:rPr lang="en-US" dirty="0" smtClean="0"/>
              <a:t>Fourth level</a:t>
            </a:r>
          </a:p>
          <a:p>
            <a:pPr marL="855663" lvl="4" indent="-169863"/>
            <a:r>
              <a:rPr lang="en-US" dirty="0" smtClean="0"/>
              <a:t>Fifth level</a:t>
            </a:r>
            <a:endParaRPr lang="en-US" dirty="0"/>
          </a:p>
        </p:txBody>
      </p:sp>
      <p:sp>
        <p:nvSpPr>
          <p:cNvPr id="32" name="Content Placeholder 3"/>
          <p:cNvSpPr>
            <a:spLocks noGrp="1"/>
          </p:cNvSpPr>
          <p:nvPr>
            <p:ph sz="quarter" idx="33" hasCustomPrompt="1"/>
          </p:nvPr>
        </p:nvSpPr>
        <p:spPr>
          <a:xfrm>
            <a:off x="4707996" y="4171734"/>
            <a:ext cx="4288536"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63" lvl="0" indent="-169863">
              <a:buChar char="•"/>
            </a:pPr>
            <a:r>
              <a:rPr lang="en-US" dirty="0" smtClean="0"/>
              <a:t>Insert text, images, and/or charts here</a:t>
            </a:r>
          </a:p>
          <a:p>
            <a:pPr marL="347663" lvl="1" indent="-177800"/>
            <a:r>
              <a:rPr lang="en-US" dirty="0" smtClean="0"/>
              <a:t>Second level</a:t>
            </a:r>
          </a:p>
          <a:p>
            <a:pPr marL="515938" lvl="2" indent="-168275"/>
            <a:r>
              <a:rPr lang="en-US" dirty="0" smtClean="0"/>
              <a:t>Third level</a:t>
            </a:r>
          </a:p>
          <a:p>
            <a:pPr marL="685800" lvl="3" indent="-169863"/>
            <a:r>
              <a:rPr lang="en-US" dirty="0" smtClean="0"/>
              <a:t>Fourth level</a:t>
            </a:r>
          </a:p>
          <a:p>
            <a:pPr marL="855663" lvl="4" indent="-169863"/>
            <a:r>
              <a:rPr lang="en-US" dirty="0" smtClean="0"/>
              <a:t>Fifth level</a:t>
            </a:r>
            <a:endParaRPr lang="en-US" dirty="0"/>
          </a:p>
        </p:txBody>
      </p:sp>
      <p:sp>
        <p:nvSpPr>
          <p:cNvPr id="10" name="Text Placeholder 9"/>
          <p:cNvSpPr>
            <a:spLocks noGrp="1"/>
          </p:cNvSpPr>
          <p:nvPr>
            <p:ph type="body" sz="quarter" idx="34" hasCustomPrompt="1"/>
          </p:nvPr>
        </p:nvSpPr>
        <p:spPr>
          <a:xfrm>
            <a:off x="1335024" y="6556248"/>
            <a:ext cx="6473952" cy="301752"/>
          </a:xfrm>
        </p:spPr>
        <p:txBody>
          <a:bodyPr anchor="ctr"/>
          <a:lstStyle>
            <a:lvl1pPr algn="ctr">
              <a:defRPr sz="800">
                <a:solidFill>
                  <a:schemeClr val="bg1">
                    <a:lumMod val="65000"/>
                  </a:schemeClr>
                </a:solidFill>
              </a:defRPr>
            </a:lvl1pPr>
            <a:lvl2pPr algn="ctr">
              <a:defRPr/>
            </a:lvl2pPr>
            <a:lvl3pPr algn="ctr">
              <a:defRPr/>
            </a:lvl3pPr>
            <a:lvl4pPr algn="ctr">
              <a:defRPr/>
            </a:lvl4pPr>
            <a:lvl5pPr algn="ctr">
              <a:defRPr/>
            </a:lvl5pPr>
          </a:lstStyle>
          <a:p>
            <a:pPr lvl="0"/>
            <a:r>
              <a:rPr lang="en-US" dirty="0" smtClean="0"/>
              <a:t>Distribution Statement</a:t>
            </a:r>
            <a:endParaRPr lang="en-US" dirty="0"/>
          </a:p>
        </p:txBody>
      </p:sp>
      <p:sp>
        <p:nvSpPr>
          <p:cNvPr id="9" name="Slide Number Placeholder 8"/>
          <p:cNvSpPr>
            <a:spLocks noGrp="1"/>
          </p:cNvSpPr>
          <p:nvPr>
            <p:ph type="sldNum" sz="quarter" idx="37"/>
          </p:nvPr>
        </p:nvSpPr>
        <p:spPr/>
        <p:txBody>
          <a:bodyPr/>
          <a:lstStyle/>
          <a:p>
            <a:pPr>
              <a:defRPr/>
            </a:pPr>
            <a:fld id="{231CC523-8BC6-4921-807A-66BD262F34AB}" type="slidenum">
              <a:rPr lang="en-US" smtClean="0"/>
              <a:pPr>
                <a:defRPr/>
              </a:pPr>
              <a:t>‹#›</a:t>
            </a:fld>
            <a:endParaRPr lang="en-US" dirty="0"/>
          </a:p>
        </p:txBody>
      </p:sp>
    </p:spTree>
    <p:extLst>
      <p:ext uri="{BB962C8B-B14F-4D97-AF65-F5344CB8AC3E}">
        <p14:creationId xmlns:p14="http://schemas.microsoft.com/office/powerpoint/2010/main" val="40809392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1152522" y="-142872"/>
            <a:ext cx="6400803" cy="714375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0"/>
          </p:nvPr>
        </p:nvSpPr>
        <p:spPr>
          <a:xfrm rot="5400000">
            <a:off x="-2528935" y="3278187"/>
            <a:ext cx="5546817" cy="298450"/>
          </a:xfrm>
        </p:spPr>
        <p:txBody>
          <a:body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a:xfrm rot="5400000">
            <a:off x="-23720" y="6357843"/>
            <a:ext cx="530038" cy="292102"/>
          </a:xfrm>
        </p:spPr>
        <p:txBody>
          <a:bodyPr/>
          <a:lstStyle/>
          <a:p>
            <a:pPr>
              <a:defRPr/>
            </a:pPr>
            <a:fld id="{231CC523-8BC6-4921-807A-66BD262F34AB}" type="slidenum">
              <a:rPr lang="en-US" smtClean="0"/>
              <a:pPr>
                <a:defRPr/>
              </a:pPr>
              <a:t>‹#›</a:t>
            </a:fld>
            <a:endParaRPr lang="en-US" dirty="0"/>
          </a:p>
        </p:txBody>
      </p:sp>
      <p:sp>
        <p:nvSpPr>
          <p:cNvPr id="6" name="Title 1"/>
          <p:cNvSpPr>
            <a:spLocks noGrp="1"/>
          </p:cNvSpPr>
          <p:nvPr>
            <p:ph type="ctrTitle"/>
          </p:nvPr>
        </p:nvSpPr>
        <p:spPr>
          <a:xfrm rot="5400000">
            <a:off x="6100764" y="3695703"/>
            <a:ext cx="5191125" cy="676275"/>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7" name="Straight Connector 6"/>
          <p:cNvCxnSpPr>
            <a:cxnSpLocks noChangeShapeType="1"/>
          </p:cNvCxnSpPr>
          <p:nvPr userDrawn="1"/>
        </p:nvCxnSpPr>
        <p:spPr bwMode="auto">
          <a:xfrm flipH="1">
            <a:off x="8266909" y="228600"/>
            <a:ext cx="1588"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156508" y="374048"/>
            <a:ext cx="1085438" cy="655071"/>
          </a:xfrm>
          <a:prstGeom prst="rect">
            <a:avLst/>
          </a:prstGeom>
        </p:spPr>
      </p:pic>
    </p:spTree>
    <p:extLst>
      <p:ext uri="{BB962C8B-B14F-4D97-AF65-F5344CB8AC3E}">
        <p14:creationId xmlns:p14="http://schemas.microsoft.com/office/powerpoint/2010/main" val="773747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000"/>
            </a:lvl1p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cxnSp>
        <p:nvCxnSpPr>
          <p:cNvPr id="6" name="Straight Connector 5"/>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7"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230689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000"/>
            </a:lvl1p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6" name="Straight Connector 5"/>
          <p:cNvCxnSpPr>
            <a:cxnSpLocks noChangeShapeType="1"/>
          </p:cNvCxnSpPr>
          <p:nvPr userDrawn="1"/>
        </p:nvCxnSpPr>
        <p:spPr bwMode="auto">
          <a:xfrm>
            <a:off x="381000" y="3198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4253680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98989"/>
                </a:solidFill>
                <a:effectLst/>
                <a:uLnTx/>
                <a:uFillTx/>
                <a:latin typeface="Tahoma" charset="0"/>
                <a:ea typeface="+mn-ea"/>
                <a:cs typeface="+mn-cs"/>
              </a:rPr>
              <a:t>Approved for public release: distribution unlimited.</a:t>
            </a:r>
            <a:endParaRPr kumimoji="0" lang="en-US" sz="9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cxnSp>
        <p:nvCxnSpPr>
          <p:cNvPr id="6" name="Straight Connector 5"/>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7"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3621446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682625" y="1456511"/>
            <a:ext cx="77724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smtClean="0"/>
              <a:t>Click to edit Master title style</a:t>
            </a:r>
            <a:endParaRPr lang="en-US" dirty="0"/>
          </a:p>
        </p:txBody>
      </p:sp>
      <p:sp>
        <p:nvSpPr>
          <p:cNvPr id="6" name="Subtitle 2"/>
          <p:cNvSpPr>
            <a:spLocks noGrp="1"/>
          </p:cNvSpPr>
          <p:nvPr>
            <p:ph type="subTitle" idx="1" hasCustomPrompt="1"/>
          </p:nvPr>
        </p:nvSpPr>
        <p:spPr>
          <a:xfrm>
            <a:off x="1371600" y="2057400"/>
            <a:ext cx="64008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add briefer names</a:t>
            </a:r>
            <a:endParaRPr lang="en-US" dirty="0"/>
          </a:p>
        </p:txBody>
      </p:sp>
      <p:cxnSp>
        <p:nvCxnSpPr>
          <p:cNvPr id="7" name="Straight Connector 6"/>
          <p:cNvCxnSpPr>
            <a:cxnSpLocks noChangeShapeType="1"/>
          </p:cNvCxnSpPr>
          <p:nvPr userDrawn="1"/>
        </p:nvCxnSpPr>
        <p:spPr bwMode="auto">
          <a:xfrm>
            <a:off x="381000" y="19796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1280" y="5226161"/>
            <a:ext cx="1241441" cy="749220"/>
          </a:xfrm>
          <a:prstGeom prst="rect">
            <a:avLst/>
          </a:prstGeom>
        </p:spPr>
      </p:pic>
      <p:sp>
        <p:nvSpPr>
          <p:cNvPr id="9" name="Text Placeholder 8"/>
          <p:cNvSpPr>
            <a:spLocks noGrp="1"/>
          </p:cNvSpPr>
          <p:nvPr>
            <p:ph type="body" sz="quarter" idx="12" hasCustomPrompt="1"/>
          </p:nvPr>
        </p:nvSpPr>
        <p:spPr>
          <a:xfrm>
            <a:off x="1375646" y="4049486"/>
            <a:ext cx="6393425" cy="720221"/>
          </a:xfrm>
        </p:spPr>
        <p:txBody>
          <a:bodyPr/>
          <a:lstStyle>
            <a:lvl1pPr algn="ctr" eaLnBrk="1" hangingPunct="1">
              <a:defRPr sz="1600">
                <a:solidFill>
                  <a:schemeClr val="bg1">
                    <a:lumMod val="65000"/>
                  </a:schemeClr>
                </a:solidFill>
              </a:defRPr>
            </a:lvl1pPr>
          </a:lstStyle>
          <a:p>
            <a:pPr eaLnBrk="1" hangingPunct="1"/>
            <a:r>
              <a:rPr lang="en-US" dirty="0" smtClean="0">
                <a:latin typeface="Tahoma" charset="0"/>
              </a:rPr>
              <a:t>Click to edit “Briefing prepared for”</a:t>
            </a:r>
          </a:p>
        </p:txBody>
      </p:sp>
      <p:sp>
        <p:nvSpPr>
          <p:cNvPr id="11" name="Text Placeholder 10"/>
          <p:cNvSpPr>
            <a:spLocks noGrp="1"/>
          </p:cNvSpPr>
          <p:nvPr>
            <p:ph type="body" sz="quarter" idx="13" hasCustomPrompt="1"/>
          </p:nvPr>
        </p:nvSpPr>
        <p:spPr>
          <a:xfrm>
            <a:off x="2740025" y="4790048"/>
            <a:ext cx="3657599" cy="322825"/>
          </a:xfrm>
        </p:spPr>
        <p:txBody>
          <a:bodyPr/>
          <a:lstStyle>
            <a:lvl1pPr algn="ctr" eaLnBrk="1" hangingPunct="1">
              <a:defRPr sz="1600">
                <a:solidFill>
                  <a:schemeClr val="bg1">
                    <a:lumMod val="65000"/>
                  </a:schemeClr>
                </a:solidFill>
              </a:defRPr>
            </a:lvl1pPr>
          </a:lstStyle>
          <a:p>
            <a:pPr eaLnBrk="1" hangingPunct="1"/>
            <a:r>
              <a:rPr lang="en-US" dirty="0" smtClean="0">
                <a:latin typeface="Tahoma" charset="0"/>
              </a:rPr>
              <a:t>Click to edit Date</a:t>
            </a:r>
          </a:p>
        </p:txBody>
      </p:sp>
    </p:spTree>
    <p:extLst>
      <p:ext uri="{BB962C8B-B14F-4D97-AF65-F5344CB8AC3E}">
        <p14:creationId xmlns:p14="http://schemas.microsoft.com/office/powerpoint/2010/main" val="2585418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6" name="Straight Connector 5"/>
          <p:cNvCxnSpPr>
            <a:cxnSpLocks noChangeShapeType="1"/>
          </p:cNvCxnSpPr>
          <p:nvPr userDrawn="1"/>
        </p:nvCxnSpPr>
        <p:spPr bwMode="auto">
          <a:xfrm>
            <a:off x="381000" y="3198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1267052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6" name="Straight Connector 5"/>
          <p:cNvCxnSpPr>
            <a:cxnSpLocks noChangeShapeType="1"/>
          </p:cNvCxnSpPr>
          <p:nvPr userDrawn="1"/>
        </p:nvCxnSpPr>
        <p:spPr bwMode="auto">
          <a:xfrm>
            <a:off x="381000" y="3198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685800" y="3352798"/>
            <a:ext cx="7772400" cy="465138"/>
          </a:xfrm>
        </p:spPr>
        <p:txBody>
          <a:bodyPr/>
          <a:lstStyle>
            <a:lvl1pPr algn="ctr">
              <a:defRPr sz="1800">
                <a:solidFill>
                  <a:schemeClr val="bg1">
                    <a:lumMod val="65000"/>
                  </a:schemeClr>
                </a:solidFill>
              </a:defRPr>
            </a:lvl1pPr>
          </a:lstStyle>
          <a:p>
            <a:pPr lvl="0"/>
            <a:r>
              <a:rPr lang="en-US" dirty="0" smtClean="0"/>
              <a:t>Click to add subtitle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21074927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hasCustomPrompt="1"/>
          </p:nvPr>
        </p:nvSpPr>
        <p:spPr>
          <a:xfrm>
            <a:off x="657225" y="4329372"/>
            <a:ext cx="77724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smtClean="0"/>
              <a:t>CLICK TO EDIT MASTER TITLE STYLE</a:t>
            </a:r>
            <a:endParaRPr lang="en-US" dirty="0"/>
          </a:p>
        </p:txBody>
      </p:sp>
      <p:cxnSp>
        <p:nvCxnSpPr>
          <p:cNvPr id="6" name="Straight Connector 5"/>
          <p:cNvCxnSpPr>
            <a:cxnSpLocks noChangeShapeType="1"/>
          </p:cNvCxnSpPr>
          <p:nvPr userDrawn="1"/>
        </p:nvCxnSpPr>
        <p:spPr bwMode="auto">
          <a:xfrm>
            <a:off x="381000" y="4341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669472" y="2954111"/>
            <a:ext cx="7772400" cy="1379538"/>
          </a:xfrm>
        </p:spPr>
        <p:txBody>
          <a:bodyPr anchor="b"/>
          <a:lstStyle>
            <a:lvl1pPr algn="l">
              <a:defRPr sz="1800">
                <a:solidFill>
                  <a:schemeClr val="bg1">
                    <a:lumMod val="65000"/>
                  </a:schemeClr>
                </a:solidFill>
              </a:defRPr>
            </a:lvl1pPr>
          </a:lstStyle>
          <a:p>
            <a:pPr lvl="0"/>
            <a:r>
              <a:rPr lang="en-US" smtClean="0"/>
              <a:t>Edit Master text styles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3883180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7" name="Straight Connector 6"/>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926762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cxnSp>
        <p:nvCxnSpPr>
          <p:cNvPr id="6" name="Straight Connector 5"/>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7"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5362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0" y="10668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457200" y="35814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9"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10355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4648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9" name="Title 1"/>
          <p:cNvSpPr>
            <a:spLocks noGrp="1"/>
          </p:cNvSpPr>
          <p:nvPr>
            <p:ph type="ctrTitle"/>
          </p:nvPr>
        </p:nvSpPr>
        <p:spPr>
          <a:xfrm>
            <a:off x="1622424"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8209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32766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quarter" idx="15"/>
          </p:nvPr>
        </p:nvSpPr>
        <p:spPr>
          <a:xfrm>
            <a:off x="60960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025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000"/>
            </a:lvl1p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6" name="Straight Connector 5"/>
          <p:cNvCxnSpPr>
            <a:cxnSpLocks noChangeShapeType="1"/>
          </p:cNvCxnSpPr>
          <p:nvPr userDrawn="1"/>
        </p:nvCxnSpPr>
        <p:spPr bwMode="auto">
          <a:xfrm>
            <a:off x="381000" y="3198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685800" y="3352798"/>
            <a:ext cx="7772400" cy="465138"/>
          </a:xfrm>
        </p:spPr>
        <p:txBody>
          <a:bodyPr/>
          <a:lstStyle>
            <a:lvl1pPr algn="ctr">
              <a:defRPr sz="1800">
                <a:solidFill>
                  <a:schemeClr val="bg1">
                    <a:lumMod val="65000"/>
                  </a:schemeClr>
                </a:solidFill>
              </a:defRPr>
            </a:lvl1pPr>
          </a:lstStyle>
          <a:p>
            <a:pPr lvl="0"/>
            <a:r>
              <a:rPr lang="en-US" dirty="0" smtClean="0"/>
              <a:t>Click to add subtitle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32341129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2" y="1066800"/>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4645481" y="1066800"/>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quarter" idx="15"/>
          </p:nvPr>
        </p:nvSpPr>
        <p:spPr>
          <a:xfrm>
            <a:off x="4645477" y="3521528"/>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quarter" idx="16"/>
          </p:nvPr>
        </p:nvSpPr>
        <p:spPr>
          <a:xfrm>
            <a:off x="454481" y="3529693"/>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11"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5193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6" name="Content Placeholder 2"/>
          <p:cNvSpPr>
            <a:spLocks noGrp="1"/>
          </p:cNvSpPr>
          <p:nvPr>
            <p:ph sz="quarter" idx="13"/>
          </p:nvPr>
        </p:nvSpPr>
        <p:spPr>
          <a:xfrm>
            <a:off x="4572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quarter" idx="14"/>
          </p:nvPr>
        </p:nvSpPr>
        <p:spPr>
          <a:xfrm>
            <a:off x="32766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quarter" idx="15"/>
          </p:nvPr>
        </p:nvSpPr>
        <p:spPr>
          <a:xfrm>
            <a:off x="462643" y="3535136"/>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sz="quarter" idx="16"/>
          </p:nvPr>
        </p:nvSpPr>
        <p:spPr>
          <a:xfrm>
            <a:off x="6090557"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quarter" idx="17"/>
          </p:nvPr>
        </p:nvSpPr>
        <p:spPr>
          <a:xfrm>
            <a:off x="6096000" y="3535136"/>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quarter" idx="18"/>
          </p:nvPr>
        </p:nvSpPr>
        <p:spPr>
          <a:xfrm>
            <a:off x="3282044" y="3537858"/>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14"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31903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4"/>
          </p:nvPr>
        </p:nvSpPr>
        <p:spPr>
          <a:xfrm>
            <a:off x="3535137" y="1066801"/>
            <a:ext cx="5227864"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5"/>
          </p:nvPr>
        </p:nvSpPr>
        <p:spPr>
          <a:xfrm>
            <a:off x="563566" y="1763488"/>
            <a:ext cx="2873601" cy="4115027"/>
          </a:xfrm>
        </p:spPr>
        <p:txBody>
          <a:bodyPr/>
          <a:lstStyle>
            <a:lvl1pPr>
              <a:defRPr sz="1400"/>
            </a:lvl1pPr>
          </a:lstStyle>
          <a:p>
            <a:pPr lvl="0"/>
            <a:r>
              <a:rPr lang="en-US" smtClean="0"/>
              <a:t>Edit Master text styles</a:t>
            </a:r>
          </a:p>
        </p:txBody>
      </p:sp>
      <p:sp>
        <p:nvSpPr>
          <p:cNvPr id="7" name="Text Placeholder 3"/>
          <p:cNvSpPr>
            <a:spLocks noGrp="1"/>
          </p:cNvSpPr>
          <p:nvPr>
            <p:ph type="body" sz="quarter" idx="16"/>
          </p:nvPr>
        </p:nvSpPr>
        <p:spPr>
          <a:xfrm>
            <a:off x="571501" y="1066799"/>
            <a:ext cx="2871107" cy="696687"/>
          </a:xfrm>
        </p:spPr>
        <p:txBody>
          <a:bodyPr anchor="b"/>
          <a:lstStyle>
            <a:lvl1pPr algn="l">
              <a:defRPr sz="2000" b="1" baseline="0"/>
            </a:lvl1pPr>
          </a:lstStyle>
          <a:p>
            <a:pPr lvl="0"/>
            <a:r>
              <a:rPr lang="en-US" smtClean="0"/>
              <a:t>Edit Master text styles</a:t>
            </a:r>
          </a:p>
          <a:p>
            <a:pPr lvl="1"/>
            <a:r>
              <a:rPr lang="en-US" smtClean="0"/>
              <a:t>Second level</a:t>
            </a:r>
          </a:p>
        </p:txBody>
      </p:sp>
      <p:cxnSp>
        <p:nvCxnSpPr>
          <p:cNvPr id="9" name="Straight Connector 8"/>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2420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extBox 4"/>
          <p:cNvSpPr txBox="1"/>
          <p:nvPr userDrawn="1"/>
        </p:nvSpPr>
        <p:spPr>
          <a:xfrm>
            <a:off x="3729431" y="3525877"/>
            <a:ext cx="1716111" cy="369332"/>
          </a:xfrm>
          <a:prstGeom prst="rect">
            <a:avLst/>
          </a:prstGeom>
          <a:noFill/>
        </p:spPr>
        <p:txBody>
          <a:bodyPr wrap="none" rtlCol="0">
            <a:spAutoFit/>
          </a:bodyPr>
          <a:lstStyle/>
          <a:p>
            <a:pPr lvl="0"/>
            <a:r>
              <a:rPr lang="en-US" dirty="0" smtClean="0">
                <a:latin typeface="Tahoma" pitchFamily="34" charset="0"/>
                <a:ea typeface="Tahoma" pitchFamily="34" charset="0"/>
                <a:cs typeface="Tahoma" pitchFamily="34" charset="0"/>
              </a:rPr>
              <a:t>www.darpa.mil</a:t>
            </a:r>
            <a:endParaRPr lang="en-US" dirty="0">
              <a:latin typeface="Tahoma" pitchFamily="34" charset="0"/>
              <a:ea typeface="Tahoma" pitchFamily="34" charset="0"/>
              <a:cs typeface="Tahoma"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5182" y="2531269"/>
            <a:ext cx="1770360" cy="1068427"/>
          </a:xfrm>
          <a:prstGeom prst="rect">
            <a:avLst/>
          </a:prstGeom>
        </p:spPr>
      </p:pic>
    </p:spTree>
    <p:extLst>
      <p:ext uri="{BB962C8B-B14F-4D97-AF65-F5344CB8AC3E}">
        <p14:creationId xmlns:p14="http://schemas.microsoft.com/office/powerpoint/2010/main" val="28559581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Y18_Staffer_Quad_1">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197156" y="4077691"/>
            <a:ext cx="4288536" cy="2157984"/>
          </a:xfrm>
        </p:spPr>
        <p:txBody>
          <a:bodyPr/>
          <a:lstStyle>
            <a:lvl1pPr marL="0" indent="0">
              <a:defRPr sz="1200" baseline="0"/>
            </a:lvl1pPr>
          </a:lstStyle>
          <a:p>
            <a:pPr lvl="0"/>
            <a:r>
              <a:rPr lang="en-US" dirty="0" smtClean="0"/>
              <a:t>(What are you trying to accomplish and what is the desired end state)</a:t>
            </a:r>
            <a:endParaRPr lang="en-US" dirty="0"/>
          </a:p>
        </p:txBody>
      </p:sp>
      <p:sp>
        <p:nvSpPr>
          <p:cNvPr id="71" name="Text Placeholder 70"/>
          <p:cNvSpPr>
            <a:spLocks noGrp="1"/>
          </p:cNvSpPr>
          <p:nvPr>
            <p:ph type="body" sz="quarter" idx="35" hasCustomPrompt="1"/>
          </p:nvPr>
        </p:nvSpPr>
        <p:spPr>
          <a:xfrm>
            <a:off x="197156" y="1592626"/>
            <a:ext cx="4288536" cy="2157984"/>
          </a:xfrm>
        </p:spPr>
        <p:txBody>
          <a:bodyPr/>
          <a:lstStyle>
            <a:lvl1pPr marL="0" indent="0">
              <a:defRPr sz="1200" baseline="0"/>
            </a:lvl1pPr>
          </a:lstStyle>
          <a:p>
            <a:pPr lvl="0"/>
            <a:r>
              <a:rPr lang="en-US" dirty="0" smtClean="0"/>
              <a:t>(Give a broad overview of the program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cxnSp>
        <p:nvCxnSpPr>
          <p:cNvPr id="11" name="Straight Connector 1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4705245" y="1592626"/>
            <a:ext cx="4288536" cy="2157984"/>
          </a:xfrm>
        </p:spPr>
        <p:txBody>
          <a:bodyPr/>
          <a:lstStyle>
            <a:lvl1pPr marL="0" indent="0">
              <a:defRPr sz="1200" baseline="0"/>
            </a:lvl1pPr>
          </a:lstStyle>
          <a:p>
            <a:pPr lvl="0"/>
            <a:r>
              <a:rPr lang="en-US" dirty="0" smtClean="0"/>
              <a:t>Upcoming Key Decisions:</a:t>
            </a:r>
          </a:p>
          <a:p>
            <a:pPr lvl="0"/>
            <a:endParaRPr lang="en-US" dirty="0" smtClean="0"/>
          </a:p>
          <a:p>
            <a:pPr lvl="0"/>
            <a:r>
              <a:rPr lang="en-US" dirty="0" smtClean="0"/>
              <a:t>Transition: (Define stages of transition – 6.1, 6.2, 6.3</a:t>
            </a:r>
          </a:p>
          <a:p>
            <a:pPr lvl="0"/>
            <a:endParaRPr lang="en-US" dirty="0" smtClean="0"/>
          </a:p>
          <a:p>
            <a:pPr lvl="0"/>
            <a:r>
              <a:rPr lang="en-US" dirty="0" smtClean="0"/>
              <a:t>Technical Risk</a:t>
            </a:r>
            <a:endParaRPr lang="en-US" dirty="0"/>
          </a:p>
        </p:txBody>
      </p:sp>
      <p:sp>
        <p:nvSpPr>
          <p:cNvPr id="17" name="TextBox 16"/>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OVERVIEW</a:t>
            </a:r>
            <a:endParaRPr lang="en-US" sz="1200" b="1" dirty="0">
              <a:solidFill>
                <a:prstClr val="black"/>
              </a:solidFill>
              <a:ea typeface="Tahoma" pitchFamily="34" charset="0"/>
              <a:cs typeface="Tahoma" pitchFamily="34" charset="0"/>
            </a:endParaRPr>
          </a:p>
        </p:txBody>
      </p:sp>
      <p:sp>
        <p:nvSpPr>
          <p:cNvPr id="18" name="TextBox 17"/>
          <p:cNvSpPr txBox="1"/>
          <p:nvPr userDrawn="1"/>
        </p:nvSpPr>
        <p:spPr>
          <a:xfrm>
            <a:off x="5591173" y="1365362"/>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STATUS</a:t>
            </a:r>
            <a:endParaRPr lang="en-US" sz="1200" b="1" dirty="0">
              <a:solidFill>
                <a:prstClr val="black"/>
              </a:solidFill>
              <a:ea typeface="Tahoma" pitchFamily="34" charset="0"/>
              <a:cs typeface="Tahoma" pitchFamily="34" charset="0"/>
            </a:endParaRPr>
          </a:p>
        </p:txBody>
      </p:sp>
      <p:sp>
        <p:nvSpPr>
          <p:cNvPr id="19" name="TextBox 18"/>
          <p:cNvSpPr txBox="1"/>
          <p:nvPr userDrawn="1"/>
        </p:nvSpPr>
        <p:spPr>
          <a:xfrm>
            <a:off x="255985" y="3843864"/>
            <a:ext cx="4002883"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CAPABILITY OBJECTIVE/GOAL</a:t>
            </a:r>
            <a:endParaRPr lang="en-US" sz="1200" b="1" dirty="0">
              <a:solidFill>
                <a:prstClr val="black"/>
              </a:solidFill>
              <a:ea typeface="Tahoma" pitchFamily="34" charset="0"/>
              <a:cs typeface="Tahoma" pitchFamily="34" charset="0"/>
            </a:endParaRPr>
          </a:p>
        </p:txBody>
      </p:sp>
      <p:sp>
        <p:nvSpPr>
          <p:cNvPr id="21" name="TextBox 20"/>
          <p:cNvSpPr txBox="1"/>
          <p:nvPr userDrawn="1"/>
        </p:nvSpPr>
        <p:spPr>
          <a:xfrm>
            <a:off x="6141092" y="3843864"/>
            <a:ext cx="1614788"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PERFORMERS</a:t>
            </a:r>
            <a:endParaRPr lang="en-US" sz="1200" b="1" dirty="0">
              <a:solidFill>
                <a:prstClr val="black"/>
              </a:solidFill>
              <a:ea typeface="Tahoma" pitchFamily="34" charset="0"/>
              <a:cs typeface="Tahoma" pitchFamily="34" charset="0"/>
            </a:endParaRPr>
          </a:p>
        </p:txBody>
      </p:sp>
      <p:sp>
        <p:nvSpPr>
          <p:cNvPr id="24" name="Text Placeholder 6"/>
          <p:cNvSpPr>
            <a:spLocks noGrp="1"/>
          </p:cNvSpPr>
          <p:nvPr>
            <p:ph type="body" sz="quarter" idx="32" hasCustomPrompt="1"/>
          </p:nvPr>
        </p:nvSpPr>
        <p:spPr>
          <a:xfrm>
            <a:off x="4689815" y="4329799"/>
            <a:ext cx="2439118" cy="2221992"/>
          </a:xfrm>
        </p:spPr>
        <p:txBody>
          <a:bodyPr/>
          <a:lstStyle>
            <a:lvl1pPr marL="0" indent="0">
              <a:defRPr sz="1000"/>
            </a:lvl1pPr>
          </a:lstStyle>
          <a:p>
            <a:pPr lvl="0"/>
            <a:r>
              <a:rPr lang="en-US" dirty="0" smtClean="0"/>
              <a:t>(Just include primes)</a:t>
            </a:r>
            <a:endParaRPr lang="en-US" dirty="0"/>
          </a:p>
        </p:txBody>
      </p:sp>
      <p:sp>
        <p:nvSpPr>
          <p:cNvPr id="25" name="Text Placeholder 6"/>
          <p:cNvSpPr>
            <a:spLocks noGrp="1"/>
          </p:cNvSpPr>
          <p:nvPr>
            <p:ph type="body" sz="quarter" idx="33" hasCustomPrompt="1"/>
          </p:nvPr>
        </p:nvSpPr>
        <p:spPr>
          <a:xfrm>
            <a:off x="7135836" y="4329585"/>
            <a:ext cx="1965960" cy="2221992"/>
          </a:xfrm>
        </p:spPr>
        <p:txBody>
          <a:bodyPr/>
          <a:lstStyle>
            <a:lvl1pPr marL="0" indent="0">
              <a:defRPr sz="1000" baseline="0"/>
            </a:lvl1pPr>
          </a:lstStyle>
          <a:p>
            <a:pPr lvl="0"/>
            <a:r>
              <a:rPr lang="en-US" dirty="0" smtClean="0"/>
              <a:t>(City, State)</a:t>
            </a:r>
            <a:endParaRPr lang="en-US" dirty="0"/>
          </a:p>
        </p:txBody>
      </p:sp>
      <p:cxnSp>
        <p:nvCxnSpPr>
          <p:cNvPr id="13" name="Straight Connector 12"/>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612592" y="201560"/>
            <a:ext cx="6419088" cy="521208"/>
          </a:xfrm>
        </p:spPr>
        <p:txBody>
          <a:bodyPr anchor="ctr"/>
          <a:lstStyle>
            <a:lvl1pPr>
              <a:defRPr sz="2400"/>
            </a:lvl1pPr>
          </a:lstStyle>
          <a:p>
            <a:pPr lvl="0"/>
            <a:r>
              <a:rPr lang="en-US" dirty="0" smtClean="0"/>
              <a:t>Program Name (Acronym)</a:t>
            </a:r>
            <a:endParaRPr lang="en-US" dirty="0"/>
          </a:p>
        </p:txBody>
      </p:sp>
      <p:sp>
        <p:nvSpPr>
          <p:cNvPr id="52" name="TextBox 51"/>
          <p:cNvSpPr txBox="1"/>
          <p:nvPr userDrawn="1"/>
        </p:nvSpPr>
        <p:spPr>
          <a:xfrm>
            <a:off x="28578" y="1100945"/>
            <a:ext cx="623887" cy="246221"/>
          </a:xfrm>
          <a:prstGeom prst="rect">
            <a:avLst/>
          </a:prstGeom>
          <a:noFill/>
        </p:spPr>
        <p:txBody>
          <a:bodyPr wrap="square" rtlCol="0">
            <a:spAutoFit/>
          </a:bodyPr>
          <a:lstStyle/>
          <a:p>
            <a:r>
              <a:rPr lang="en-US" sz="1000" dirty="0" smtClean="0">
                <a:solidFill>
                  <a:prstClr val="black"/>
                </a:solidFill>
              </a:rPr>
              <a:t>PE:</a:t>
            </a:r>
            <a:endParaRPr lang="en-US" sz="1000" dirty="0">
              <a:solidFill>
                <a:prstClr val="black"/>
              </a:solidFill>
            </a:endParaRPr>
          </a:p>
        </p:txBody>
      </p:sp>
      <p:sp>
        <p:nvSpPr>
          <p:cNvPr id="53" name="TextBox 52"/>
          <p:cNvSpPr txBox="1"/>
          <p:nvPr userDrawn="1"/>
        </p:nvSpPr>
        <p:spPr>
          <a:xfrm>
            <a:off x="1044045" y="1100945"/>
            <a:ext cx="1204913" cy="246221"/>
          </a:xfrm>
          <a:prstGeom prst="rect">
            <a:avLst/>
          </a:prstGeom>
          <a:noFill/>
        </p:spPr>
        <p:txBody>
          <a:bodyPr wrap="square" rtlCol="0">
            <a:spAutoFit/>
          </a:bodyPr>
          <a:lstStyle/>
          <a:p>
            <a:r>
              <a:rPr lang="en-US" sz="1000" dirty="0" smtClean="0">
                <a:solidFill>
                  <a:prstClr val="black"/>
                </a:solidFill>
              </a:rPr>
              <a:t>PROJECT:</a:t>
            </a:r>
            <a:endParaRPr lang="en-US" sz="1000" dirty="0">
              <a:solidFill>
                <a:prstClr val="black"/>
              </a:solidFill>
            </a:endParaRPr>
          </a:p>
        </p:txBody>
      </p:sp>
      <p:sp>
        <p:nvSpPr>
          <p:cNvPr id="54" name="TextBox 53"/>
          <p:cNvSpPr txBox="1"/>
          <p:nvPr userDrawn="1"/>
        </p:nvSpPr>
        <p:spPr>
          <a:xfrm>
            <a:off x="2257426" y="1100945"/>
            <a:ext cx="1204913" cy="246221"/>
          </a:xfrm>
          <a:prstGeom prst="rect">
            <a:avLst/>
          </a:prstGeom>
          <a:noFill/>
        </p:spPr>
        <p:txBody>
          <a:bodyPr wrap="square" rtlCol="0">
            <a:spAutoFit/>
          </a:bodyPr>
          <a:lstStyle/>
          <a:p>
            <a:r>
              <a:rPr lang="en-US" sz="1000" dirty="0" smtClean="0">
                <a:solidFill>
                  <a:prstClr val="black"/>
                </a:solidFill>
              </a:rPr>
              <a:t>RDDS PG #:</a:t>
            </a:r>
            <a:endParaRPr lang="en-US" sz="1000" dirty="0">
              <a:solidFill>
                <a:prstClr val="black"/>
              </a:solidFill>
            </a:endParaRPr>
          </a:p>
        </p:txBody>
      </p:sp>
      <p:sp>
        <p:nvSpPr>
          <p:cNvPr id="55"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smtClean="0"/>
              <a:t>-</a:t>
            </a:r>
            <a:endParaRPr lang="en-US" dirty="0"/>
          </a:p>
        </p:txBody>
      </p:sp>
      <p:sp>
        <p:nvSpPr>
          <p:cNvPr id="56" name="Text Placeholder 2"/>
          <p:cNvSpPr>
            <a:spLocks noGrp="1"/>
          </p:cNvSpPr>
          <p:nvPr>
            <p:ph type="body" sz="quarter" idx="22" hasCustomPrompt="1"/>
          </p:nvPr>
        </p:nvSpPr>
        <p:spPr>
          <a:xfrm>
            <a:off x="1679074" y="1100945"/>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7" name="Text Placeholder 2"/>
          <p:cNvSpPr>
            <a:spLocks noGrp="1"/>
          </p:cNvSpPr>
          <p:nvPr>
            <p:ph type="body" sz="quarter" idx="23" hasCustomPrompt="1"/>
          </p:nvPr>
        </p:nvSpPr>
        <p:spPr>
          <a:xfrm>
            <a:off x="3022598"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8"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smtClean="0"/>
              <a:t>0.000</a:t>
            </a:r>
            <a:endParaRPr lang="en-US" dirty="0"/>
          </a:p>
        </p:txBody>
      </p:sp>
      <p:sp>
        <p:nvSpPr>
          <p:cNvPr id="59"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smtClean="0"/>
              <a:t>0.000</a:t>
            </a:r>
            <a:endParaRPr lang="en-US" dirty="0"/>
          </a:p>
        </p:txBody>
      </p:sp>
      <p:sp>
        <p:nvSpPr>
          <p:cNvPr id="60"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smtClean="0"/>
              <a:t>0.000</a:t>
            </a:r>
            <a:endParaRPr lang="en-US" dirty="0"/>
          </a:p>
        </p:txBody>
      </p:sp>
      <p:sp>
        <p:nvSpPr>
          <p:cNvPr id="61" name="TextBox 60"/>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algn="ctr"/>
            <a:r>
              <a:rPr lang="en-US" dirty="0" smtClean="0">
                <a:solidFill>
                  <a:prstClr val="black"/>
                </a:solidFill>
              </a:rPr>
              <a:t>FY18</a:t>
            </a:r>
          </a:p>
        </p:txBody>
      </p:sp>
      <p:sp>
        <p:nvSpPr>
          <p:cNvPr id="62" name="TextBox 61"/>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algn="ctr"/>
            <a:r>
              <a:rPr lang="en-US" dirty="0" smtClean="0">
                <a:solidFill>
                  <a:prstClr val="black"/>
                </a:solidFill>
              </a:rPr>
              <a:t>FY17</a:t>
            </a:r>
          </a:p>
        </p:txBody>
      </p:sp>
      <p:sp>
        <p:nvSpPr>
          <p:cNvPr id="63" name="TextBox 62"/>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algn="ctr"/>
            <a:r>
              <a:rPr lang="en-US" dirty="0" smtClean="0">
                <a:solidFill>
                  <a:prstClr val="black"/>
                </a:solidFill>
              </a:rPr>
              <a:t>FY16</a:t>
            </a:r>
          </a:p>
        </p:txBody>
      </p:sp>
      <p:sp>
        <p:nvSpPr>
          <p:cNvPr id="20" name="Rectangle 19"/>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455863" algn="l"/>
              </a:tabLst>
            </a:pPr>
            <a:r>
              <a:rPr lang="en-US" sz="1000" dirty="0" smtClean="0">
                <a:solidFill>
                  <a:prstClr val="white"/>
                </a:solidFill>
                <a:ea typeface="Tahoma" pitchFamily="34" charset="0"/>
                <a:cs typeface="Tahoma" pitchFamily="34" charset="0"/>
              </a:rPr>
              <a:t>PERFORMER:	</a:t>
            </a:r>
            <a:endParaRPr lang="en-US" sz="1000" dirty="0">
              <a:solidFill>
                <a:prstClr val="white"/>
              </a:solidFill>
              <a:ea typeface="Tahoma" pitchFamily="34" charset="0"/>
              <a:cs typeface="Tahoma" pitchFamily="34" charset="0"/>
            </a:endParaRPr>
          </a:p>
        </p:txBody>
      </p:sp>
      <p:sp>
        <p:nvSpPr>
          <p:cNvPr id="22" name="Rectangle 21"/>
          <p:cNvSpPr/>
          <p:nvPr userDrawn="1"/>
        </p:nvSpPr>
        <p:spPr>
          <a:xfrm>
            <a:off x="7128933" y="4095462"/>
            <a:ext cx="838691" cy="246221"/>
          </a:xfrm>
          <a:prstGeom prst="rect">
            <a:avLst/>
          </a:prstGeom>
        </p:spPr>
        <p:txBody>
          <a:bodyPr wrap="none">
            <a:spAutoFit/>
          </a:bodyPr>
          <a:lstStyle/>
          <a:p>
            <a:pPr>
              <a:tabLst>
                <a:tab pos="2455863" algn="l"/>
              </a:tabLst>
              <a:defRPr/>
            </a:pPr>
            <a:r>
              <a:rPr lang="en-US" sz="1000" dirty="0" smtClean="0">
                <a:solidFill>
                  <a:prstClr val="white"/>
                </a:solidFill>
                <a:ea typeface="Tahoma" pitchFamily="34" charset="0"/>
                <a:cs typeface="Tahoma" pitchFamily="34" charset="0"/>
              </a:rPr>
              <a:t>LOCATION:</a:t>
            </a:r>
            <a:endParaRPr lang="en-US" sz="1000" dirty="0">
              <a:solidFill>
                <a:prstClr val="white"/>
              </a:solidFill>
              <a:ea typeface="Tahoma" pitchFamily="34" charset="0"/>
              <a:cs typeface="Tahoma" pitchFamily="34" charset="0"/>
            </a:endParaRPr>
          </a:p>
        </p:txBody>
      </p:sp>
      <p:sp>
        <p:nvSpPr>
          <p:cNvPr id="14" name="Slide Number Placeholder 13"/>
          <p:cNvSpPr>
            <a:spLocks noGrp="1"/>
          </p:cNvSpPr>
          <p:nvPr>
            <p:ph type="sldNum" sz="quarter" idx="39"/>
          </p:nvPr>
        </p:nvSpPr>
        <p:spPr>
          <a:xfrm>
            <a:off x="8102430" y="6553200"/>
            <a:ext cx="762000" cy="292102"/>
          </a:xfrm>
        </p:spPr>
        <p:txBody>
          <a:bodyPr/>
          <a:lstStyle/>
          <a:p>
            <a:pPr>
              <a:defRPr/>
            </a:pPr>
            <a:fld id="{231CC523-8BC6-4921-807A-66BD262F34AB}" type="slidenum">
              <a:rPr lang="en-US" smtClean="0"/>
              <a:pPr>
                <a:defRPr/>
              </a:pPr>
              <a:t>‹#›</a:t>
            </a:fld>
            <a:endParaRPr lang="en-US" dirty="0"/>
          </a:p>
        </p:txBody>
      </p:sp>
      <p:sp>
        <p:nvSpPr>
          <p:cNvPr id="23" name="TextBox 22"/>
          <p:cNvSpPr txBox="1"/>
          <p:nvPr userDrawn="1"/>
        </p:nvSpPr>
        <p:spPr>
          <a:xfrm>
            <a:off x="1010769" y="6583835"/>
            <a:ext cx="7122463" cy="230832"/>
          </a:xfrm>
          <a:prstGeom prst="rect">
            <a:avLst/>
          </a:prstGeom>
          <a:noFill/>
        </p:spPr>
        <p:txBody>
          <a:bodyPr wrap="none" rtlCol="0">
            <a:spAutoFit/>
          </a:bodyPr>
          <a:lstStyle/>
          <a:p>
            <a:r>
              <a:rPr lang="en-US" sz="900" dirty="0" smtClean="0">
                <a:solidFill>
                  <a:prstClr val="white">
                    <a:lumMod val="50000"/>
                  </a:prstClr>
                </a:solidFill>
              </a:rPr>
              <a:t>Distribution authorized to U.S. Government Agencies only. Other requests for this document shall be referred to DARPA Director’s Office.</a:t>
            </a:r>
            <a:endParaRPr lang="en-US" sz="900" dirty="0">
              <a:solidFill>
                <a:prstClr val="white">
                  <a:lumMod val="50000"/>
                </a:prstClr>
              </a:solidFill>
            </a:endParaRPr>
          </a:p>
        </p:txBody>
      </p:sp>
    </p:spTree>
    <p:extLst>
      <p:ext uri="{BB962C8B-B14F-4D97-AF65-F5344CB8AC3E}">
        <p14:creationId xmlns:p14="http://schemas.microsoft.com/office/powerpoint/2010/main" val="303581152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Y18_Staffer_Quad_2">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197156" y="4077691"/>
            <a:ext cx="4288536" cy="2157984"/>
          </a:xfrm>
        </p:spPr>
        <p:txBody>
          <a:bodyPr/>
          <a:lstStyle>
            <a:lvl1pPr marL="0" indent="0">
              <a:defRPr sz="1200" baseline="0"/>
            </a:lvl1pPr>
          </a:lstStyle>
          <a:p>
            <a:pPr lvl="0"/>
            <a:r>
              <a:rPr lang="en-US" dirty="0" smtClean="0"/>
              <a:t>(What are you trying to accomplish and what is the desired end state)</a:t>
            </a:r>
            <a:endParaRPr lang="en-US" dirty="0"/>
          </a:p>
        </p:txBody>
      </p:sp>
      <p:sp>
        <p:nvSpPr>
          <p:cNvPr id="71" name="Text Placeholder 70"/>
          <p:cNvSpPr>
            <a:spLocks noGrp="1"/>
          </p:cNvSpPr>
          <p:nvPr>
            <p:ph type="body" sz="quarter" idx="35" hasCustomPrompt="1"/>
          </p:nvPr>
        </p:nvSpPr>
        <p:spPr>
          <a:xfrm>
            <a:off x="197156" y="1592626"/>
            <a:ext cx="4288536" cy="2157984"/>
          </a:xfrm>
        </p:spPr>
        <p:txBody>
          <a:bodyPr/>
          <a:lstStyle>
            <a:lvl1pPr marL="0" indent="0">
              <a:defRPr sz="1200" baseline="0"/>
            </a:lvl1pPr>
          </a:lstStyle>
          <a:p>
            <a:pPr lvl="0"/>
            <a:r>
              <a:rPr lang="en-US" dirty="0" smtClean="0"/>
              <a:t>(Give a broad overview of the program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cxnSp>
        <p:nvCxnSpPr>
          <p:cNvPr id="11" name="Straight Connector 1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4705245" y="1592626"/>
            <a:ext cx="4288536" cy="2157984"/>
          </a:xfrm>
        </p:spPr>
        <p:txBody>
          <a:bodyPr/>
          <a:lstStyle>
            <a:lvl1pPr marL="0" indent="0">
              <a:defRPr sz="1200" baseline="0"/>
            </a:lvl1pPr>
          </a:lstStyle>
          <a:p>
            <a:pPr lvl="0"/>
            <a:r>
              <a:rPr lang="en-US" dirty="0" smtClean="0"/>
              <a:t>Upcoming Key Decisions:</a:t>
            </a:r>
          </a:p>
          <a:p>
            <a:pPr lvl="0"/>
            <a:endParaRPr lang="en-US" dirty="0" smtClean="0"/>
          </a:p>
          <a:p>
            <a:pPr lvl="0"/>
            <a:r>
              <a:rPr lang="en-US" dirty="0" smtClean="0"/>
              <a:t>Transition: (Define stages of transition – 6.1, 6.2, 6.3</a:t>
            </a:r>
          </a:p>
          <a:p>
            <a:pPr lvl="0"/>
            <a:endParaRPr lang="en-US" dirty="0" smtClean="0"/>
          </a:p>
          <a:p>
            <a:pPr lvl="0"/>
            <a:r>
              <a:rPr lang="en-US" dirty="0" smtClean="0"/>
              <a:t>Technical Risk</a:t>
            </a:r>
            <a:endParaRPr lang="en-US" dirty="0"/>
          </a:p>
        </p:txBody>
      </p:sp>
      <p:sp>
        <p:nvSpPr>
          <p:cNvPr id="17" name="TextBox 16"/>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OVERVIEW</a:t>
            </a:r>
            <a:endParaRPr lang="en-US" sz="1200" b="1" dirty="0">
              <a:latin typeface="Tahoma" pitchFamily="34" charset="0"/>
              <a:ea typeface="Tahoma" pitchFamily="34" charset="0"/>
              <a:cs typeface="Tahoma" pitchFamily="34" charset="0"/>
            </a:endParaRPr>
          </a:p>
        </p:txBody>
      </p:sp>
      <p:sp>
        <p:nvSpPr>
          <p:cNvPr id="18" name="TextBox 17"/>
          <p:cNvSpPr txBox="1"/>
          <p:nvPr userDrawn="1"/>
        </p:nvSpPr>
        <p:spPr>
          <a:xfrm>
            <a:off x="5591173" y="1365362"/>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STATUS</a:t>
            </a:r>
            <a:endParaRPr lang="en-US" sz="1200" b="1" dirty="0">
              <a:latin typeface="Tahoma" pitchFamily="34" charset="0"/>
              <a:ea typeface="Tahoma" pitchFamily="34" charset="0"/>
              <a:cs typeface="Tahoma" pitchFamily="34" charset="0"/>
            </a:endParaRPr>
          </a:p>
        </p:txBody>
      </p:sp>
      <p:sp>
        <p:nvSpPr>
          <p:cNvPr id="19" name="TextBox 18"/>
          <p:cNvSpPr txBox="1"/>
          <p:nvPr userDrawn="1"/>
        </p:nvSpPr>
        <p:spPr>
          <a:xfrm>
            <a:off x="255985" y="3843864"/>
            <a:ext cx="4002883"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CAPABILITY OBJECTIVE/GOAL</a:t>
            </a:r>
            <a:endParaRPr lang="en-US" sz="1200" b="1" dirty="0">
              <a:latin typeface="Tahoma" pitchFamily="34" charset="0"/>
              <a:ea typeface="Tahoma" pitchFamily="34" charset="0"/>
              <a:cs typeface="Tahoma" pitchFamily="34" charset="0"/>
            </a:endParaRPr>
          </a:p>
        </p:txBody>
      </p:sp>
      <p:sp>
        <p:nvSpPr>
          <p:cNvPr id="21" name="TextBox 20"/>
          <p:cNvSpPr txBox="1"/>
          <p:nvPr userDrawn="1"/>
        </p:nvSpPr>
        <p:spPr>
          <a:xfrm>
            <a:off x="6141092" y="3843864"/>
            <a:ext cx="1614788"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PERFORMERS</a:t>
            </a:r>
            <a:endParaRPr lang="en-US" sz="1200" b="1" dirty="0">
              <a:latin typeface="Tahoma" pitchFamily="34" charset="0"/>
              <a:ea typeface="Tahoma" pitchFamily="34" charset="0"/>
              <a:cs typeface="Tahoma" pitchFamily="34" charset="0"/>
            </a:endParaRPr>
          </a:p>
        </p:txBody>
      </p:sp>
      <p:sp>
        <p:nvSpPr>
          <p:cNvPr id="24" name="Text Placeholder 6"/>
          <p:cNvSpPr>
            <a:spLocks noGrp="1"/>
          </p:cNvSpPr>
          <p:nvPr>
            <p:ph type="body" sz="quarter" idx="32" hasCustomPrompt="1"/>
          </p:nvPr>
        </p:nvSpPr>
        <p:spPr>
          <a:xfrm>
            <a:off x="4689815" y="4329799"/>
            <a:ext cx="2439118" cy="2221992"/>
          </a:xfrm>
        </p:spPr>
        <p:txBody>
          <a:bodyPr/>
          <a:lstStyle>
            <a:lvl1pPr marL="0" indent="0">
              <a:defRPr sz="1000"/>
            </a:lvl1pPr>
          </a:lstStyle>
          <a:p>
            <a:pPr lvl="0"/>
            <a:r>
              <a:rPr lang="en-US" dirty="0" smtClean="0"/>
              <a:t>(Just include primes)</a:t>
            </a:r>
            <a:endParaRPr lang="en-US" dirty="0"/>
          </a:p>
        </p:txBody>
      </p:sp>
      <p:sp>
        <p:nvSpPr>
          <p:cNvPr id="25" name="Text Placeholder 6"/>
          <p:cNvSpPr>
            <a:spLocks noGrp="1"/>
          </p:cNvSpPr>
          <p:nvPr>
            <p:ph type="body" sz="quarter" idx="33" hasCustomPrompt="1"/>
          </p:nvPr>
        </p:nvSpPr>
        <p:spPr>
          <a:xfrm>
            <a:off x="7135836" y="4329585"/>
            <a:ext cx="1965960" cy="2221992"/>
          </a:xfrm>
        </p:spPr>
        <p:txBody>
          <a:bodyPr/>
          <a:lstStyle>
            <a:lvl1pPr marL="0" indent="0">
              <a:defRPr sz="1000" baseline="0"/>
            </a:lvl1pPr>
          </a:lstStyle>
          <a:p>
            <a:pPr lvl="0"/>
            <a:r>
              <a:rPr lang="en-US" dirty="0" smtClean="0"/>
              <a:t>(City, State)</a:t>
            </a:r>
            <a:endParaRPr lang="en-US" dirty="0"/>
          </a:p>
        </p:txBody>
      </p:sp>
      <p:cxnSp>
        <p:nvCxnSpPr>
          <p:cNvPr id="13" name="Straight Connector 12"/>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612592" y="201560"/>
            <a:ext cx="6419088" cy="521208"/>
          </a:xfrm>
        </p:spPr>
        <p:txBody>
          <a:bodyPr anchor="ctr"/>
          <a:lstStyle>
            <a:lvl1pPr>
              <a:defRPr sz="2400"/>
            </a:lvl1pPr>
          </a:lstStyle>
          <a:p>
            <a:pPr lvl="0"/>
            <a:r>
              <a:rPr lang="en-US" dirty="0" smtClean="0"/>
              <a:t>Program Name (Acronym)</a:t>
            </a:r>
            <a:endParaRPr lang="en-US" dirty="0"/>
          </a:p>
        </p:txBody>
      </p:sp>
      <p:sp>
        <p:nvSpPr>
          <p:cNvPr id="55" name="Text Placeholder 2"/>
          <p:cNvSpPr>
            <a:spLocks noGrp="1"/>
          </p:cNvSpPr>
          <p:nvPr>
            <p:ph type="body" sz="quarter" idx="21" hasCustomPrompt="1"/>
          </p:nvPr>
        </p:nvSpPr>
        <p:spPr>
          <a:xfrm>
            <a:off x="280456" y="1100945"/>
            <a:ext cx="1490472" cy="246888"/>
          </a:xfrm>
          <a:noFill/>
        </p:spPr>
        <p:txBody>
          <a:bodyPr wrap="square" lIns="45720" rtlCol="0">
            <a:spAutoFit/>
          </a:bodyPr>
          <a:lstStyle>
            <a:lvl1pPr>
              <a:defRPr lang="en-US" sz="1000" dirty="0">
                <a:latin typeface="+mn-lt"/>
                <a:cs typeface="+mn-cs"/>
              </a:defRPr>
            </a:lvl1pPr>
          </a:lstStyle>
          <a:p>
            <a:pPr marL="0" lvl="0"/>
            <a:r>
              <a:rPr lang="en-US" dirty="0" smtClean="0"/>
              <a:t>-</a:t>
            </a:r>
            <a:endParaRPr lang="en-US" dirty="0"/>
          </a:p>
        </p:txBody>
      </p:sp>
      <p:sp>
        <p:nvSpPr>
          <p:cNvPr id="56" name="Text Placeholder 2"/>
          <p:cNvSpPr>
            <a:spLocks noGrp="1"/>
          </p:cNvSpPr>
          <p:nvPr>
            <p:ph type="body" sz="quarter" idx="22" hasCustomPrompt="1"/>
          </p:nvPr>
        </p:nvSpPr>
        <p:spPr>
          <a:xfrm>
            <a:off x="2402828" y="1100945"/>
            <a:ext cx="124358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7" name="Text Placeholder 2"/>
          <p:cNvSpPr>
            <a:spLocks noGrp="1"/>
          </p:cNvSpPr>
          <p:nvPr>
            <p:ph type="body" sz="quarter" idx="23" hasCustomPrompt="1"/>
          </p:nvPr>
        </p:nvSpPr>
        <p:spPr>
          <a:xfrm>
            <a:off x="4388379"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8" name="Text Placeholder 39"/>
          <p:cNvSpPr>
            <a:spLocks noGrp="1"/>
          </p:cNvSpPr>
          <p:nvPr>
            <p:ph type="body" sz="quarter" idx="15" hasCustomPrompt="1"/>
          </p:nvPr>
        </p:nvSpPr>
        <p:spPr>
          <a:xfrm>
            <a:off x="6841551" y="1120609"/>
            <a:ext cx="731520" cy="230832"/>
          </a:xfrm>
          <a:noFill/>
        </p:spPr>
        <p:txBody>
          <a:bodyPr wrap="square" rtlCol="0">
            <a:spAutoFit/>
          </a:bodyPr>
          <a:lstStyle>
            <a:lvl1pPr algn="ctr">
              <a:defRPr lang="en-US" sz="900" dirty="0">
                <a:latin typeface="+mn-lt"/>
                <a:cs typeface="+mn-cs"/>
              </a:defRPr>
            </a:lvl1pPr>
          </a:lstStyle>
          <a:p>
            <a:pPr marL="0" lvl="0"/>
            <a:r>
              <a:rPr lang="en-US" dirty="0" smtClean="0"/>
              <a:t>0.000</a:t>
            </a:r>
            <a:endParaRPr lang="en-US" dirty="0"/>
          </a:p>
        </p:txBody>
      </p:sp>
      <p:sp>
        <p:nvSpPr>
          <p:cNvPr id="59" name="Text Placeholder 39"/>
          <p:cNvSpPr>
            <a:spLocks noGrp="1"/>
          </p:cNvSpPr>
          <p:nvPr>
            <p:ph type="body" sz="quarter" idx="29" hasCustomPrompt="1"/>
          </p:nvPr>
        </p:nvSpPr>
        <p:spPr>
          <a:xfrm>
            <a:off x="7583659" y="1120609"/>
            <a:ext cx="731520" cy="230832"/>
          </a:xfrm>
          <a:noFill/>
        </p:spPr>
        <p:txBody>
          <a:bodyPr wrap="square" rtlCol="0">
            <a:spAutoFit/>
          </a:bodyPr>
          <a:lstStyle>
            <a:lvl1pPr algn="ctr">
              <a:defRPr lang="en-US" sz="900" dirty="0">
                <a:latin typeface="+mn-lt"/>
                <a:cs typeface="+mn-cs"/>
              </a:defRPr>
            </a:lvl1pPr>
          </a:lstStyle>
          <a:p>
            <a:pPr marL="0" lvl="0"/>
            <a:r>
              <a:rPr lang="en-US" dirty="0" smtClean="0"/>
              <a:t>0.000</a:t>
            </a:r>
            <a:endParaRPr lang="en-US" dirty="0"/>
          </a:p>
        </p:txBody>
      </p:sp>
      <p:sp>
        <p:nvSpPr>
          <p:cNvPr id="60" name="Text Placeholder 39"/>
          <p:cNvSpPr>
            <a:spLocks noGrp="1"/>
          </p:cNvSpPr>
          <p:nvPr>
            <p:ph type="body" sz="quarter" idx="30" hasCustomPrompt="1"/>
          </p:nvPr>
        </p:nvSpPr>
        <p:spPr>
          <a:xfrm>
            <a:off x="8321253" y="1120609"/>
            <a:ext cx="731520" cy="230832"/>
          </a:xfrm>
          <a:noFill/>
        </p:spPr>
        <p:txBody>
          <a:bodyPr wrap="square" rtlCol="0">
            <a:spAutoFit/>
          </a:bodyPr>
          <a:lstStyle>
            <a:lvl1pPr algn="ctr">
              <a:defRPr lang="en-US" sz="900" dirty="0">
                <a:latin typeface="+mn-lt"/>
                <a:cs typeface="+mn-cs"/>
              </a:defRPr>
            </a:lvl1pPr>
          </a:lstStyle>
          <a:p>
            <a:pPr marL="0" lvl="0"/>
            <a:r>
              <a:rPr lang="en-US" dirty="0" smtClean="0"/>
              <a:t>0.000</a:t>
            </a:r>
            <a:endParaRPr lang="en-US" dirty="0"/>
          </a:p>
        </p:txBody>
      </p:sp>
      <p:sp>
        <p:nvSpPr>
          <p:cNvPr id="33" name="TextBox 32"/>
          <p:cNvSpPr txBox="1"/>
          <p:nvPr userDrawn="1"/>
        </p:nvSpPr>
        <p:spPr>
          <a:xfrm>
            <a:off x="1782269" y="1109505"/>
            <a:ext cx="792555" cy="246221"/>
          </a:xfrm>
          <a:prstGeom prst="rect">
            <a:avLst/>
          </a:prstGeom>
          <a:noFill/>
        </p:spPr>
        <p:txBody>
          <a:bodyPr wrap="square" rtlCol="0">
            <a:spAutoFit/>
          </a:bodyPr>
          <a:lstStyle/>
          <a:p>
            <a:r>
              <a:rPr lang="en-US" sz="1000" dirty="0" smtClean="0">
                <a:latin typeface="+mn-lt"/>
              </a:rPr>
              <a:t>PROJECT:</a:t>
            </a:r>
            <a:endParaRPr lang="en-US" sz="1000" dirty="0">
              <a:latin typeface="+mn-lt"/>
            </a:endParaRPr>
          </a:p>
        </p:txBody>
      </p:sp>
      <p:sp>
        <p:nvSpPr>
          <p:cNvPr id="34" name="TextBox 33"/>
          <p:cNvSpPr txBox="1"/>
          <p:nvPr userDrawn="1"/>
        </p:nvSpPr>
        <p:spPr>
          <a:xfrm>
            <a:off x="3614740" y="1109505"/>
            <a:ext cx="1204913" cy="246221"/>
          </a:xfrm>
          <a:prstGeom prst="rect">
            <a:avLst/>
          </a:prstGeom>
          <a:noFill/>
        </p:spPr>
        <p:txBody>
          <a:bodyPr wrap="square" rtlCol="0">
            <a:spAutoFit/>
          </a:bodyPr>
          <a:lstStyle/>
          <a:p>
            <a:r>
              <a:rPr lang="en-US" sz="1000" dirty="0" smtClean="0">
                <a:latin typeface="+mn-lt"/>
              </a:rPr>
              <a:t>RDDS</a:t>
            </a:r>
            <a:r>
              <a:rPr lang="en-US" sz="1000" baseline="0" dirty="0" smtClean="0">
                <a:latin typeface="+mn-lt"/>
              </a:rPr>
              <a:t> PG #</a:t>
            </a:r>
            <a:r>
              <a:rPr lang="en-US" sz="1000" dirty="0" smtClean="0">
                <a:latin typeface="+mn-lt"/>
              </a:rPr>
              <a:t>:</a:t>
            </a:r>
            <a:endParaRPr lang="en-US" sz="1000" dirty="0">
              <a:latin typeface="+mn-lt"/>
            </a:endParaRPr>
          </a:p>
        </p:txBody>
      </p:sp>
      <p:sp>
        <p:nvSpPr>
          <p:cNvPr id="35" name="TextBox 3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FY18</a:t>
            </a:r>
          </a:p>
        </p:txBody>
      </p:sp>
      <p:sp>
        <p:nvSpPr>
          <p:cNvPr id="36" name="TextBox 3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FY17</a:t>
            </a:r>
          </a:p>
        </p:txBody>
      </p:sp>
      <p:sp>
        <p:nvSpPr>
          <p:cNvPr id="37" name="TextBox 3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FY16</a:t>
            </a:r>
          </a:p>
        </p:txBody>
      </p:sp>
      <p:sp>
        <p:nvSpPr>
          <p:cNvPr id="38" name="TextBox 3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PROJECT</a:t>
            </a:r>
          </a:p>
        </p:txBody>
      </p:sp>
      <p:sp>
        <p:nvSpPr>
          <p:cNvPr id="39" name="TextBox 38"/>
          <p:cNvSpPr txBox="1"/>
          <p:nvPr userDrawn="1"/>
        </p:nvSpPr>
        <p:spPr>
          <a:xfrm>
            <a:off x="28578" y="1100945"/>
            <a:ext cx="623887" cy="246221"/>
          </a:xfrm>
          <a:prstGeom prst="rect">
            <a:avLst/>
          </a:prstGeom>
          <a:noFill/>
        </p:spPr>
        <p:txBody>
          <a:bodyPr wrap="square" rtlCol="0">
            <a:spAutoFit/>
          </a:bodyPr>
          <a:lstStyle/>
          <a:p>
            <a:r>
              <a:rPr lang="en-US" sz="1000" dirty="0" smtClean="0">
                <a:latin typeface="+mn-lt"/>
              </a:rPr>
              <a:t>PE:</a:t>
            </a:r>
            <a:endParaRPr lang="en-US" sz="1000" dirty="0">
              <a:latin typeface="+mn-lt"/>
            </a:endParaRPr>
          </a:p>
        </p:txBody>
      </p:sp>
      <p:sp>
        <p:nvSpPr>
          <p:cNvPr id="5" name="Text Placeholder 4"/>
          <p:cNvSpPr>
            <a:spLocks noGrp="1"/>
          </p:cNvSpPr>
          <p:nvPr>
            <p:ph type="body" sz="quarter" idx="37" hasCustomPrompt="1"/>
          </p:nvPr>
        </p:nvSpPr>
        <p:spPr>
          <a:xfrm>
            <a:off x="6836422" y="874914"/>
            <a:ext cx="731520" cy="228600"/>
          </a:xfrm>
        </p:spPr>
        <p:txBody>
          <a:bodyPr/>
          <a:lstStyle>
            <a:lvl1pPr algn="ctr">
              <a:defRPr sz="900"/>
            </a:lvl1pPr>
          </a:lstStyle>
          <a:p>
            <a:pPr lvl="0"/>
            <a:r>
              <a:rPr lang="en-US" dirty="0" smtClean="0"/>
              <a:t>0.000</a:t>
            </a:r>
            <a:endParaRPr lang="en-US" dirty="0"/>
          </a:p>
        </p:txBody>
      </p:sp>
      <p:sp>
        <p:nvSpPr>
          <p:cNvPr id="7" name="Text Placeholder 6"/>
          <p:cNvSpPr>
            <a:spLocks noGrp="1"/>
          </p:cNvSpPr>
          <p:nvPr>
            <p:ph type="body" sz="quarter" idx="38" hasCustomPrompt="1"/>
          </p:nvPr>
        </p:nvSpPr>
        <p:spPr>
          <a:xfrm>
            <a:off x="7583659" y="874688"/>
            <a:ext cx="731520" cy="228600"/>
          </a:xfrm>
        </p:spPr>
        <p:txBody>
          <a:bodyPr/>
          <a:lstStyle>
            <a:lvl1pPr algn="ctr">
              <a:defRPr sz="900"/>
            </a:lvl1pPr>
          </a:lstStyle>
          <a:p>
            <a:pPr lvl="0"/>
            <a:r>
              <a:rPr lang="en-US" dirty="0" smtClean="0"/>
              <a:t>0.000</a:t>
            </a:r>
            <a:endParaRPr lang="en-US" dirty="0"/>
          </a:p>
        </p:txBody>
      </p:sp>
      <p:sp>
        <p:nvSpPr>
          <p:cNvPr id="10" name="Text Placeholder 9"/>
          <p:cNvSpPr>
            <a:spLocks noGrp="1"/>
          </p:cNvSpPr>
          <p:nvPr>
            <p:ph type="body" sz="quarter" idx="39" hasCustomPrompt="1"/>
          </p:nvPr>
        </p:nvSpPr>
        <p:spPr>
          <a:xfrm>
            <a:off x="8321253" y="874688"/>
            <a:ext cx="731520" cy="228600"/>
          </a:xfrm>
        </p:spPr>
        <p:txBody>
          <a:bodyPr/>
          <a:lstStyle>
            <a:lvl1pPr algn="ctr">
              <a:defRPr sz="900"/>
            </a:lvl1pPr>
          </a:lstStyle>
          <a:p>
            <a:pPr lvl="0"/>
            <a:r>
              <a:rPr lang="en-US" dirty="0" smtClean="0"/>
              <a:t>0.000</a:t>
            </a:r>
            <a:endParaRPr lang="en-US" dirty="0"/>
          </a:p>
        </p:txBody>
      </p:sp>
      <p:sp>
        <p:nvSpPr>
          <p:cNvPr id="16" name="Content Placeholder 15"/>
          <p:cNvSpPr>
            <a:spLocks noGrp="1"/>
          </p:cNvSpPr>
          <p:nvPr>
            <p:ph sz="quarter" idx="40" hasCustomPrompt="1"/>
          </p:nvPr>
        </p:nvSpPr>
        <p:spPr>
          <a:xfrm>
            <a:off x="6093679" y="1121948"/>
            <a:ext cx="731520" cy="228600"/>
          </a:xfrm>
        </p:spPr>
        <p:txBody>
          <a:bodyPr/>
          <a:lstStyle>
            <a:lvl1pPr algn="ctr">
              <a:defRPr sz="900"/>
            </a:lvl1pPr>
          </a:lstStyle>
          <a:p>
            <a:pPr lvl="0"/>
            <a:r>
              <a:rPr lang="en-US" dirty="0" smtClean="0"/>
              <a:t>-</a:t>
            </a:r>
            <a:endParaRPr lang="en-US" dirty="0"/>
          </a:p>
        </p:txBody>
      </p:sp>
      <p:sp>
        <p:nvSpPr>
          <p:cNvPr id="26" name="Content Placeholder 25"/>
          <p:cNvSpPr>
            <a:spLocks noGrp="1"/>
          </p:cNvSpPr>
          <p:nvPr>
            <p:ph sz="quarter" idx="41" hasCustomPrompt="1"/>
          </p:nvPr>
        </p:nvSpPr>
        <p:spPr>
          <a:xfrm>
            <a:off x="6093679" y="874688"/>
            <a:ext cx="731520" cy="228600"/>
          </a:xfrm>
        </p:spPr>
        <p:txBody>
          <a:bodyPr/>
          <a:lstStyle>
            <a:lvl1pPr algn="ctr">
              <a:defRPr sz="900"/>
            </a:lvl1pPr>
            <a:lvl2pPr>
              <a:defRPr sz="900"/>
            </a:lvl2pPr>
            <a:lvl3pPr>
              <a:defRPr sz="900"/>
            </a:lvl3pPr>
            <a:lvl4pPr>
              <a:defRPr sz="900"/>
            </a:lvl4pPr>
            <a:lvl5pPr>
              <a:defRPr sz="900"/>
            </a:lvl5pPr>
          </a:lstStyle>
          <a:p>
            <a:pPr lvl="0"/>
            <a:r>
              <a:rPr lang="en-US" dirty="0" smtClean="0"/>
              <a:t>-</a:t>
            </a:r>
            <a:endParaRPr lang="en-US" dirty="0"/>
          </a:p>
        </p:txBody>
      </p:sp>
      <p:sp>
        <p:nvSpPr>
          <p:cNvPr id="20" name="Rectangle 19"/>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dirty="0" smtClean="0">
                <a:latin typeface="Tahoma" pitchFamily="34" charset="0"/>
                <a:ea typeface="Tahoma" pitchFamily="34" charset="0"/>
                <a:cs typeface="Tahoma" pitchFamily="34" charset="0"/>
              </a:rPr>
              <a:t>PERFORMER:	</a:t>
            </a:r>
            <a:endParaRPr lang="en-US" sz="1000" baseline="0" dirty="0">
              <a:latin typeface="Tahoma" pitchFamily="34" charset="0"/>
              <a:ea typeface="Tahoma" pitchFamily="34" charset="0"/>
              <a:cs typeface="Tahoma" pitchFamily="34" charset="0"/>
            </a:endParaRPr>
          </a:p>
        </p:txBody>
      </p:sp>
      <p:sp>
        <p:nvSpPr>
          <p:cNvPr id="22" name="Rectangle 21"/>
          <p:cNvSpPr/>
          <p:nvPr userDrawn="1"/>
        </p:nvSpPr>
        <p:spPr>
          <a:xfrm>
            <a:off x="7128933" y="4095462"/>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dirty="0" smtClean="0">
                <a:ln>
                  <a:noFill/>
                </a:ln>
                <a:solidFill>
                  <a:prstClr val="white"/>
                </a:solidFill>
                <a:effectLst/>
                <a:uLnTx/>
                <a:uFillTx/>
                <a:latin typeface="Tahoma" pitchFamily="34" charset="0"/>
                <a:ea typeface="Tahoma" pitchFamily="34" charset="0"/>
                <a:cs typeface="Tahoma" pitchFamily="34" charset="0"/>
              </a:rPr>
              <a:t>LOCATION:</a:t>
            </a:r>
            <a:endPar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endParaRPr>
          </a:p>
        </p:txBody>
      </p:sp>
      <p:sp>
        <p:nvSpPr>
          <p:cNvPr id="50" name="TextBox 49"/>
          <p:cNvSpPr txBox="1"/>
          <p:nvPr userDrawn="1"/>
        </p:nvSpPr>
        <p:spPr>
          <a:xfrm>
            <a:off x="1010769" y="6583835"/>
            <a:ext cx="7122463" cy="230832"/>
          </a:xfrm>
          <a:prstGeom prst="rect">
            <a:avLst/>
          </a:prstGeom>
          <a:noFill/>
        </p:spPr>
        <p:txBody>
          <a:bodyPr wrap="none" rtlCol="0">
            <a:spAutoFit/>
          </a:bodyPr>
          <a:lstStyle/>
          <a:p>
            <a:r>
              <a:rPr lang="en-US" sz="900" dirty="0" smtClean="0">
                <a:solidFill>
                  <a:schemeClr val="bg1">
                    <a:lumMod val="50000"/>
                  </a:schemeClr>
                </a:solidFill>
                <a:latin typeface="+mj-lt"/>
              </a:rPr>
              <a:t>Distribution authorized to U.S. Government Agencies only. Other requests</a:t>
            </a:r>
            <a:r>
              <a:rPr lang="en-US" sz="900" baseline="0" dirty="0" smtClean="0">
                <a:solidFill>
                  <a:schemeClr val="bg1">
                    <a:lumMod val="50000"/>
                  </a:schemeClr>
                </a:solidFill>
                <a:latin typeface="+mj-lt"/>
              </a:rPr>
              <a:t> for this document shall be referred to DARPA Director’s Office.</a:t>
            </a:r>
            <a:endParaRPr lang="en-US" sz="900" dirty="0">
              <a:solidFill>
                <a:schemeClr val="bg1">
                  <a:lumMod val="50000"/>
                </a:schemeClr>
              </a:solidFill>
              <a:latin typeface="+mj-lt"/>
            </a:endParaRPr>
          </a:p>
        </p:txBody>
      </p:sp>
      <p:sp>
        <p:nvSpPr>
          <p:cNvPr id="4" name="Slide Number Placeholder 3"/>
          <p:cNvSpPr>
            <a:spLocks noGrp="1"/>
          </p:cNvSpPr>
          <p:nvPr>
            <p:ph type="sldNum" sz="quarter" idx="44"/>
          </p:nvPr>
        </p:nvSpPr>
        <p:spPr/>
        <p:txBody>
          <a:bodyPr/>
          <a:lstStyle/>
          <a:p>
            <a:pPr>
              <a:defRPr/>
            </a:pPr>
            <a:fld id="{231CC523-8BC6-4921-807A-66BD262F34AB}" type="slidenum">
              <a:rPr lang="en-US" smtClean="0"/>
              <a:pPr>
                <a:defRPr/>
              </a:pPr>
              <a:t>‹#›</a:t>
            </a:fld>
            <a:endParaRPr lang="en-US" dirty="0"/>
          </a:p>
        </p:txBody>
      </p:sp>
    </p:spTree>
    <p:extLst>
      <p:ext uri="{BB962C8B-B14F-4D97-AF65-F5344CB8AC3E}">
        <p14:creationId xmlns:p14="http://schemas.microsoft.com/office/powerpoint/2010/main" val="127353246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Y18_Staffer_Quad_3">
    <p:spTree>
      <p:nvGrpSpPr>
        <p:cNvPr id="1" name=""/>
        <p:cNvGrpSpPr/>
        <p:nvPr/>
      </p:nvGrpSpPr>
      <p:grpSpPr>
        <a:xfrm>
          <a:off x="0" y="0"/>
          <a:ext cx="0" cy="0"/>
          <a:chOff x="0" y="0"/>
          <a:chExt cx="0" cy="0"/>
        </a:xfrm>
      </p:grpSpPr>
      <p:sp>
        <p:nvSpPr>
          <p:cNvPr id="64" name="Text Placeholder 70"/>
          <p:cNvSpPr>
            <a:spLocks noGrp="1"/>
          </p:cNvSpPr>
          <p:nvPr>
            <p:ph type="body" sz="quarter" idx="49" hasCustomPrompt="1"/>
          </p:nvPr>
        </p:nvSpPr>
        <p:spPr>
          <a:xfrm>
            <a:off x="197156" y="1592626"/>
            <a:ext cx="4288536" cy="2157984"/>
          </a:xfrm>
        </p:spPr>
        <p:txBody>
          <a:bodyPr/>
          <a:lstStyle>
            <a:lvl1pPr marL="0" indent="0">
              <a:defRPr sz="1200" baseline="0"/>
            </a:lvl1pPr>
          </a:lstStyle>
          <a:p>
            <a:pPr lvl="0"/>
            <a:r>
              <a:rPr lang="en-US" dirty="0" smtClean="0"/>
              <a:t>(Give a broad overview of the program here)</a:t>
            </a:r>
          </a:p>
        </p:txBody>
      </p:sp>
      <p:sp>
        <p:nvSpPr>
          <p:cNvPr id="63" name="Text Placeholder 6"/>
          <p:cNvSpPr>
            <a:spLocks noGrp="1"/>
          </p:cNvSpPr>
          <p:nvPr>
            <p:ph type="body" sz="quarter" idx="47" hasCustomPrompt="1"/>
          </p:nvPr>
        </p:nvSpPr>
        <p:spPr>
          <a:xfrm>
            <a:off x="7135836" y="4329585"/>
            <a:ext cx="1965960" cy="2221992"/>
          </a:xfrm>
        </p:spPr>
        <p:txBody>
          <a:bodyPr/>
          <a:lstStyle>
            <a:lvl1pPr marL="0" indent="0">
              <a:defRPr sz="1000" baseline="0"/>
            </a:lvl1pPr>
          </a:lstStyle>
          <a:p>
            <a:pPr lvl="0"/>
            <a:r>
              <a:rPr lang="en-US" dirty="0" smtClean="0"/>
              <a:t>(City, State)</a:t>
            </a:r>
            <a:endParaRPr lang="en-US" dirty="0"/>
          </a:p>
        </p:txBody>
      </p:sp>
      <p:sp>
        <p:nvSpPr>
          <p:cNvPr id="62" name="Text Placeholder 6"/>
          <p:cNvSpPr>
            <a:spLocks noGrp="1"/>
          </p:cNvSpPr>
          <p:nvPr>
            <p:ph type="body" sz="quarter" idx="46" hasCustomPrompt="1"/>
          </p:nvPr>
        </p:nvSpPr>
        <p:spPr>
          <a:xfrm>
            <a:off x="4689815" y="4329799"/>
            <a:ext cx="2439118" cy="2221992"/>
          </a:xfrm>
        </p:spPr>
        <p:txBody>
          <a:bodyPr/>
          <a:lstStyle>
            <a:lvl1pPr marL="0" indent="0">
              <a:defRPr sz="1000"/>
            </a:lvl1pPr>
          </a:lstStyle>
          <a:p>
            <a:pPr lvl="0"/>
            <a:r>
              <a:rPr lang="en-US" dirty="0" smtClean="0"/>
              <a:t>(Just include primes)</a:t>
            </a:r>
            <a:endParaRPr lang="en-US" dirty="0"/>
          </a:p>
        </p:txBody>
      </p:sp>
      <p:sp>
        <p:nvSpPr>
          <p:cNvPr id="60" name="Text Placeholder 67"/>
          <p:cNvSpPr>
            <a:spLocks noGrp="1"/>
          </p:cNvSpPr>
          <p:nvPr>
            <p:ph type="body" sz="quarter" idx="43" hasCustomPrompt="1"/>
          </p:nvPr>
        </p:nvSpPr>
        <p:spPr>
          <a:xfrm>
            <a:off x="1612592" y="201560"/>
            <a:ext cx="6419088" cy="521208"/>
          </a:xfrm>
        </p:spPr>
        <p:txBody>
          <a:bodyPr anchor="ctr"/>
          <a:lstStyle>
            <a:lvl1pPr>
              <a:defRPr sz="2400"/>
            </a:lvl1pPr>
          </a:lstStyle>
          <a:p>
            <a:pPr lvl="0"/>
            <a:r>
              <a:rPr lang="en-US" dirty="0" smtClean="0"/>
              <a:t>Program Name (Acronym)</a:t>
            </a:r>
            <a:endParaRPr lang="en-US" dirty="0"/>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1" name="TextBox 10"/>
          <p:cNvSpPr txBox="1"/>
          <p:nvPr userDrawn="1"/>
        </p:nvSpPr>
        <p:spPr>
          <a:xfrm>
            <a:off x="2215265" y="1124894"/>
            <a:ext cx="792555" cy="246221"/>
          </a:xfrm>
          <a:prstGeom prst="rect">
            <a:avLst/>
          </a:prstGeom>
          <a:noFill/>
        </p:spPr>
        <p:txBody>
          <a:bodyPr wrap="square" rtlCol="0">
            <a:spAutoFit/>
          </a:bodyPr>
          <a:lstStyle/>
          <a:p>
            <a:r>
              <a:rPr lang="en-US" sz="1000" dirty="0" smtClean="0">
                <a:latin typeface="+mn-lt"/>
              </a:rPr>
              <a:t>PROJECT:</a:t>
            </a:r>
            <a:endParaRPr lang="en-US" sz="1000" dirty="0">
              <a:latin typeface="+mn-lt"/>
            </a:endParaRPr>
          </a:p>
        </p:txBody>
      </p:sp>
      <p:sp>
        <p:nvSpPr>
          <p:cNvPr id="53" name="TextBox 52"/>
          <p:cNvSpPr txBox="1"/>
          <p:nvPr userDrawn="1"/>
        </p:nvSpPr>
        <p:spPr>
          <a:xfrm>
            <a:off x="28578" y="1100945"/>
            <a:ext cx="623887" cy="246221"/>
          </a:xfrm>
          <a:prstGeom prst="rect">
            <a:avLst/>
          </a:prstGeom>
          <a:noFill/>
        </p:spPr>
        <p:txBody>
          <a:bodyPr wrap="square" rtlCol="0">
            <a:spAutoFit/>
          </a:bodyPr>
          <a:lstStyle/>
          <a:p>
            <a:r>
              <a:rPr lang="en-US" sz="1000" dirty="0" smtClean="0">
                <a:latin typeface="+mn-lt"/>
              </a:rPr>
              <a:t>PE:</a:t>
            </a:r>
            <a:endParaRPr lang="en-US" sz="1000" dirty="0">
              <a:latin typeface="+mn-lt"/>
            </a:endParaRPr>
          </a:p>
        </p:txBody>
      </p:sp>
      <p:sp>
        <p:nvSpPr>
          <p:cNvPr id="12" name="TextBox 11"/>
          <p:cNvSpPr txBox="1"/>
          <p:nvPr userDrawn="1"/>
        </p:nvSpPr>
        <p:spPr>
          <a:xfrm>
            <a:off x="4426414" y="1115062"/>
            <a:ext cx="1204913" cy="246221"/>
          </a:xfrm>
          <a:prstGeom prst="rect">
            <a:avLst/>
          </a:prstGeom>
          <a:noFill/>
        </p:spPr>
        <p:txBody>
          <a:bodyPr wrap="square" rtlCol="0">
            <a:spAutoFit/>
          </a:bodyPr>
          <a:lstStyle/>
          <a:p>
            <a:r>
              <a:rPr lang="en-US" sz="1000" dirty="0" smtClean="0">
                <a:latin typeface="+mn-lt"/>
              </a:rPr>
              <a:t>RDDS</a:t>
            </a:r>
            <a:r>
              <a:rPr lang="en-US" sz="1000" baseline="0" dirty="0" smtClean="0">
                <a:latin typeface="+mn-lt"/>
              </a:rPr>
              <a:t> PG #</a:t>
            </a:r>
            <a:r>
              <a:rPr lang="en-US" sz="1000" dirty="0" smtClean="0">
                <a:latin typeface="+mn-lt"/>
              </a:rPr>
              <a:t>:</a:t>
            </a:r>
            <a:endParaRPr lang="en-US" sz="1000" dirty="0">
              <a:latin typeface="+mn-lt"/>
            </a:endParaRPr>
          </a:p>
        </p:txBody>
      </p:sp>
      <p:sp>
        <p:nvSpPr>
          <p:cNvPr id="23" name="Text Placeholder 2"/>
          <p:cNvSpPr>
            <a:spLocks noGrp="1"/>
          </p:cNvSpPr>
          <p:nvPr>
            <p:ph type="body" sz="quarter" idx="21" hasCustomPrompt="1"/>
          </p:nvPr>
        </p:nvSpPr>
        <p:spPr>
          <a:xfrm>
            <a:off x="273354" y="1095398"/>
            <a:ext cx="2073278" cy="246221"/>
          </a:xfrm>
          <a:noFill/>
        </p:spPr>
        <p:txBody>
          <a:bodyPr wrap="square" lIns="45720" rtlCol="0">
            <a:spAutoFit/>
          </a:bodyPr>
          <a:lstStyle>
            <a:lvl1pPr>
              <a:defRPr lang="en-US" sz="1000" baseline="0" dirty="0">
                <a:latin typeface="+mn-lt"/>
                <a:cs typeface="+mn-cs"/>
              </a:defRPr>
            </a:lvl1pPr>
          </a:lstStyle>
          <a:p>
            <a:pPr marL="0" lvl="0"/>
            <a:r>
              <a:rPr lang="en-US" dirty="0" smtClean="0"/>
              <a:t>-</a:t>
            </a:r>
            <a:endParaRPr lang="en-US" dirty="0"/>
          </a:p>
        </p:txBody>
      </p:sp>
      <p:sp>
        <p:nvSpPr>
          <p:cNvPr id="24" name="Text Placeholder 2"/>
          <p:cNvSpPr>
            <a:spLocks noGrp="1"/>
          </p:cNvSpPr>
          <p:nvPr>
            <p:ph type="body" sz="quarter" idx="22" hasCustomPrompt="1"/>
          </p:nvPr>
        </p:nvSpPr>
        <p:spPr>
          <a:xfrm>
            <a:off x="2826257" y="1095398"/>
            <a:ext cx="17229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25" name="Text Placeholder 2"/>
          <p:cNvSpPr>
            <a:spLocks noGrp="1"/>
          </p:cNvSpPr>
          <p:nvPr>
            <p:ph type="body" sz="quarter" idx="23" hasCustomPrompt="1"/>
          </p:nvPr>
        </p:nvSpPr>
        <p:spPr>
          <a:xfrm>
            <a:off x="5201142" y="1105230"/>
            <a:ext cx="91022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10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a:t>
            </a:r>
          </a:p>
        </p:txBody>
      </p:sp>
      <p:sp>
        <p:nvSpPr>
          <p:cNvPr id="19"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40"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44"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32"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34"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43"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13" name="TextBox 12"/>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FY18</a:t>
            </a:r>
          </a:p>
        </p:txBody>
      </p:sp>
      <p:sp>
        <p:nvSpPr>
          <p:cNvPr id="14" name="TextBox 13"/>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FY17</a:t>
            </a:r>
          </a:p>
        </p:txBody>
      </p:sp>
      <p:sp>
        <p:nvSpPr>
          <p:cNvPr id="15" name="TextBox 14"/>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FY16</a:t>
            </a:r>
          </a:p>
        </p:txBody>
      </p:sp>
      <p:sp>
        <p:nvSpPr>
          <p:cNvPr id="45" name="TextBox 44"/>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PROJECT</a:t>
            </a:r>
          </a:p>
        </p:txBody>
      </p:sp>
      <p:sp>
        <p:nvSpPr>
          <p:cNvPr id="46" name="Text Placeholder 39"/>
          <p:cNvSpPr>
            <a:spLocks noGrp="1"/>
          </p:cNvSpPr>
          <p:nvPr userDrawn="1">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a:t>
            </a:r>
            <a:endParaRPr lang="en-US" dirty="0"/>
          </a:p>
        </p:txBody>
      </p:sp>
      <p:sp>
        <p:nvSpPr>
          <p:cNvPr id="48" name="Text Placeholder 39"/>
          <p:cNvSpPr>
            <a:spLocks noGrp="1"/>
          </p:cNvSpPr>
          <p:nvPr userDrawn="1">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a:t>
            </a:r>
            <a:endParaRPr lang="en-US" dirty="0"/>
          </a:p>
        </p:txBody>
      </p:sp>
      <p:sp>
        <p:nvSpPr>
          <p:cNvPr id="16" name="TextBox 15"/>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OVERVIEW</a:t>
            </a:r>
            <a:endParaRPr lang="en-US" sz="1200" b="1" dirty="0">
              <a:latin typeface="Tahoma" pitchFamily="34" charset="0"/>
              <a:ea typeface="Tahoma" pitchFamily="34" charset="0"/>
              <a:cs typeface="Tahoma" pitchFamily="34" charset="0"/>
            </a:endParaRPr>
          </a:p>
        </p:txBody>
      </p:sp>
      <p:sp>
        <p:nvSpPr>
          <p:cNvPr id="17" name="TextBox 16"/>
          <p:cNvSpPr txBox="1"/>
          <p:nvPr userDrawn="1"/>
        </p:nvSpPr>
        <p:spPr>
          <a:xfrm>
            <a:off x="5591173" y="1365362"/>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STATUS</a:t>
            </a:r>
            <a:endParaRPr lang="en-US" sz="1200" b="1" dirty="0">
              <a:latin typeface="Tahoma" pitchFamily="34" charset="0"/>
              <a:ea typeface="Tahoma" pitchFamily="34" charset="0"/>
              <a:cs typeface="Tahoma" pitchFamily="34" charset="0"/>
            </a:endParaRPr>
          </a:p>
        </p:txBody>
      </p:sp>
      <p:sp>
        <p:nvSpPr>
          <p:cNvPr id="18" name="TextBox 17"/>
          <p:cNvSpPr txBox="1"/>
          <p:nvPr userDrawn="1"/>
        </p:nvSpPr>
        <p:spPr>
          <a:xfrm>
            <a:off x="255985" y="3843864"/>
            <a:ext cx="4002883"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CAPABILITY OBJECTIVE/GOAL</a:t>
            </a:r>
            <a:endParaRPr lang="en-US" sz="1200" b="1" dirty="0">
              <a:latin typeface="Tahoma" pitchFamily="34" charset="0"/>
              <a:ea typeface="Tahoma" pitchFamily="34" charset="0"/>
              <a:cs typeface="Tahoma" pitchFamily="34" charset="0"/>
            </a:endParaRPr>
          </a:p>
        </p:txBody>
      </p:sp>
      <p:pic>
        <p:nvPicPr>
          <p:cNvPr id="35" name="Pictur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9" name="TextBox 38"/>
          <p:cNvSpPr txBox="1"/>
          <p:nvPr userDrawn="1"/>
        </p:nvSpPr>
        <p:spPr>
          <a:xfrm>
            <a:off x="6141092" y="3843864"/>
            <a:ext cx="1614788"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PERFORMERS</a:t>
            </a:r>
            <a:endParaRPr lang="en-US" sz="1200" b="1" dirty="0">
              <a:latin typeface="Tahoma" pitchFamily="34" charset="0"/>
              <a:ea typeface="Tahoma" pitchFamily="34" charset="0"/>
              <a:cs typeface="Tahoma" pitchFamily="34" charset="0"/>
            </a:endParaRPr>
          </a:p>
        </p:txBody>
      </p:sp>
      <p:sp>
        <p:nvSpPr>
          <p:cNvPr id="49" name="Text Placeholder 39"/>
          <p:cNvSpPr>
            <a:spLocks noGrp="1"/>
          </p:cNvSpPr>
          <p:nvPr userDrawn="1">
            <p:ph type="body" sz="quarter" idx="36" hasCustomPrompt="1"/>
          </p:nvPr>
        </p:nvSpPr>
        <p:spPr>
          <a:xfrm>
            <a:off x="6848323"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50" name="Text Placeholder 39"/>
          <p:cNvSpPr>
            <a:spLocks noGrp="1"/>
          </p:cNvSpPr>
          <p:nvPr userDrawn="1">
            <p:ph type="body" sz="quarter" idx="37" hasCustomPrompt="1"/>
          </p:nvPr>
        </p:nvSpPr>
        <p:spPr>
          <a:xfrm>
            <a:off x="7579965"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51" name="Text Placeholder 39"/>
          <p:cNvSpPr>
            <a:spLocks noGrp="1"/>
          </p:cNvSpPr>
          <p:nvPr userDrawn="1">
            <p:ph type="body" sz="quarter" idx="38" hasCustomPrompt="1"/>
          </p:nvPr>
        </p:nvSpPr>
        <p:spPr>
          <a:xfrm>
            <a:off x="8313898"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52" name="Text Placeholder 39"/>
          <p:cNvSpPr>
            <a:spLocks noGrp="1"/>
          </p:cNvSpPr>
          <p:nvPr userDrawn="1">
            <p:ph type="body" sz="quarter" idx="39" hasCustomPrompt="1"/>
          </p:nvPr>
        </p:nvSpPr>
        <p:spPr>
          <a:xfrm>
            <a:off x="6114145"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a:t>
            </a:r>
            <a:endParaRPr lang="en-US" dirty="0"/>
          </a:p>
        </p:txBody>
      </p:sp>
      <p:sp>
        <p:nvSpPr>
          <p:cNvPr id="57" name="Text Placeholder 73"/>
          <p:cNvSpPr>
            <a:spLocks noGrp="1"/>
          </p:cNvSpPr>
          <p:nvPr>
            <p:ph type="body" sz="quarter" idx="40" hasCustomPrompt="1"/>
          </p:nvPr>
        </p:nvSpPr>
        <p:spPr>
          <a:xfrm>
            <a:off x="197156" y="4077691"/>
            <a:ext cx="4288536" cy="2157984"/>
          </a:xfrm>
        </p:spPr>
        <p:txBody>
          <a:bodyPr/>
          <a:lstStyle>
            <a:lvl1pPr marL="0" indent="0">
              <a:defRPr sz="1200" baseline="0"/>
            </a:lvl1pPr>
          </a:lstStyle>
          <a:p>
            <a:pPr lvl="0"/>
            <a:r>
              <a:rPr lang="en-US" dirty="0" smtClean="0"/>
              <a:t>(What are you trying to accomplish and what is the desired end state)</a:t>
            </a:r>
            <a:endParaRPr lang="en-US" dirty="0"/>
          </a:p>
        </p:txBody>
      </p:sp>
      <p:sp>
        <p:nvSpPr>
          <p:cNvPr id="59" name="Text Placeholder 6"/>
          <p:cNvSpPr>
            <a:spLocks noGrp="1"/>
          </p:cNvSpPr>
          <p:nvPr>
            <p:ph type="body" sz="quarter" idx="14" hasCustomPrompt="1"/>
          </p:nvPr>
        </p:nvSpPr>
        <p:spPr>
          <a:xfrm>
            <a:off x="4705245" y="1592626"/>
            <a:ext cx="4288536" cy="2157984"/>
          </a:xfrm>
        </p:spPr>
        <p:txBody>
          <a:bodyPr/>
          <a:lstStyle>
            <a:lvl1pPr marL="0" indent="0">
              <a:defRPr sz="1200" baseline="0"/>
            </a:lvl1pPr>
          </a:lstStyle>
          <a:p>
            <a:pPr lvl="0"/>
            <a:r>
              <a:rPr lang="en-US" dirty="0" smtClean="0"/>
              <a:t>Upcoming Key Decisions:</a:t>
            </a:r>
          </a:p>
          <a:p>
            <a:pPr lvl="0"/>
            <a:endParaRPr lang="en-US" dirty="0" smtClean="0"/>
          </a:p>
          <a:p>
            <a:pPr lvl="0"/>
            <a:r>
              <a:rPr lang="en-US" dirty="0" smtClean="0"/>
              <a:t>Transition: (Define stages of transition – 6.1, 6.2, 6.3</a:t>
            </a:r>
          </a:p>
          <a:p>
            <a:pPr lvl="0"/>
            <a:endParaRPr lang="en-US" dirty="0" smtClean="0"/>
          </a:p>
          <a:p>
            <a:pPr lvl="0"/>
            <a:r>
              <a:rPr lang="en-US" dirty="0" smtClean="0"/>
              <a:t>Technical Risk</a:t>
            </a:r>
            <a:endParaRPr lang="en-US" dirty="0"/>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dirty="0" smtClean="0">
                <a:latin typeface="Tahoma" pitchFamily="34" charset="0"/>
                <a:ea typeface="Tahoma" pitchFamily="34" charset="0"/>
                <a:cs typeface="Tahoma" pitchFamily="34" charset="0"/>
              </a:rPr>
              <a:t>PERFORMER:	</a:t>
            </a:r>
            <a:endParaRPr lang="en-US" sz="1000" baseline="0" dirty="0">
              <a:latin typeface="Tahoma" pitchFamily="34" charset="0"/>
              <a:ea typeface="Tahoma" pitchFamily="34" charset="0"/>
              <a:cs typeface="Tahoma" pitchFamily="34" charset="0"/>
            </a:endParaRPr>
          </a:p>
        </p:txBody>
      </p:sp>
      <p:sp>
        <p:nvSpPr>
          <p:cNvPr id="8" name="Rectangle 7"/>
          <p:cNvSpPr/>
          <p:nvPr userDrawn="1"/>
        </p:nvSpPr>
        <p:spPr>
          <a:xfrm>
            <a:off x="7128933" y="4095462"/>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dirty="0" smtClean="0">
                <a:ln>
                  <a:noFill/>
                </a:ln>
                <a:solidFill>
                  <a:prstClr val="white"/>
                </a:solidFill>
                <a:effectLst/>
                <a:uLnTx/>
                <a:uFillTx/>
                <a:latin typeface="Tahoma" pitchFamily="34" charset="0"/>
                <a:ea typeface="Tahoma" pitchFamily="34" charset="0"/>
                <a:cs typeface="Tahoma" pitchFamily="34" charset="0"/>
              </a:rPr>
              <a:t>LOCATION:</a:t>
            </a:r>
            <a:endPar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endParaRPr>
          </a:p>
        </p:txBody>
      </p:sp>
      <p:sp>
        <p:nvSpPr>
          <p:cNvPr id="68" name="TextBox 67"/>
          <p:cNvSpPr txBox="1"/>
          <p:nvPr userDrawn="1"/>
        </p:nvSpPr>
        <p:spPr>
          <a:xfrm>
            <a:off x="1010769" y="6583835"/>
            <a:ext cx="7122463" cy="230832"/>
          </a:xfrm>
          <a:prstGeom prst="rect">
            <a:avLst/>
          </a:prstGeom>
          <a:noFill/>
        </p:spPr>
        <p:txBody>
          <a:bodyPr wrap="none" rtlCol="0">
            <a:spAutoFit/>
          </a:bodyPr>
          <a:lstStyle/>
          <a:p>
            <a:r>
              <a:rPr lang="en-US" sz="900" dirty="0" smtClean="0">
                <a:solidFill>
                  <a:schemeClr val="bg1">
                    <a:lumMod val="50000"/>
                  </a:schemeClr>
                </a:solidFill>
                <a:latin typeface="+mj-lt"/>
              </a:rPr>
              <a:t>Distribution authorized to U.S. Government Agencies only. Other requests</a:t>
            </a:r>
            <a:r>
              <a:rPr lang="en-US" sz="900" baseline="0" dirty="0" smtClean="0">
                <a:solidFill>
                  <a:schemeClr val="bg1">
                    <a:lumMod val="50000"/>
                  </a:schemeClr>
                </a:solidFill>
                <a:latin typeface="+mj-lt"/>
              </a:rPr>
              <a:t> for this document shall be referred to DARPA Director’s Office.</a:t>
            </a:r>
            <a:endParaRPr lang="en-US" sz="900" dirty="0">
              <a:solidFill>
                <a:schemeClr val="bg1">
                  <a:lumMod val="50000"/>
                </a:schemeClr>
              </a:solidFill>
              <a:latin typeface="+mj-lt"/>
            </a:endParaRPr>
          </a:p>
        </p:txBody>
      </p:sp>
      <p:sp>
        <p:nvSpPr>
          <p:cNvPr id="4" name="Slide Number Placeholder 3"/>
          <p:cNvSpPr>
            <a:spLocks noGrp="1"/>
          </p:cNvSpPr>
          <p:nvPr>
            <p:ph type="sldNum" sz="quarter" idx="52"/>
          </p:nvPr>
        </p:nvSpPr>
        <p:spPr/>
        <p:txBody>
          <a:bodyPr/>
          <a:lstStyle/>
          <a:p>
            <a:pPr>
              <a:defRPr/>
            </a:pPr>
            <a:fld id="{231CC523-8BC6-4921-807A-66BD262F34AB}" type="slidenum">
              <a:rPr lang="en-US" smtClean="0"/>
              <a:pPr>
                <a:defRPr/>
              </a:pPr>
              <a:t>‹#›</a:t>
            </a:fld>
            <a:endParaRPr lang="en-US" dirty="0"/>
          </a:p>
        </p:txBody>
      </p:sp>
    </p:spTree>
    <p:extLst>
      <p:ext uri="{BB962C8B-B14F-4D97-AF65-F5344CB8AC3E}">
        <p14:creationId xmlns:p14="http://schemas.microsoft.com/office/powerpoint/2010/main" val="417321889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Y17_Trichart">
    <p:spTree>
      <p:nvGrpSpPr>
        <p:cNvPr id="1" name=""/>
        <p:cNvGrpSpPr/>
        <p:nvPr/>
      </p:nvGrpSpPr>
      <p:grpSpPr>
        <a:xfrm>
          <a:off x="0" y="0"/>
          <a:ext cx="0" cy="0"/>
          <a:chOff x="0" y="0"/>
          <a:chExt cx="0" cy="0"/>
        </a:xfrm>
      </p:grpSpPr>
      <p:sp>
        <p:nvSpPr>
          <p:cNvPr id="13" name="TextBox 12"/>
          <p:cNvSpPr txBox="1"/>
          <p:nvPr userDrawn="1"/>
        </p:nvSpPr>
        <p:spPr>
          <a:xfrm>
            <a:off x="5593137" y="3971339"/>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STATUS</a:t>
            </a:r>
            <a:endParaRPr lang="en-US" sz="1200" b="1" dirty="0">
              <a:solidFill>
                <a:prstClr val="black"/>
              </a:solidFill>
              <a:ea typeface="Tahoma" pitchFamily="34" charset="0"/>
              <a:cs typeface="Tahoma" pitchFamily="34" charset="0"/>
            </a:endParaRPr>
          </a:p>
        </p:txBody>
      </p:sp>
      <p:sp>
        <p:nvSpPr>
          <p:cNvPr id="16"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smtClean="0"/>
              <a:t>Program Name (acronym)</a:t>
            </a:r>
            <a:endParaRPr lang="en-US" dirty="0"/>
          </a:p>
        </p:txBody>
      </p:sp>
      <p:sp>
        <p:nvSpPr>
          <p:cNvPr id="29"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PM / Office</a:t>
            </a:r>
          </a:p>
        </p:txBody>
      </p:sp>
      <p:pic>
        <p:nvPicPr>
          <p:cNvPr id="33" name="Picture 3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35" name="TextBox 34"/>
          <p:cNvSpPr txBox="1"/>
          <p:nvPr userDrawn="1"/>
        </p:nvSpPr>
        <p:spPr>
          <a:xfrm>
            <a:off x="28578" y="1100945"/>
            <a:ext cx="623887" cy="246221"/>
          </a:xfrm>
          <a:prstGeom prst="rect">
            <a:avLst/>
          </a:prstGeom>
          <a:noFill/>
        </p:spPr>
        <p:txBody>
          <a:bodyPr wrap="square" rtlCol="0">
            <a:spAutoFit/>
          </a:bodyPr>
          <a:lstStyle/>
          <a:p>
            <a:r>
              <a:rPr lang="en-US" sz="1000" dirty="0" smtClean="0">
                <a:solidFill>
                  <a:prstClr val="black"/>
                </a:solidFill>
              </a:rPr>
              <a:t>PE:</a:t>
            </a:r>
            <a:endParaRPr lang="en-US" sz="1000" dirty="0">
              <a:solidFill>
                <a:prstClr val="black"/>
              </a:solidFill>
            </a:endParaRPr>
          </a:p>
        </p:txBody>
      </p:sp>
      <p:sp>
        <p:nvSpPr>
          <p:cNvPr id="37" name="TextBox 36"/>
          <p:cNvSpPr txBox="1"/>
          <p:nvPr userDrawn="1"/>
        </p:nvSpPr>
        <p:spPr>
          <a:xfrm>
            <a:off x="1044045" y="1100945"/>
            <a:ext cx="1204913" cy="246221"/>
          </a:xfrm>
          <a:prstGeom prst="rect">
            <a:avLst/>
          </a:prstGeom>
          <a:noFill/>
        </p:spPr>
        <p:txBody>
          <a:bodyPr wrap="square" rtlCol="0">
            <a:spAutoFit/>
          </a:bodyPr>
          <a:lstStyle/>
          <a:p>
            <a:r>
              <a:rPr lang="en-US" sz="1000" dirty="0" smtClean="0">
                <a:solidFill>
                  <a:prstClr val="black"/>
                </a:solidFill>
              </a:rPr>
              <a:t>PROJECT:</a:t>
            </a:r>
            <a:endParaRPr lang="en-US" sz="1000" dirty="0">
              <a:solidFill>
                <a:prstClr val="black"/>
              </a:solidFill>
            </a:endParaRPr>
          </a:p>
        </p:txBody>
      </p:sp>
      <p:sp>
        <p:nvSpPr>
          <p:cNvPr id="39"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smtClean="0"/>
              <a:t>-</a:t>
            </a:r>
            <a:endParaRPr lang="en-US" dirty="0"/>
          </a:p>
        </p:txBody>
      </p:sp>
      <p:sp>
        <p:nvSpPr>
          <p:cNvPr id="40" name="Text Placeholder 2"/>
          <p:cNvSpPr>
            <a:spLocks noGrp="1"/>
          </p:cNvSpPr>
          <p:nvPr>
            <p:ph type="body" sz="quarter" idx="22" hasCustomPrompt="1"/>
          </p:nvPr>
        </p:nvSpPr>
        <p:spPr>
          <a:xfrm>
            <a:off x="1679073" y="1100945"/>
            <a:ext cx="74066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48" name="TextBox 47"/>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OVERVIEW</a:t>
            </a:r>
            <a:endParaRPr lang="en-US" sz="1200" b="1" dirty="0">
              <a:solidFill>
                <a:prstClr val="black"/>
              </a:solidFill>
              <a:ea typeface="Tahoma" pitchFamily="34" charset="0"/>
              <a:cs typeface="Tahoma" pitchFamily="34" charset="0"/>
            </a:endParaRPr>
          </a:p>
        </p:txBody>
      </p:sp>
      <p:sp>
        <p:nvSpPr>
          <p:cNvPr id="50" name="TextBox 49"/>
          <p:cNvSpPr txBox="1"/>
          <p:nvPr userDrawn="1"/>
        </p:nvSpPr>
        <p:spPr>
          <a:xfrm>
            <a:off x="4841196" y="1363188"/>
            <a:ext cx="4002883"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OUTCOMES</a:t>
            </a:r>
            <a:endParaRPr lang="en-US" sz="1200" b="1" dirty="0">
              <a:solidFill>
                <a:prstClr val="black"/>
              </a:solidFill>
              <a:ea typeface="Tahoma" pitchFamily="34" charset="0"/>
              <a:cs typeface="Tahoma" pitchFamily="34" charset="0"/>
            </a:endParaRPr>
          </a:p>
        </p:txBody>
      </p:sp>
      <p:cxnSp>
        <p:nvCxnSpPr>
          <p:cNvPr id="52" name="Straight Connector 51"/>
          <p:cNvCxnSpPr/>
          <p:nvPr userDrawn="1"/>
        </p:nvCxnSpPr>
        <p:spPr bwMode="auto">
          <a:xfrm>
            <a:off x="4677878" y="3964031"/>
            <a:ext cx="4466122"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4677878" y="134716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195263" y="1642361"/>
            <a:ext cx="4283604" cy="3922741"/>
          </a:xfrm>
        </p:spPr>
        <p:txBody>
          <a:bodyPr/>
          <a:lstStyle>
            <a:lvl1pPr marL="0" indent="0">
              <a:buFont typeface="Arial" pitchFamily="34" charset="0"/>
              <a:buNone/>
              <a:defRPr sz="10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smtClean="0"/>
              <a:t>Insert images here</a:t>
            </a:r>
          </a:p>
        </p:txBody>
      </p:sp>
      <p:cxnSp>
        <p:nvCxnSpPr>
          <p:cNvPr id="51" name="Straight Connector 5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1" name="Content Placeholder 3"/>
          <p:cNvSpPr>
            <a:spLocks noGrp="1"/>
          </p:cNvSpPr>
          <p:nvPr>
            <p:ph sz="quarter" idx="32" hasCustomPrompt="1"/>
          </p:nvPr>
        </p:nvSpPr>
        <p:spPr>
          <a:xfrm>
            <a:off x="4707996" y="1563231"/>
            <a:ext cx="4288536"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63" lvl="0" indent="-169863">
              <a:buChar char="•"/>
            </a:pPr>
            <a:r>
              <a:rPr lang="en-US" dirty="0" smtClean="0"/>
              <a:t>Insert text, images, and/or charts here</a:t>
            </a:r>
          </a:p>
          <a:p>
            <a:pPr marL="347663" lvl="1" indent="-177800"/>
            <a:r>
              <a:rPr lang="en-US" dirty="0" smtClean="0"/>
              <a:t>Second level</a:t>
            </a:r>
          </a:p>
          <a:p>
            <a:pPr marL="515938" lvl="2" indent="-168275"/>
            <a:r>
              <a:rPr lang="en-US" dirty="0" smtClean="0"/>
              <a:t>Third level</a:t>
            </a:r>
          </a:p>
          <a:p>
            <a:pPr marL="685800" lvl="3" indent="-169863"/>
            <a:r>
              <a:rPr lang="en-US" dirty="0" smtClean="0"/>
              <a:t>Fourth level</a:t>
            </a:r>
          </a:p>
          <a:p>
            <a:pPr marL="855663" lvl="4" indent="-169863"/>
            <a:r>
              <a:rPr lang="en-US" dirty="0" smtClean="0"/>
              <a:t>Fifth level</a:t>
            </a:r>
            <a:endParaRPr lang="en-US" dirty="0"/>
          </a:p>
        </p:txBody>
      </p:sp>
      <p:sp>
        <p:nvSpPr>
          <p:cNvPr id="32" name="Content Placeholder 3"/>
          <p:cNvSpPr>
            <a:spLocks noGrp="1"/>
          </p:cNvSpPr>
          <p:nvPr>
            <p:ph sz="quarter" idx="33" hasCustomPrompt="1"/>
          </p:nvPr>
        </p:nvSpPr>
        <p:spPr>
          <a:xfrm>
            <a:off x="4707996" y="4171734"/>
            <a:ext cx="4288536"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63" lvl="0" indent="-169863">
              <a:buChar char="•"/>
            </a:pPr>
            <a:r>
              <a:rPr lang="en-US" dirty="0" smtClean="0"/>
              <a:t>Insert text, images, and/or charts here</a:t>
            </a:r>
          </a:p>
          <a:p>
            <a:pPr marL="347663" lvl="1" indent="-177800"/>
            <a:r>
              <a:rPr lang="en-US" dirty="0" smtClean="0"/>
              <a:t>Second level</a:t>
            </a:r>
          </a:p>
          <a:p>
            <a:pPr marL="515938" lvl="2" indent="-168275"/>
            <a:r>
              <a:rPr lang="en-US" dirty="0" smtClean="0"/>
              <a:t>Third level</a:t>
            </a:r>
          </a:p>
          <a:p>
            <a:pPr marL="685800" lvl="3" indent="-169863"/>
            <a:r>
              <a:rPr lang="en-US" dirty="0" smtClean="0"/>
              <a:t>Fourth level</a:t>
            </a:r>
          </a:p>
          <a:p>
            <a:pPr marL="855663" lvl="4" indent="-169863"/>
            <a:r>
              <a:rPr lang="en-US" dirty="0" smtClean="0"/>
              <a:t>Fifth level</a:t>
            </a:r>
            <a:endParaRPr lang="en-US" dirty="0"/>
          </a:p>
        </p:txBody>
      </p:sp>
      <p:sp>
        <p:nvSpPr>
          <p:cNvPr id="10" name="Text Placeholder 9"/>
          <p:cNvSpPr>
            <a:spLocks noGrp="1"/>
          </p:cNvSpPr>
          <p:nvPr>
            <p:ph type="body" sz="quarter" idx="34" hasCustomPrompt="1"/>
          </p:nvPr>
        </p:nvSpPr>
        <p:spPr>
          <a:xfrm>
            <a:off x="1335024" y="6556248"/>
            <a:ext cx="6473952" cy="301752"/>
          </a:xfrm>
        </p:spPr>
        <p:txBody>
          <a:bodyPr anchor="ctr"/>
          <a:lstStyle>
            <a:lvl1pPr algn="ctr">
              <a:defRPr sz="800">
                <a:solidFill>
                  <a:schemeClr val="bg1">
                    <a:lumMod val="65000"/>
                  </a:schemeClr>
                </a:solidFill>
              </a:defRPr>
            </a:lvl1pPr>
            <a:lvl2pPr algn="ctr">
              <a:defRPr/>
            </a:lvl2pPr>
            <a:lvl3pPr algn="ctr">
              <a:defRPr/>
            </a:lvl3pPr>
            <a:lvl4pPr algn="ctr">
              <a:defRPr/>
            </a:lvl4pPr>
            <a:lvl5pPr algn="ctr">
              <a:defRPr/>
            </a:lvl5pPr>
          </a:lstStyle>
          <a:p>
            <a:pPr lvl="0"/>
            <a:r>
              <a:rPr lang="en-US" dirty="0" smtClean="0"/>
              <a:t>Distribution Statement</a:t>
            </a:r>
            <a:endParaRPr lang="en-US" dirty="0"/>
          </a:p>
        </p:txBody>
      </p:sp>
      <p:sp>
        <p:nvSpPr>
          <p:cNvPr id="9" name="Slide Number Placeholder 8"/>
          <p:cNvSpPr>
            <a:spLocks noGrp="1"/>
          </p:cNvSpPr>
          <p:nvPr>
            <p:ph type="sldNum" sz="quarter" idx="37"/>
          </p:nvPr>
        </p:nvSpPr>
        <p:spPr/>
        <p:txBody>
          <a:bodyPr/>
          <a:lstStyle/>
          <a:p>
            <a:pPr>
              <a:defRPr/>
            </a:pPr>
            <a:fld id="{231CC523-8BC6-4921-807A-66BD262F34AB}" type="slidenum">
              <a:rPr lang="en-US" smtClean="0"/>
              <a:pPr>
                <a:defRPr/>
              </a:pPr>
              <a:t>‹#›</a:t>
            </a:fld>
            <a:endParaRPr lang="en-US" dirty="0"/>
          </a:p>
        </p:txBody>
      </p:sp>
    </p:spTree>
    <p:extLst>
      <p:ext uri="{BB962C8B-B14F-4D97-AF65-F5344CB8AC3E}">
        <p14:creationId xmlns:p14="http://schemas.microsoft.com/office/powerpoint/2010/main" val="1749092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1152522" y="-142872"/>
            <a:ext cx="6400803" cy="714375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0"/>
          </p:nvPr>
        </p:nvSpPr>
        <p:spPr>
          <a:xfrm rot="5400000">
            <a:off x="-2528935" y="3278187"/>
            <a:ext cx="5546817" cy="298450"/>
          </a:xfrm>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a:xfrm rot="5400000">
            <a:off x="-23720" y="6357843"/>
            <a:ext cx="530038" cy="292102"/>
          </a:xfrm>
        </p:spPr>
        <p:txBody>
          <a:bodyPr/>
          <a:lstStyle/>
          <a:p>
            <a:pPr>
              <a:defRPr/>
            </a:pPr>
            <a:fld id="{231CC523-8BC6-4921-807A-66BD262F34AB}" type="slidenum">
              <a:rPr lang="en-US" smtClean="0"/>
              <a:pPr>
                <a:defRPr/>
              </a:pPr>
              <a:t>‹#›</a:t>
            </a:fld>
            <a:endParaRPr lang="en-US" dirty="0"/>
          </a:p>
        </p:txBody>
      </p:sp>
      <p:sp>
        <p:nvSpPr>
          <p:cNvPr id="6" name="Title 1"/>
          <p:cNvSpPr>
            <a:spLocks noGrp="1"/>
          </p:cNvSpPr>
          <p:nvPr>
            <p:ph type="ctrTitle"/>
          </p:nvPr>
        </p:nvSpPr>
        <p:spPr>
          <a:xfrm rot="5400000">
            <a:off x="6100764" y="3695703"/>
            <a:ext cx="5191125" cy="676275"/>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7" name="Straight Connector 6"/>
          <p:cNvCxnSpPr>
            <a:cxnSpLocks noChangeShapeType="1"/>
          </p:cNvCxnSpPr>
          <p:nvPr userDrawn="1"/>
        </p:nvCxnSpPr>
        <p:spPr bwMode="auto">
          <a:xfrm flipH="1">
            <a:off x="8266909" y="228600"/>
            <a:ext cx="1588"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8156508" y="374048"/>
            <a:ext cx="1085438" cy="655071"/>
          </a:xfrm>
          <a:prstGeom prst="rect">
            <a:avLst/>
          </a:prstGeom>
        </p:spPr>
      </p:pic>
    </p:spTree>
    <p:extLst>
      <p:ext uri="{BB962C8B-B14F-4D97-AF65-F5344CB8AC3E}">
        <p14:creationId xmlns:p14="http://schemas.microsoft.com/office/powerpoint/2010/main" val="4244422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682625" y="1456511"/>
            <a:ext cx="77724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smtClean="0"/>
              <a:t>Click to edit Master title style</a:t>
            </a:r>
            <a:endParaRPr lang="en-US" dirty="0"/>
          </a:p>
        </p:txBody>
      </p:sp>
      <p:sp>
        <p:nvSpPr>
          <p:cNvPr id="6" name="Subtitle 2"/>
          <p:cNvSpPr>
            <a:spLocks noGrp="1"/>
          </p:cNvSpPr>
          <p:nvPr>
            <p:ph type="subTitle" idx="1" hasCustomPrompt="1"/>
          </p:nvPr>
        </p:nvSpPr>
        <p:spPr>
          <a:xfrm>
            <a:off x="1371600" y="2057400"/>
            <a:ext cx="64008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add briefer names</a:t>
            </a:r>
            <a:endParaRPr lang="en-US" dirty="0"/>
          </a:p>
        </p:txBody>
      </p:sp>
      <p:cxnSp>
        <p:nvCxnSpPr>
          <p:cNvPr id="7" name="Straight Connector 6"/>
          <p:cNvCxnSpPr>
            <a:cxnSpLocks noChangeShapeType="1"/>
          </p:cNvCxnSpPr>
          <p:nvPr userDrawn="1"/>
        </p:nvCxnSpPr>
        <p:spPr bwMode="auto">
          <a:xfrm>
            <a:off x="381000" y="19796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51280" y="5226161"/>
            <a:ext cx="1241441" cy="749220"/>
          </a:xfrm>
          <a:prstGeom prst="rect">
            <a:avLst/>
          </a:prstGeom>
        </p:spPr>
      </p:pic>
      <p:sp>
        <p:nvSpPr>
          <p:cNvPr id="9" name="Text Placeholder 8"/>
          <p:cNvSpPr>
            <a:spLocks noGrp="1"/>
          </p:cNvSpPr>
          <p:nvPr>
            <p:ph type="body" sz="quarter" idx="12" hasCustomPrompt="1"/>
          </p:nvPr>
        </p:nvSpPr>
        <p:spPr>
          <a:xfrm>
            <a:off x="1375646" y="4049486"/>
            <a:ext cx="6393425" cy="720221"/>
          </a:xfrm>
        </p:spPr>
        <p:txBody>
          <a:bodyPr/>
          <a:lstStyle>
            <a:lvl1pPr algn="ctr" eaLnBrk="1" hangingPunct="1">
              <a:defRPr sz="1600">
                <a:solidFill>
                  <a:schemeClr val="bg1">
                    <a:lumMod val="65000"/>
                  </a:schemeClr>
                </a:solidFill>
              </a:defRPr>
            </a:lvl1pPr>
          </a:lstStyle>
          <a:p>
            <a:pPr eaLnBrk="1" hangingPunct="1"/>
            <a:r>
              <a:rPr lang="en-US" dirty="0" smtClean="0">
                <a:latin typeface="Tahoma" charset="0"/>
              </a:rPr>
              <a:t>Click to edit “Briefing prepared for”</a:t>
            </a:r>
          </a:p>
        </p:txBody>
      </p:sp>
      <p:sp>
        <p:nvSpPr>
          <p:cNvPr id="11" name="Text Placeholder 10"/>
          <p:cNvSpPr>
            <a:spLocks noGrp="1"/>
          </p:cNvSpPr>
          <p:nvPr>
            <p:ph type="body" sz="quarter" idx="13" hasCustomPrompt="1"/>
          </p:nvPr>
        </p:nvSpPr>
        <p:spPr>
          <a:xfrm>
            <a:off x="2740025" y="4790048"/>
            <a:ext cx="3657599" cy="322825"/>
          </a:xfrm>
        </p:spPr>
        <p:txBody>
          <a:bodyPr/>
          <a:lstStyle>
            <a:lvl1pPr algn="ctr" eaLnBrk="1" hangingPunct="1">
              <a:defRPr sz="1600">
                <a:solidFill>
                  <a:schemeClr val="bg1">
                    <a:lumMod val="65000"/>
                  </a:schemeClr>
                </a:solidFill>
              </a:defRPr>
            </a:lvl1pPr>
          </a:lstStyle>
          <a:p>
            <a:pPr eaLnBrk="1" hangingPunct="1"/>
            <a:r>
              <a:rPr lang="en-US" dirty="0" smtClean="0">
                <a:latin typeface="Tahoma" charset="0"/>
              </a:rPr>
              <a:t>Click to edit Date</a:t>
            </a:r>
          </a:p>
        </p:txBody>
      </p:sp>
    </p:spTree>
    <p:extLst>
      <p:ext uri="{BB962C8B-B14F-4D97-AF65-F5344CB8AC3E}">
        <p14:creationId xmlns:p14="http://schemas.microsoft.com/office/powerpoint/2010/main" val="3019877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000"/>
            </a:lvl1p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hasCustomPrompt="1"/>
          </p:nvPr>
        </p:nvSpPr>
        <p:spPr>
          <a:xfrm>
            <a:off x="657225" y="4329372"/>
            <a:ext cx="77724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smtClean="0"/>
              <a:t>CLICK TO EDIT MASTER TITLE STYLE</a:t>
            </a:r>
            <a:endParaRPr lang="en-US" dirty="0"/>
          </a:p>
        </p:txBody>
      </p:sp>
      <p:cxnSp>
        <p:nvCxnSpPr>
          <p:cNvPr id="6" name="Straight Connector 5"/>
          <p:cNvCxnSpPr>
            <a:cxnSpLocks noChangeShapeType="1"/>
          </p:cNvCxnSpPr>
          <p:nvPr userDrawn="1"/>
        </p:nvCxnSpPr>
        <p:spPr bwMode="auto">
          <a:xfrm>
            <a:off x="381000" y="4341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669472" y="2954111"/>
            <a:ext cx="7772400" cy="1379538"/>
          </a:xfrm>
        </p:spPr>
        <p:txBody>
          <a:bodyPr anchor="b"/>
          <a:lstStyle>
            <a:lvl1pPr algn="l">
              <a:defRPr sz="1800">
                <a:solidFill>
                  <a:schemeClr val="bg1">
                    <a:lumMod val="65000"/>
                  </a:schemeClr>
                </a:solidFill>
              </a:defRPr>
            </a:lvl1pPr>
          </a:lstStyle>
          <a:p>
            <a:pPr lvl="0"/>
            <a:r>
              <a:rPr lang="en-US" smtClean="0"/>
              <a:t>Edit Master text styles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37943767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6" name="Straight Connector 5"/>
          <p:cNvCxnSpPr>
            <a:cxnSpLocks noChangeShapeType="1"/>
          </p:cNvCxnSpPr>
          <p:nvPr userDrawn="1"/>
        </p:nvCxnSpPr>
        <p:spPr bwMode="auto">
          <a:xfrm>
            <a:off x="381000" y="3198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19027577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685800" y="2514600"/>
            <a:ext cx="7772400" cy="914400"/>
          </a:xfrm>
        </p:spPr>
        <p:txBody>
          <a:bodyPr/>
          <a:lstStyle>
            <a:lvl1pPr algn="ctr">
              <a:defRPr sz="22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6" name="Straight Connector 5"/>
          <p:cNvCxnSpPr>
            <a:cxnSpLocks noChangeShapeType="1"/>
          </p:cNvCxnSpPr>
          <p:nvPr userDrawn="1"/>
        </p:nvCxnSpPr>
        <p:spPr bwMode="auto">
          <a:xfrm>
            <a:off x="381000" y="3198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685800" y="3352798"/>
            <a:ext cx="7772400" cy="465138"/>
          </a:xfrm>
        </p:spPr>
        <p:txBody>
          <a:bodyPr/>
          <a:lstStyle>
            <a:lvl1pPr algn="ctr">
              <a:defRPr sz="1800">
                <a:solidFill>
                  <a:schemeClr val="bg1">
                    <a:lumMod val="65000"/>
                  </a:schemeClr>
                </a:solidFill>
              </a:defRPr>
            </a:lvl1pPr>
          </a:lstStyle>
          <a:p>
            <a:pPr lvl="0"/>
            <a:r>
              <a:rPr lang="en-US" dirty="0" smtClean="0"/>
              <a:t>Click to add subtitle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2223652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hasCustomPrompt="1"/>
          </p:nvPr>
        </p:nvSpPr>
        <p:spPr>
          <a:xfrm>
            <a:off x="657225" y="4329372"/>
            <a:ext cx="77724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smtClean="0"/>
              <a:t>CLICK TO EDIT MASTER TITLE STYLE</a:t>
            </a:r>
            <a:endParaRPr lang="en-US" dirty="0"/>
          </a:p>
        </p:txBody>
      </p:sp>
      <p:cxnSp>
        <p:nvCxnSpPr>
          <p:cNvPr id="6" name="Straight Connector 5"/>
          <p:cNvCxnSpPr>
            <a:cxnSpLocks noChangeShapeType="1"/>
          </p:cNvCxnSpPr>
          <p:nvPr userDrawn="1"/>
        </p:nvCxnSpPr>
        <p:spPr bwMode="auto">
          <a:xfrm>
            <a:off x="381000" y="434181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669472" y="2954111"/>
            <a:ext cx="7772400" cy="1379538"/>
          </a:xfrm>
        </p:spPr>
        <p:txBody>
          <a:bodyPr anchor="b"/>
          <a:lstStyle>
            <a:lvl1pPr algn="l">
              <a:defRPr sz="1800">
                <a:solidFill>
                  <a:schemeClr val="bg1">
                    <a:lumMod val="65000"/>
                  </a:schemeClr>
                </a:solidFill>
              </a:defRPr>
            </a:lvl1pPr>
          </a:lstStyle>
          <a:p>
            <a:pPr lvl="0"/>
            <a:r>
              <a:rPr lang="en-US" smtClean="0"/>
              <a:t>Edit Master text styles</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32361342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7" name="Straight Connector 6"/>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Tree>
    <p:extLst>
      <p:ext uri="{BB962C8B-B14F-4D97-AF65-F5344CB8AC3E}">
        <p14:creationId xmlns:p14="http://schemas.microsoft.com/office/powerpoint/2010/main" val="7361312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cxnSp>
        <p:nvCxnSpPr>
          <p:cNvPr id="6" name="Straight Connector 5"/>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7" name="Title 1"/>
          <p:cNvSpPr>
            <a:spLocks noGrp="1"/>
          </p:cNvSpPr>
          <p:nvPr>
            <p:ph type="ctrTitle"/>
          </p:nvPr>
        </p:nvSpPr>
        <p:spPr>
          <a:xfrm>
            <a:off x="1622425"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97075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0" y="10668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457200" y="35814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9"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990652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4648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9" name="Title 1"/>
          <p:cNvSpPr>
            <a:spLocks noGrp="1"/>
          </p:cNvSpPr>
          <p:nvPr>
            <p:ph type="ctrTitle"/>
          </p:nvPr>
        </p:nvSpPr>
        <p:spPr>
          <a:xfrm>
            <a:off x="1622424" y="151418"/>
            <a:ext cx="7140575"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732808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32766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quarter" idx="15"/>
          </p:nvPr>
        </p:nvSpPr>
        <p:spPr>
          <a:xfrm>
            <a:off x="60960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68223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2" y="1066800"/>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4645481" y="1066800"/>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quarter" idx="15"/>
          </p:nvPr>
        </p:nvSpPr>
        <p:spPr>
          <a:xfrm>
            <a:off x="4645477" y="3521528"/>
            <a:ext cx="4117523"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quarter" idx="16"/>
          </p:nvPr>
        </p:nvSpPr>
        <p:spPr>
          <a:xfrm>
            <a:off x="454481" y="3529693"/>
            <a:ext cx="4033159"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11"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433625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6" name="Content Placeholder 2"/>
          <p:cNvSpPr>
            <a:spLocks noGrp="1"/>
          </p:cNvSpPr>
          <p:nvPr>
            <p:ph sz="quarter" idx="13"/>
          </p:nvPr>
        </p:nvSpPr>
        <p:spPr>
          <a:xfrm>
            <a:off x="4572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quarter" idx="14"/>
          </p:nvPr>
        </p:nvSpPr>
        <p:spPr>
          <a:xfrm>
            <a:off x="3276600"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sz="quarter" idx="15"/>
          </p:nvPr>
        </p:nvSpPr>
        <p:spPr>
          <a:xfrm>
            <a:off x="462643" y="3535136"/>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sz="quarter" idx="16"/>
          </p:nvPr>
        </p:nvSpPr>
        <p:spPr>
          <a:xfrm>
            <a:off x="6090557" y="1066800"/>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quarter" idx="17"/>
          </p:nvPr>
        </p:nvSpPr>
        <p:spPr>
          <a:xfrm>
            <a:off x="6096000" y="3535136"/>
            <a:ext cx="2667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quarter" idx="18"/>
          </p:nvPr>
        </p:nvSpPr>
        <p:spPr>
          <a:xfrm>
            <a:off x="3282044" y="3537858"/>
            <a:ext cx="2667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14"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3318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10"/>
          <p:cNvSpPr>
            <a:spLocks noGrp="1"/>
          </p:cNvSpPr>
          <p:nvPr>
            <p:ph sz="quarter" idx="13"/>
          </p:nvPr>
        </p:nvSpPr>
        <p:spPr>
          <a:xfrm>
            <a:off x="419100" y="1143000"/>
            <a:ext cx="83058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p:nvPr>
        </p:nvSpPr>
        <p:spPr>
          <a:xfrm>
            <a:off x="1622425" y="151418"/>
            <a:ext cx="5970567"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7" name="Straight Connector 6"/>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38719072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4"/>
          </p:nvPr>
        </p:nvSpPr>
        <p:spPr>
          <a:xfrm>
            <a:off x="3535137" y="1066801"/>
            <a:ext cx="5227864"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5"/>
          </p:nvPr>
        </p:nvSpPr>
        <p:spPr>
          <a:xfrm>
            <a:off x="563566" y="1763488"/>
            <a:ext cx="2873601" cy="4115027"/>
          </a:xfrm>
        </p:spPr>
        <p:txBody>
          <a:bodyPr/>
          <a:lstStyle>
            <a:lvl1pPr>
              <a:defRPr sz="1400"/>
            </a:lvl1pPr>
          </a:lstStyle>
          <a:p>
            <a:pPr lvl="0"/>
            <a:r>
              <a:rPr lang="en-US" smtClean="0"/>
              <a:t>Edit Master text styles</a:t>
            </a:r>
          </a:p>
        </p:txBody>
      </p:sp>
      <p:sp>
        <p:nvSpPr>
          <p:cNvPr id="7" name="Text Placeholder 3"/>
          <p:cNvSpPr>
            <a:spLocks noGrp="1"/>
          </p:cNvSpPr>
          <p:nvPr>
            <p:ph type="body" sz="quarter" idx="16"/>
          </p:nvPr>
        </p:nvSpPr>
        <p:spPr>
          <a:xfrm>
            <a:off x="571501" y="1066799"/>
            <a:ext cx="2871107" cy="696687"/>
          </a:xfrm>
        </p:spPr>
        <p:txBody>
          <a:bodyPr anchor="b"/>
          <a:lstStyle>
            <a:lvl1pPr algn="l">
              <a:defRPr sz="2000" b="1" baseline="0"/>
            </a:lvl1pPr>
          </a:lstStyle>
          <a:p>
            <a:pPr lvl="0"/>
            <a:r>
              <a:rPr lang="en-US" smtClean="0"/>
              <a:t>Edit Master text styles</a:t>
            </a:r>
          </a:p>
          <a:p>
            <a:pPr lvl="1"/>
            <a:r>
              <a:rPr lang="en-US" smtClean="0"/>
              <a:t>Second level</a:t>
            </a:r>
          </a:p>
        </p:txBody>
      </p:sp>
      <p:cxnSp>
        <p:nvCxnSpPr>
          <p:cNvPr id="9" name="Straight Connector 8"/>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10" name="Title 1"/>
          <p:cNvSpPr>
            <a:spLocks noGrp="1"/>
          </p:cNvSpPr>
          <p:nvPr>
            <p:ph type="ctrTitle"/>
          </p:nvPr>
        </p:nvSpPr>
        <p:spPr>
          <a:xfrm>
            <a:off x="1622854" y="151418"/>
            <a:ext cx="7140146"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3951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extBox 4"/>
          <p:cNvSpPr txBox="1"/>
          <p:nvPr userDrawn="1"/>
        </p:nvSpPr>
        <p:spPr>
          <a:xfrm>
            <a:off x="3729431" y="3525877"/>
            <a:ext cx="1716111" cy="369332"/>
          </a:xfrm>
          <a:prstGeom prst="rect">
            <a:avLst/>
          </a:prstGeom>
          <a:noFill/>
        </p:spPr>
        <p:txBody>
          <a:bodyPr wrap="none" rtlCol="0">
            <a:spAutoFit/>
          </a:bodyPr>
          <a:lstStyle/>
          <a:p>
            <a:pPr lvl="0"/>
            <a:r>
              <a:rPr lang="en-US" dirty="0" smtClean="0">
                <a:latin typeface="Tahoma" pitchFamily="34" charset="0"/>
                <a:ea typeface="Tahoma" pitchFamily="34" charset="0"/>
                <a:cs typeface="Tahoma" pitchFamily="34" charset="0"/>
              </a:rPr>
              <a:t>www.darpa.mil</a:t>
            </a:r>
            <a:endParaRPr lang="en-US" dirty="0">
              <a:latin typeface="Tahoma" pitchFamily="34" charset="0"/>
              <a:ea typeface="Tahoma" pitchFamily="34" charset="0"/>
              <a:cs typeface="Tahoma" pitchFamily="34" charset="0"/>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5182" y="2531269"/>
            <a:ext cx="1770360" cy="1068427"/>
          </a:xfrm>
          <a:prstGeom prst="rect">
            <a:avLst/>
          </a:prstGeom>
        </p:spPr>
      </p:pic>
    </p:spTree>
    <p:extLst>
      <p:ext uri="{BB962C8B-B14F-4D97-AF65-F5344CB8AC3E}">
        <p14:creationId xmlns:p14="http://schemas.microsoft.com/office/powerpoint/2010/main" val="39843928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Y18_Staffer_Quad_1">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197156" y="4077691"/>
            <a:ext cx="4288536" cy="2157984"/>
          </a:xfrm>
        </p:spPr>
        <p:txBody>
          <a:bodyPr/>
          <a:lstStyle>
            <a:lvl1pPr marL="0" indent="0">
              <a:defRPr sz="1200" baseline="0"/>
            </a:lvl1pPr>
          </a:lstStyle>
          <a:p>
            <a:pPr lvl="0"/>
            <a:r>
              <a:rPr lang="en-US" dirty="0" smtClean="0"/>
              <a:t>(What are you trying to accomplish and what is the desired end state)</a:t>
            </a:r>
            <a:endParaRPr lang="en-US" dirty="0"/>
          </a:p>
        </p:txBody>
      </p:sp>
      <p:sp>
        <p:nvSpPr>
          <p:cNvPr id="71" name="Text Placeholder 70"/>
          <p:cNvSpPr>
            <a:spLocks noGrp="1"/>
          </p:cNvSpPr>
          <p:nvPr>
            <p:ph type="body" sz="quarter" idx="35" hasCustomPrompt="1"/>
          </p:nvPr>
        </p:nvSpPr>
        <p:spPr>
          <a:xfrm>
            <a:off x="197156" y="1592626"/>
            <a:ext cx="4288536" cy="2157984"/>
          </a:xfrm>
        </p:spPr>
        <p:txBody>
          <a:bodyPr/>
          <a:lstStyle>
            <a:lvl1pPr marL="0" indent="0">
              <a:defRPr sz="1200" baseline="0"/>
            </a:lvl1pPr>
          </a:lstStyle>
          <a:p>
            <a:pPr lvl="0"/>
            <a:r>
              <a:rPr lang="en-US" dirty="0" smtClean="0"/>
              <a:t>(Give a broad overview of the program here)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cxnSp>
        <p:nvCxnSpPr>
          <p:cNvPr id="11" name="Straight Connector 1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4705245" y="1592626"/>
            <a:ext cx="4288536" cy="2157984"/>
          </a:xfrm>
        </p:spPr>
        <p:txBody>
          <a:bodyPr/>
          <a:lstStyle>
            <a:lvl1pPr marL="0" indent="0">
              <a:defRPr sz="1200" baseline="0"/>
            </a:lvl1pPr>
          </a:lstStyle>
          <a:p>
            <a:pPr lvl="0"/>
            <a:r>
              <a:rPr lang="en-US" dirty="0" smtClean="0"/>
              <a:t>Upcoming Key Decisions:</a:t>
            </a:r>
          </a:p>
          <a:p>
            <a:pPr lvl="0"/>
            <a:endParaRPr lang="en-US" dirty="0" smtClean="0"/>
          </a:p>
          <a:p>
            <a:pPr lvl="0"/>
            <a:r>
              <a:rPr lang="en-US" dirty="0" smtClean="0"/>
              <a:t>Transition: (Define stages of transition – 6.1, 6.2, 6.3</a:t>
            </a:r>
          </a:p>
          <a:p>
            <a:pPr lvl="0"/>
            <a:endParaRPr lang="en-US" dirty="0" smtClean="0"/>
          </a:p>
          <a:p>
            <a:pPr lvl="0"/>
            <a:r>
              <a:rPr lang="en-US" dirty="0" smtClean="0"/>
              <a:t>Technical Risk</a:t>
            </a:r>
            <a:endParaRPr lang="en-US" dirty="0"/>
          </a:p>
        </p:txBody>
      </p:sp>
      <p:sp>
        <p:nvSpPr>
          <p:cNvPr id="17" name="TextBox 16"/>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OVERVIEW</a:t>
            </a:r>
            <a:endParaRPr lang="en-US" sz="1200" b="1" dirty="0">
              <a:solidFill>
                <a:prstClr val="black"/>
              </a:solidFill>
              <a:ea typeface="Tahoma" pitchFamily="34" charset="0"/>
              <a:cs typeface="Tahoma" pitchFamily="34" charset="0"/>
            </a:endParaRPr>
          </a:p>
        </p:txBody>
      </p:sp>
      <p:sp>
        <p:nvSpPr>
          <p:cNvPr id="18" name="TextBox 17"/>
          <p:cNvSpPr txBox="1"/>
          <p:nvPr userDrawn="1"/>
        </p:nvSpPr>
        <p:spPr>
          <a:xfrm>
            <a:off x="5591173" y="1365362"/>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STATUS</a:t>
            </a:r>
            <a:endParaRPr lang="en-US" sz="1200" b="1" dirty="0">
              <a:solidFill>
                <a:prstClr val="black"/>
              </a:solidFill>
              <a:ea typeface="Tahoma" pitchFamily="34" charset="0"/>
              <a:cs typeface="Tahoma" pitchFamily="34" charset="0"/>
            </a:endParaRPr>
          </a:p>
        </p:txBody>
      </p:sp>
      <p:sp>
        <p:nvSpPr>
          <p:cNvPr id="19" name="TextBox 18"/>
          <p:cNvSpPr txBox="1"/>
          <p:nvPr userDrawn="1"/>
        </p:nvSpPr>
        <p:spPr>
          <a:xfrm>
            <a:off x="255985" y="3843864"/>
            <a:ext cx="4002883"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CAPABILITY OBJECTIVE/GOAL</a:t>
            </a:r>
            <a:endParaRPr lang="en-US" sz="1200" b="1" dirty="0">
              <a:solidFill>
                <a:prstClr val="black"/>
              </a:solidFill>
              <a:ea typeface="Tahoma" pitchFamily="34" charset="0"/>
              <a:cs typeface="Tahoma" pitchFamily="34" charset="0"/>
            </a:endParaRPr>
          </a:p>
        </p:txBody>
      </p:sp>
      <p:sp>
        <p:nvSpPr>
          <p:cNvPr id="21" name="TextBox 20"/>
          <p:cNvSpPr txBox="1"/>
          <p:nvPr userDrawn="1"/>
        </p:nvSpPr>
        <p:spPr>
          <a:xfrm>
            <a:off x="6141092" y="3843864"/>
            <a:ext cx="1614788"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PERFORMERS</a:t>
            </a:r>
            <a:endParaRPr lang="en-US" sz="1200" b="1" dirty="0">
              <a:solidFill>
                <a:prstClr val="black"/>
              </a:solidFill>
              <a:ea typeface="Tahoma" pitchFamily="34" charset="0"/>
              <a:cs typeface="Tahoma" pitchFamily="34" charset="0"/>
            </a:endParaRPr>
          </a:p>
        </p:txBody>
      </p:sp>
      <p:sp>
        <p:nvSpPr>
          <p:cNvPr id="24" name="Text Placeholder 6"/>
          <p:cNvSpPr>
            <a:spLocks noGrp="1"/>
          </p:cNvSpPr>
          <p:nvPr>
            <p:ph type="body" sz="quarter" idx="32" hasCustomPrompt="1"/>
          </p:nvPr>
        </p:nvSpPr>
        <p:spPr>
          <a:xfrm>
            <a:off x="4689815" y="4329799"/>
            <a:ext cx="2439118" cy="2221992"/>
          </a:xfrm>
        </p:spPr>
        <p:txBody>
          <a:bodyPr/>
          <a:lstStyle>
            <a:lvl1pPr marL="0" indent="0">
              <a:defRPr sz="1000"/>
            </a:lvl1pPr>
          </a:lstStyle>
          <a:p>
            <a:pPr lvl="0"/>
            <a:r>
              <a:rPr lang="en-US" dirty="0" smtClean="0"/>
              <a:t>(Just include primes)</a:t>
            </a:r>
            <a:endParaRPr lang="en-US" dirty="0"/>
          </a:p>
        </p:txBody>
      </p:sp>
      <p:sp>
        <p:nvSpPr>
          <p:cNvPr id="25" name="Text Placeholder 6"/>
          <p:cNvSpPr>
            <a:spLocks noGrp="1"/>
          </p:cNvSpPr>
          <p:nvPr>
            <p:ph type="body" sz="quarter" idx="33" hasCustomPrompt="1"/>
          </p:nvPr>
        </p:nvSpPr>
        <p:spPr>
          <a:xfrm>
            <a:off x="7135836" y="4329585"/>
            <a:ext cx="1965960" cy="2221992"/>
          </a:xfrm>
        </p:spPr>
        <p:txBody>
          <a:bodyPr/>
          <a:lstStyle>
            <a:lvl1pPr marL="0" indent="0">
              <a:defRPr sz="1000" baseline="0"/>
            </a:lvl1pPr>
          </a:lstStyle>
          <a:p>
            <a:pPr lvl="0"/>
            <a:r>
              <a:rPr lang="en-US" dirty="0" smtClean="0"/>
              <a:t>(City, State)</a:t>
            </a:r>
            <a:endParaRPr lang="en-US" dirty="0"/>
          </a:p>
        </p:txBody>
      </p:sp>
      <p:cxnSp>
        <p:nvCxnSpPr>
          <p:cNvPr id="13" name="Straight Connector 12"/>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612592" y="201560"/>
            <a:ext cx="6419088" cy="521208"/>
          </a:xfrm>
        </p:spPr>
        <p:txBody>
          <a:bodyPr anchor="ctr"/>
          <a:lstStyle>
            <a:lvl1pPr>
              <a:defRPr sz="2400"/>
            </a:lvl1pPr>
          </a:lstStyle>
          <a:p>
            <a:pPr lvl="0"/>
            <a:r>
              <a:rPr lang="en-US" dirty="0" smtClean="0"/>
              <a:t>Program Name (Acronym)</a:t>
            </a:r>
            <a:endParaRPr lang="en-US" dirty="0"/>
          </a:p>
        </p:txBody>
      </p:sp>
      <p:sp>
        <p:nvSpPr>
          <p:cNvPr id="52" name="TextBox 51"/>
          <p:cNvSpPr txBox="1"/>
          <p:nvPr userDrawn="1"/>
        </p:nvSpPr>
        <p:spPr>
          <a:xfrm>
            <a:off x="28578" y="1100945"/>
            <a:ext cx="623887" cy="246221"/>
          </a:xfrm>
          <a:prstGeom prst="rect">
            <a:avLst/>
          </a:prstGeom>
          <a:noFill/>
        </p:spPr>
        <p:txBody>
          <a:bodyPr wrap="square" rtlCol="0">
            <a:spAutoFit/>
          </a:bodyPr>
          <a:lstStyle/>
          <a:p>
            <a:r>
              <a:rPr lang="en-US" sz="1000" dirty="0" smtClean="0">
                <a:solidFill>
                  <a:prstClr val="black"/>
                </a:solidFill>
              </a:rPr>
              <a:t>PE:</a:t>
            </a:r>
            <a:endParaRPr lang="en-US" sz="1000" dirty="0">
              <a:solidFill>
                <a:prstClr val="black"/>
              </a:solidFill>
            </a:endParaRPr>
          </a:p>
        </p:txBody>
      </p:sp>
      <p:sp>
        <p:nvSpPr>
          <p:cNvPr id="53" name="TextBox 52"/>
          <p:cNvSpPr txBox="1"/>
          <p:nvPr userDrawn="1"/>
        </p:nvSpPr>
        <p:spPr>
          <a:xfrm>
            <a:off x="1044045" y="1100945"/>
            <a:ext cx="1204913" cy="246221"/>
          </a:xfrm>
          <a:prstGeom prst="rect">
            <a:avLst/>
          </a:prstGeom>
          <a:noFill/>
        </p:spPr>
        <p:txBody>
          <a:bodyPr wrap="square" rtlCol="0">
            <a:spAutoFit/>
          </a:bodyPr>
          <a:lstStyle/>
          <a:p>
            <a:r>
              <a:rPr lang="en-US" sz="1000" dirty="0" smtClean="0">
                <a:solidFill>
                  <a:prstClr val="black"/>
                </a:solidFill>
              </a:rPr>
              <a:t>PROJECT:</a:t>
            </a:r>
            <a:endParaRPr lang="en-US" sz="1000" dirty="0">
              <a:solidFill>
                <a:prstClr val="black"/>
              </a:solidFill>
            </a:endParaRPr>
          </a:p>
        </p:txBody>
      </p:sp>
      <p:sp>
        <p:nvSpPr>
          <p:cNvPr id="54" name="TextBox 53"/>
          <p:cNvSpPr txBox="1"/>
          <p:nvPr userDrawn="1"/>
        </p:nvSpPr>
        <p:spPr>
          <a:xfrm>
            <a:off x="2257426" y="1100945"/>
            <a:ext cx="1204913" cy="246221"/>
          </a:xfrm>
          <a:prstGeom prst="rect">
            <a:avLst/>
          </a:prstGeom>
          <a:noFill/>
        </p:spPr>
        <p:txBody>
          <a:bodyPr wrap="square" rtlCol="0">
            <a:spAutoFit/>
          </a:bodyPr>
          <a:lstStyle/>
          <a:p>
            <a:r>
              <a:rPr lang="en-US" sz="1000" dirty="0" smtClean="0">
                <a:solidFill>
                  <a:prstClr val="black"/>
                </a:solidFill>
              </a:rPr>
              <a:t>RDDS PG #:</a:t>
            </a:r>
            <a:endParaRPr lang="en-US" sz="1000" dirty="0">
              <a:solidFill>
                <a:prstClr val="black"/>
              </a:solidFill>
            </a:endParaRPr>
          </a:p>
        </p:txBody>
      </p:sp>
      <p:sp>
        <p:nvSpPr>
          <p:cNvPr id="55"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smtClean="0"/>
              <a:t>-</a:t>
            </a:r>
            <a:endParaRPr lang="en-US" dirty="0"/>
          </a:p>
        </p:txBody>
      </p:sp>
      <p:sp>
        <p:nvSpPr>
          <p:cNvPr id="56" name="Text Placeholder 2"/>
          <p:cNvSpPr>
            <a:spLocks noGrp="1"/>
          </p:cNvSpPr>
          <p:nvPr>
            <p:ph type="body" sz="quarter" idx="22" hasCustomPrompt="1"/>
          </p:nvPr>
        </p:nvSpPr>
        <p:spPr>
          <a:xfrm>
            <a:off x="1679074" y="1100945"/>
            <a:ext cx="50214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7" name="Text Placeholder 2"/>
          <p:cNvSpPr>
            <a:spLocks noGrp="1"/>
          </p:cNvSpPr>
          <p:nvPr>
            <p:ph type="body" sz="quarter" idx="23" hasCustomPrompt="1"/>
          </p:nvPr>
        </p:nvSpPr>
        <p:spPr>
          <a:xfrm>
            <a:off x="3022598"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8" name="Text Placeholder 39"/>
          <p:cNvSpPr>
            <a:spLocks noGrp="1"/>
          </p:cNvSpPr>
          <p:nvPr>
            <p:ph type="body" sz="quarter" idx="15" hasCustomPrompt="1"/>
          </p:nvPr>
        </p:nvSpPr>
        <p:spPr>
          <a:xfrm>
            <a:off x="6839980" y="1100945"/>
            <a:ext cx="731520" cy="246888"/>
          </a:xfrm>
          <a:noFill/>
        </p:spPr>
        <p:txBody>
          <a:bodyPr wrap="square" rtlCol="0">
            <a:spAutoFit/>
          </a:bodyPr>
          <a:lstStyle>
            <a:lvl1pPr algn="ctr">
              <a:defRPr lang="en-US" sz="1000" dirty="0">
                <a:latin typeface="+mn-lt"/>
                <a:cs typeface="+mn-cs"/>
              </a:defRPr>
            </a:lvl1pPr>
          </a:lstStyle>
          <a:p>
            <a:pPr marL="0" lvl="0"/>
            <a:r>
              <a:rPr lang="en-US" dirty="0" smtClean="0"/>
              <a:t>0.000</a:t>
            </a:r>
            <a:endParaRPr lang="en-US" dirty="0"/>
          </a:p>
        </p:txBody>
      </p:sp>
      <p:sp>
        <p:nvSpPr>
          <p:cNvPr id="59" name="Text Placeholder 39"/>
          <p:cNvSpPr>
            <a:spLocks noGrp="1"/>
          </p:cNvSpPr>
          <p:nvPr>
            <p:ph type="body" sz="quarter" idx="29" hasCustomPrompt="1"/>
          </p:nvPr>
        </p:nvSpPr>
        <p:spPr>
          <a:xfrm>
            <a:off x="7572256" y="1100945"/>
            <a:ext cx="731520" cy="246888"/>
          </a:xfrm>
          <a:noFill/>
        </p:spPr>
        <p:txBody>
          <a:bodyPr wrap="square" rtlCol="0">
            <a:spAutoFit/>
          </a:bodyPr>
          <a:lstStyle>
            <a:lvl1pPr algn="ctr">
              <a:defRPr lang="en-US" sz="1000" dirty="0">
                <a:latin typeface="+mn-lt"/>
                <a:cs typeface="+mn-cs"/>
              </a:defRPr>
            </a:lvl1pPr>
          </a:lstStyle>
          <a:p>
            <a:pPr marL="0" lvl="0"/>
            <a:r>
              <a:rPr lang="en-US" dirty="0" smtClean="0"/>
              <a:t>0.000</a:t>
            </a:r>
            <a:endParaRPr lang="en-US" dirty="0"/>
          </a:p>
        </p:txBody>
      </p:sp>
      <p:sp>
        <p:nvSpPr>
          <p:cNvPr id="60" name="Text Placeholder 39"/>
          <p:cNvSpPr>
            <a:spLocks noGrp="1"/>
          </p:cNvSpPr>
          <p:nvPr>
            <p:ph type="body" sz="quarter" idx="30" hasCustomPrompt="1"/>
          </p:nvPr>
        </p:nvSpPr>
        <p:spPr>
          <a:xfrm>
            <a:off x="8309850" y="1100945"/>
            <a:ext cx="731520" cy="246888"/>
          </a:xfrm>
          <a:noFill/>
        </p:spPr>
        <p:txBody>
          <a:bodyPr wrap="square" rtlCol="0">
            <a:spAutoFit/>
          </a:bodyPr>
          <a:lstStyle>
            <a:lvl1pPr algn="ctr">
              <a:defRPr lang="en-US" sz="1000" dirty="0">
                <a:latin typeface="+mn-lt"/>
                <a:cs typeface="+mn-cs"/>
              </a:defRPr>
            </a:lvl1pPr>
          </a:lstStyle>
          <a:p>
            <a:pPr marL="0" lvl="0"/>
            <a:r>
              <a:rPr lang="en-US" dirty="0" smtClean="0"/>
              <a:t>0.000</a:t>
            </a:r>
            <a:endParaRPr lang="en-US" dirty="0"/>
          </a:p>
        </p:txBody>
      </p:sp>
      <p:sp>
        <p:nvSpPr>
          <p:cNvPr id="61" name="TextBox 60"/>
          <p:cNvSpPr txBox="1"/>
          <p:nvPr userDrawn="1"/>
        </p:nvSpPr>
        <p:spPr>
          <a:xfrm>
            <a:off x="8309850" y="880703"/>
            <a:ext cx="731520" cy="246221"/>
          </a:xfrm>
          <a:prstGeom prst="rect">
            <a:avLst/>
          </a:prstGeom>
          <a:noFill/>
        </p:spPr>
        <p:txBody>
          <a:bodyPr wrap="square" rtlCol="0">
            <a:spAutoFit/>
          </a:bodyPr>
          <a:lstStyle>
            <a:defPPr>
              <a:defRPr lang="en-US"/>
            </a:defPPr>
            <a:lvl1pPr>
              <a:defRPr sz="1000"/>
            </a:lvl1pPr>
          </a:lstStyle>
          <a:p>
            <a:pPr algn="ctr"/>
            <a:r>
              <a:rPr lang="en-US" dirty="0" smtClean="0">
                <a:solidFill>
                  <a:prstClr val="black"/>
                </a:solidFill>
              </a:rPr>
              <a:t>FY18</a:t>
            </a:r>
          </a:p>
        </p:txBody>
      </p:sp>
      <p:sp>
        <p:nvSpPr>
          <p:cNvPr id="62" name="TextBox 61"/>
          <p:cNvSpPr txBox="1"/>
          <p:nvPr userDrawn="1"/>
        </p:nvSpPr>
        <p:spPr>
          <a:xfrm>
            <a:off x="7576244" y="880703"/>
            <a:ext cx="731520" cy="246221"/>
          </a:xfrm>
          <a:prstGeom prst="rect">
            <a:avLst/>
          </a:prstGeom>
          <a:noFill/>
        </p:spPr>
        <p:txBody>
          <a:bodyPr wrap="square" rtlCol="0">
            <a:spAutoFit/>
          </a:bodyPr>
          <a:lstStyle>
            <a:defPPr>
              <a:defRPr lang="en-US"/>
            </a:defPPr>
            <a:lvl1pPr>
              <a:defRPr sz="1000"/>
            </a:lvl1pPr>
          </a:lstStyle>
          <a:p>
            <a:pPr algn="ctr"/>
            <a:r>
              <a:rPr lang="en-US" dirty="0" smtClean="0">
                <a:solidFill>
                  <a:prstClr val="black"/>
                </a:solidFill>
              </a:rPr>
              <a:t>FY17</a:t>
            </a:r>
          </a:p>
        </p:txBody>
      </p:sp>
      <p:sp>
        <p:nvSpPr>
          <p:cNvPr id="63" name="TextBox 62"/>
          <p:cNvSpPr txBox="1"/>
          <p:nvPr userDrawn="1"/>
        </p:nvSpPr>
        <p:spPr>
          <a:xfrm>
            <a:off x="6842638" y="880703"/>
            <a:ext cx="731520" cy="246221"/>
          </a:xfrm>
          <a:prstGeom prst="rect">
            <a:avLst/>
          </a:prstGeom>
          <a:noFill/>
        </p:spPr>
        <p:txBody>
          <a:bodyPr wrap="square" rtlCol="0">
            <a:spAutoFit/>
          </a:bodyPr>
          <a:lstStyle>
            <a:defPPr>
              <a:defRPr lang="en-US"/>
            </a:defPPr>
            <a:lvl1pPr>
              <a:defRPr sz="1000"/>
            </a:lvl1pPr>
          </a:lstStyle>
          <a:p>
            <a:pPr algn="ctr"/>
            <a:r>
              <a:rPr lang="en-US" dirty="0" smtClean="0">
                <a:solidFill>
                  <a:prstClr val="black"/>
                </a:solidFill>
              </a:rPr>
              <a:t>FY16</a:t>
            </a:r>
          </a:p>
        </p:txBody>
      </p:sp>
      <p:sp>
        <p:nvSpPr>
          <p:cNvPr id="20" name="Rectangle 19"/>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455863" algn="l"/>
              </a:tabLst>
            </a:pPr>
            <a:r>
              <a:rPr lang="en-US" sz="1000" dirty="0" smtClean="0">
                <a:solidFill>
                  <a:prstClr val="white"/>
                </a:solidFill>
                <a:ea typeface="Tahoma" pitchFamily="34" charset="0"/>
                <a:cs typeface="Tahoma" pitchFamily="34" charset="0"/>
              </a:rPr>
              <a:t>PERFORMER:	</a:t>
            </a:r>
            <a:endParaRPr lang="en-US" sz="1000" dirty="0">
              <a:solidFill>
                <a:prstClr val="white"/>
              </a:solidFill>
              <a:ea typeface="Tahoma" pitchFamily="34" charset="0"/>
              <a:cs typeface="Tahoma" pitchFamily="34" charset="0"/>
            </a:endParaRPr>
          </a:p>
        </p:txBody>
      </p:sp>
      <p:sp>
        <p:nvSpPr>
          <p:cNvPr id="22" name="Rectangle 21"/>
          <p:cNvSpPr/>
          <p:nvPr userDrawn="1"/>
        </p:nvSpPr>
        <p:spPr>
          <a:xfrm>
            <a:off x="7128933" y="4095462"/>
            <a:ext cx="838691" cy="246221"/>
          </a:xfrm>
          <a:prstGeom prst="rect">
            <a:avLst/>
          </a:prstGeom>
        </p:spPr>
        <p:txBody>
          <a:bodyPr wrap="none">
            <a:spAutoFit/>
          </a:bodyPr>
          <a:lstStyle/>
          <a:p>
            <a:pPr>
              <a:tabLst>
                <a:tab pos="2455863" algn="l"/>
              </a:tabLst>
              <a:defRPr/>
            </a:pPr>
            <a:r>
              <a:rPr lang="en-US" sz="1000" dirty="0" smtClean="0">
                <a:solidFill>
                  <a:prstClr val="white"/>
                </a:solidFill>
                <a:ea typeface="Tahoma" pitchFamily="34" charset="0"/>
                <a:cs typeface="Tahoma" pitchFamily="34" charset="0"/>
              </a:rPr>
              <a:t>LOCATION:</a:t>
            </a:r>
            <a:endParaRPr lang="en-US" sz="1000" dirty="0">
              <a:solidFill>
                <a:prstClr val="white"/>
              </a:solidFill>
              <a:ea typeface="Tahoma" pitchFamily="34" charset="0"/>
              <a:cs typeface="Tahoma" pitchFamily="34" charset="0"/>
            </a:endParaRPr>
          </a:p>
        </p:txBody>
      </p:sp>
      <p:sp>
        <p:nvSpPr>
          <p:cNvPr id="14" name="Slide Number Placeholder 13"/>
          <p:cNvSpPr>
            <a:spLocks noGrp="1"/>
          </p:cNvSpPr>
          <p:nvPr>
            <p:ph type="sldNum" sz="quarter" idx="39"/>
          </p:nvPr>
        </p:nvSpPr>
        <p:spPr>
          <a:xfrm>
            <a:off x="8102430" y="6553200"/>
            <a:ext cx="762000" cy="292102"/>
          </a:xfrm>
        </p:spPr>
        <p:txBody>
          <a:bodyPr/>
          <a:lstStyle/>
          <a:p>
            <a:pPr>
              <a:defRPr/>
            </a:pPr>
            <a:fld id="{231CC523-8BC6-4921-807A-66BD262F34AB}" type="slidenum">
              <a:rPr lang="en-US" smtClean="0"/>
              <a:pPr>
                <a:defRPr/>
              </a:pPr>
              <a:t>‹#›</a:t>
            </a:fld>
            <a:endParaRPr lang="en-US" dirty="0"/>
          </a:p>
        </p:txBody>
      </p:sp>
      <p:sp>
        <p:nvSpPr>
          <p:cNvPr id="23" name="TextBox 22"/>
          <p:cNvSpPr txBox="1"/>
          <p:nvPr userDrawn="1"/>
        </p:nvSpPr>
        <p:spPr>
          <a:xfrm>
            <a:off x="1010769" y="6583835"/>
            <a:ext cx="7122463" cy="230832"/>
          </a:xfrm>
          <a:prstGeom prst="rect">
            <a:avLst/>
          </a:prstGeom>
          <a:noFill/>
        </p:spPr>
        <p:txBody>
          <a:bodyPr wrap="none" rtlCol="0">
            <a:spAutoFit/>
          </a:bodyPr>
          <a:lstStyle/>
          <a:p>
            <a:r>
              <a:rPr lang="en-US" sz="900" dirty="0" smtClean="0">
                <a:solidFill>
                  <a:prstClr val="white">
                    <a:lumMod val="50000"/>
                  </a:prstClr>
                </a:solidFill>
              </a:rPr>
              <a:t>Distribution authorized to U.S. Government Agencies only. Other requests for this document shall be referred to DARPA Director’s Office.</a:t>
            </a:r>
            <a:endParaRPr lang="en-US" sz="900" dirty="0">
              <a:solidFill>
                <a:prstClr val="white">
                  <a:lumMod val="50000"/>
                </a:prstClr>
              </a:solidFill>
            </a:endParaRPr>
          </a:p>
        </p:txBody>
      </p:sp>
    </p:spTree>
    <p:extLst>
      <p:ext uri="{BB962C8B-B14F-4D97-AF65-F5344CB8AC3E}">
        <p14:creationId xmlns:p14="http://schemas.microsoft.com/office/powerpoint/2010/main" val="228390275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Y18_Staffer_Quad_2">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197156" y="4077691"/>
            <a:ext cx="4288536" cy="2157984"/>
          </a:xfrm>
        </p:spPr>
        <p:txBody>
          <a:bodyPr/>
          <a:lstStyle>
            <a:lvl1pPr marL="0" indent="0">
              <a:defRPr sz="1200" baseline="0"/>
            </a:lvl1pPr>
          </a:lstStyle>
          <a:p>
            <a:pPr lvl="0"/>
            <a:r>
              <a:rPr lang="en-US" dirty="0" smtClean="0"/>
              <a:t>(What are you trying to accomplish and what is the desired end state)</a:t>
            </a:r>
            <a:endParaRPr lang="en-US" dirty="0"/>
          </a:p>
        </p:txBody>
      </p:sp>
      <p:sp>
        <p:nvSpPr>
          <p:cNvPr id="71" name="Text Placeholder 70"/>
          <p:cNvSpPr>
            <a:spLocks noGrp="1"/>
          </p:cNvSpPr>
          <p:nvPr>
            <p:ph type="body" sz="quarter" idx="35" hasCustomPrompt="1"/>
          </p:nvPr>
        </p:nvSpPr>
        <p:spPr>
          <a:xfrm>
            <a:off x="197156" y="1592626"/>
            <a:ext cx="4288536" cy="2157984"/>
          </a:xfrm>
        </p:spPr>
        <p:txBody>
          <a:bodyPr/>
          <a:lstStyle>
            <a:lvl1pPr marL="0" indent="0">
              <a:defRPr sz="1200" baseline="0"/>
            </a:lvl1pPr>
          </a:lstStyle>
          <a:p>
            <a:pPr lvl="0"/>
            <a:r>
              <a:rPr lang="en-US" dirty="0" smtClean="0"/>
              <a:t>(Give a broad overview of the program here)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cxnSp>
        <p:nvCxnSpPr>
          <p:cNvPr id="11" name="Straight Connector 10"/>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4705245" y="1592626"/>
            <a:ext cx="4288536" cy="2157984"/>
          </a:xfrm>
        </p:spPr>
        <p:txBody>
          <a:bodyPr/>
          <a:lstStyle>
            <a:lvl1pPr marL="0" indent="0">
              <a:defRPr sz="1200" baseline="0"/>
            </a:lvl1pPr>
          </a:lstStyle>
          <a:p>
            <a:pPr lvl="0"/>
            <a:r>
              <a:rPr lang="en-US" dirty="0" smtClean="0"/>
              <a:t>Upcoming Key Decisions:</a:t>
            </a:r>
          </a:p>
          <a:p>
            <a:pPr lvl="0"/>
            <a:endParaRPr lang="en-US" dirty="0" smtClean="0"/>
          </a:p>
          <a:p>
            <a:pPr lvl="0"/>
            <a:r>
              <a:rPr lang="en-US" dirty="0" smtClean="0"/>
              <a:t>Transition: (Define stages of transition – 6.1, 6.2, 6.3</a:t>
            </a:r>
          </a:p>
          <a:p>
            <a:pPr lvl="0"/>
            <a:endParaRPr lang="en-US" dirty="0" smtClean="0"/>
          </a:p>
          <a:p>
            <a:pPr lvl="0"/>
            <a:r>
              <a:rPr lang="en-US" dirty="0" smtClean="0"/>
              <a:t>Technical Risk</a:t>
            </a:r>
            <a:endParaRPr lang="en-US" dirty="0"/>
          </a:p>
        </p:txBody>
      </p:sp>
      <p:sp>
        <p:nvSpPr>
          <p:cNvPr id="17" name="TextBox 16"/>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OVERVIEW</a:t>
            </a:r>
            <a:endParaRPr lang="en-US" sz="1200" b="1" dirty="0">
              <a:latin typeface="Tahoma" pitchFamily="34" charset="0"/>
              <a:ea typeface="Tahoma" pitchFamily="34" charset="0"/>
              <a:cs typeface="Tahoma" pitchFamily="34" charset="0"/>
            </a:endParaRPr>
          </a:p>
        </p:txBody>
      </p:sp>
      <p:sp>
        <p:nvSpPr>
          <p:cNvPr id="18" name="TextBox 17"/>
          <p:cNvSpPr txBox="1"/>
          <p:nvPr userDrawn="1"/>
        </p:nvSpPr>
        <p:spPr>
          <a:xfrm>
            <a:off x="5591173" y="1365362"/>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STATUS</a:t>
            </a:r>
            <a:endParaRPr lang="en-US" sz="1200" b="1" dirty="0">
              <a:latin typeface="Tahoma" pitchFamily="34" charset="0"/>
              <a:ea typeface="Tahoma" pitchFamily="34" charset="0"/>
              <a:cs typeface="Tahoma" pitchFamily="34" charset="0"/>
            </a:endParaRPr>
          </a:p>
        </p:txBody>
      </p:sp>
      <p:sp>
        <p:nvSpPr>
          <p:cNvPr id="19" name="TextBox 18"/>
          <p:cNvSpPr txBox="1"/>
          <p:nvPr userDrawn="1"/>
        </p:nvSpPr>
        <p:spPr>
          <a:xfrm>
            <a:off x="255985" y="3843864"/>
            <a:ext cx="4002883"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CAPABILITY OBJECTIVE/GOAL</a:t>
            </a:r>
            <a:endParaRPr lang="en-US" sz="1200" b="1" dirty="0">
              <a:latin typeface="Tahoma" pitchFamily="34" charset="0"/>
              <a:ea typeface="Tahoma" pitchFamily="34" charset="0"/>
              <a:cs typeface="Tahoma" pitchFamily="34" charset="0"/>
            </a:endParaRPr>
          </a:p>
        </p:txBody>
      </p:sp>
      <p:sp>
        <p:nvSpPr>
          <p:cNvPr id="21" name="TextBox 20"/>
          <p:cNvSpPr txBox="1"/>
          <p:nvPr userDrawn="1"/>
        </p:nvSpPr>
        <p:spPr>
          <a:xfrm>
            <a:off x="6141092" y="3843864"/>
            <a:ext cx="1614788"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PERFORMERS</a:t>
            </a:r>
            <a:endParaRPr lang="en-US" sz="1200" b="1" dirty="0">
              <a:latin typeface="Tahoma" pitchFamily="34" charset="0"/>
              <a:ea typeface="Tahoma" pitchFamily="34" charset="0"/>
              <a:cs typeface="Tahoma" pitchFamily="34" charset="0"/>
            </a:endParaRPr>
          </a:p>
        </p:txBody>
      </p:sp>
      <p:sp>
        <p:nvSpPr>
          <p:cNvPr id="24" name="Text Placeholder 6"/>
          <p:cNvSpPr>
            <a:spLocks noGrp="1"/>
          </p:cNvSpPr>
          <p:nvPr>
            <p:ph type="body" sz="quarter" idx="32" hasCustomPrompt="1"/>
          </p:nvPr>
        </p:nvSpPr>
        <p:spPr>
          <a:xfrm>
            <a:off x="4689815" y="4329799"/>
            <a:ext cx="2439118" cy="2221992"/>
          </a:xfrm>
        </p:spPr>
        <p:txBody>
          <a:bodyPr/>
          <a:lstStyle>
            <a:lvl1pPr marL="0" indent="0">
              <a:defRPr sz="1000"/>
            </a:lvl1pPr>
          </a:lstStyle>
          <a:p>
            <a:pPr lvl="0"/>
            <a:r>
              <a:rPr lang="en-US" dirty="0" smtClean="0"/>
              <a:t>(Just include primes)</a:t>
            </a:r>
            <a:endParaRPr lang="en-US" dirty="0"/>
          </a:p>
        </p:txBody>
      </p:sp>
      <p:sp>
        <p:nvSpPr>
          <p:cNvPr id="25" name="Text Placeholder 6"/>
          <p:cNvSpPr>
            <a:spLocks noGrp="1"/>
          </p:cNvSpPr>
          <p:nvPr>
            <p:ph type="body" sz="quarter" idx="33" hasCustomPrompt="1"/>
          </p:nvPr>
        </p:nvSpPr>
        <p:spPr>
          <a:xfrm>
            <a:off x="7135836" y="4329585"/>
            <a:ext cx="1965960" cy="2221992"/>
          </a:xfrm>
        </p:spPr>
        <p:txBody>
          <a:bodyPr/>
          <a:lstStyle>
            <a:lvl1pPr marL="0" indent="0">
              <a:defRPr sz="1000" baseline="0"/>
            </a:lvl1pPr>
          </a:lstStyle>
          <a:p>
            <a:pPr lvl="0"/>
            <a:r>
              <a:rPr lang="en-US" dirty="0" smtClean="0"/>
              <a:t>(City, State)</a:t>
            </a:r>
            <a:endParaRPr lang="en-US" dirty="0"/>
          </a:p>
        </p:txBody>
      </p:sp>
      <p:cxnSp>
        <p:nvCxnSpPr>
          <p:cNvPr id="13" name="Straight Connector 12"/>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612592" y="201560"/>
            <a:ext cx="6419088" cy="521208"/>
          </a:xfrm>
        </p:spPr>
        <p:txBody>
          <a:bodyPr anchor="ctr"/>
          <a:lstStyle>
            <a:lvl1pPr>
              <a:defRPr sz="2400"/>
            </a:lvl1pPr>
          </a:lstStyle>
          <a:p>
            <a:pPr lvl="0"/>
            <a:r>
              <a:rPr lang="en-US" dirty="0" smtClean="0"/>
              <a:t>Program Name (Acronym)</a:t>
            </a:r>
            <a:endParaRPr lang="en-US" dirty="0"/>
          </a:p>
        </p:txBody>
      </p:sp>
      <p:sp>
        <p:nvSpPr>
          <p:cNvPr id="55" name="Text Placeholder 2"/>
          <p:cNvSpPr>
            <a:spLocks noGrp="1"/>
          </p:cNvSpPr>
          <p:nvPr>
            <p:ph type="body" sz="quarter" idx="21" hasCustomPrompt="1"/>
          </p:nvPr>
        </p:nvSpPr>
        <p:spPr>
          <a:xfrm>
            <a:off x="280456" y="1100945"/>
            <a:ext cx="1490472" cy="246888"/>
          </a:xfrm>
          <a:noFill/>
        </p:spPr>
        <p:txBody>
          <a:bodyPr wrap="square" lIns="45720" rtlCol="0">
            <a:spAutoFit/>
          </a:bodyPr>
          <a:lstStyle>
            <a:lvl1pPr>
              <a:defRPr lang="en-US" sz="1000" dirty="0">
                <a:latin typeface="+mn-lt"/>
                <a:cs typeface="+mn-cs"/>
              </a:defRPr>
            </a:lvl1pPr>
          </a:lstStyle>
          <a:p>
            <a:pPr marL="0" lvl="0"/>
            <a:r>
              <a:rPr lang="en-US" dirty="0" smtClean="0"/>
              <a:t>-</a:t>
            </a:r>
            <a:endParaRPr lang="en-US" dirty="0"/>
          </a:p>
        </p:txBody>
      </p:sp>
      <p:sp>
        <p:nvSpPr>
          <p:cNvPr id="56" name="Text Placeholder 2"/>
          <p:cNvSpPr>
            <a:spLocks noGrp="1"/>
          </p:cNvSpPr>
          <p:nvPr>
            <p:ph type="body" sz="quarter" idx="22" hasCustomPrompt="1"/>
          </p:nvPr>
        </p:nvSpPr>
        <p:spPr>
          <a:xfrm>
            <a:off x="2402828" y="1100945"/>
            <a:ext cx="124358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7" name="Text Placeholder 2"/>
          <p:cNvSpPr>
            <a:spLocks noGrp="1"/>
          </p:cNvSpPr>
          <p:nvPr>
            <p:ph type="body" sz="quarter" idx="23" hasCustomPrompt="1"/>
          </p:nvPr>
        </p:nvSpPr>
        <p:spPr>
          <a:xfrm>
            <a:off x="4388379" y="1100945"/>
            <a:ext cx="1040343"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58" name="Text Placeholder 39"/>
          <p:cNvSpPr>
            <a:spLocks noGrp="1"/>
          </p:cNvSpPr>
          <p:nvPr>
            <p:ph type="body" sz="quarter" idx="15" hasCustomPrompt="1"/>
          </p:nvPr>
        </p:nvSpPr>
        <p:spPr>
          <a:xfrm>
            <a:off x="6841551" y="1120609"/>
            <a:ext cx="731520" cy="230832"/>
          </a:xfrm>
          <a:noFill/>
        </p:spPr>
        <p:txBody>
          <a:bodyPr wrap="square" rtlCol="0">
            <a:spAutoFit/>
          </a:bodyPr>
          <a:lstStyle>
            <a:lvl1pPr algn="ctr">
              <a:defRPr lang="en-US" sz="900" dirty="0">
                <a:latin typeface="+mn-lt"/>
                <a:cs typeface="+mn-cs"/>
              </a:defRPr>
            </a:lvl1pPr>
          </a:lstStyle>
          <a:p>
            <a:pPr marL="0" lvl="0"/>
            <a:r>
              <a:rPr lang="en-US" dirty="0" smtClean="0"/>
              <a:t>0.000</a:t>
            </a:r>
            <a:endParaRPr lang="en-US" dirty="0"/>
          </a:p>
        </p:txBody>
      </p:sp>
      <p:sp>
        <p:nvSpPr>
          <p:cNvPr id="59" name="Text Placeholder 39"/>
          <p:cNvSpPr>
            <a:spLocks noGrp="1"/>
          </p:cNvSpPr>
          <p:nvPr>
            <p:ph type="body" sz="quarter" idx="29" hasCustomPrompt="1"/>
          </p:nvPr>
        </p:nvSpPr>
        <p:spPr>
          <a:xfrm>
            <a:off x="7583659" y="1120609"/>
            <a:ext cx="731520" cy="230832"/>
          </a:xfrm>
          <a:noFill/>
        </p:spPr>
        <p:txBody>
          <a:bodyPr wrap="square" rtlCol="0">
            <a:spAutoFit/>
          </a:bodyPr>
          <a:lstStyle>
            <a:lvl1pPr algn="ctr">
              <a:defRPr lang="en-US" sz="900" dirty="0">
                <a:latin typeface="+mn-lt"/>
                <a:cs typeface="+mn-cs"/>
              </a:defRPr>
            </a:lvl1pPr>
          </a:lstStyle>
          <a:p>
            <a:pPr marL="0" lvl="0"/>
            <a:r>
              <a:rPr lang="en-US" dirty="0" smtClean="0"/>
              <a:t>0.000</a:t>
            </a:r>
            <a:endParaRPr lang="en-US" dirty="0"/>
          </a:p>
        </p:txBody>
      </p:sp>
      <p:sp>
        <p:nvSpPr>
          <p:cNvPr id="60" name="Text Placeholder 39"/>
          <p:cNvSpPr>
            <a:spLocks noGrp="1"/>
          </p:cNvSpPr>
          <p:nvPr>
            <p:ph type="body" sz="quarter" idx="30" hasCustomPrompt="1"/>
          </p:nvPr>
        </p:nvSpPr>
        <p:spPr>
          <a:xfrm>
            <a:off x="8321253" y="1120609"/>
            <a:ext cx="731520" cy="230832"/>
          </a:xfrm>
          <a:noFill/>
        </p:spPr>
        <p:txBody>
          <a:bodyPr wrap="square" rtlCol="0">
            <a:spAutoFit/>
          </a:bodyPr>
          <a:lstStyle>
            <a:lvl1pPr algn="ctr">
              <a:defRPr lang="en-US" sz="900" dirty="0">
                <a:latin typeface="+mn-lt"/>
                <a:cs typeface="+mn-cs"/>
              </a:defRPr>
            </a:lvl1pPr>
          </a:lstStyle>
          <a:p>
            <a:pPr marL="0" lvl="0"/>
            <a:r>
              <a:rPr lang="en-US" dirty="0" smtClean="0"/>
              <a:t>0.000</a:t>
            </a:r>
            <a:endParaRPr lang="en-US" dirty="0"/>
          </a:p>
        </p:txBody>
      </p:sp>
      <p:sp>
        <p:nvSpPr>
          <p:cNvPr id="33" name="TextBox 32"/>
          <p:cNvSpPr txBox="1"/>
          <p:nvPr userDrawn="1"/>
        </p:nvSpPr>
        <p:spPr>
          <a:xfrm>
            <a:off x="1782269" y="1109505"/>
            <a:ext cx="792555" cy="246221"/>
          </a:xfrm>
          <a:prstGeom prst="rect">
            <a:avLst/>
          </a:prstGeom>
          <a:noFill/>
        </p:spPr>
        <p:txBody>
          <a:bodyPr wrap="square" rtlCol="0">
            <a:spAutoFit/>
          </a:bodyPr>
          <a:lstStyle/>
          <a:p>
            <a:r>
              <a:rPr lang="en-US" sz="1000" dirty="0" smtClean="0">
                <a:latin typeface="+mn-lt"/>
              </a:rPr>
              <a:t>PROJECT:</a:t>
            </a:r>
            <a:endParaRPr lang="en-US" sz="1000" dirty="0">
              <a:latin typeface="+mn-lt"/>
            </a:endParaRPr>
          </a:p>
        </p:txBody>
      </p:sp>
      <p:sp>
        <p:nvSpPr>
          <p:cNvPr id="34" name="TextBox 33"/>
          <p:cNvSpPr txBox="1"/>
          <p:nvPr userDrawn="1"/>
        </p:nvSpPr>
        <p:spPr>
          <a:xfrm>
            <a:off x="3614740" y="1109505"/>
            <a:ext cx="1204913" cy="246221"/>
          </a:xfrm>
          <a:prstGeom prst="rect">
            <a:avLst/>
          </a:prstGeom>
          <a:noFill/>
        </p:spPr>
        <p:txBody>
          <a:bodyPr wrap="square" rtlCol="0">
            <a:spAutoFit/>
          </a:bodyPr>
          <a:lstStyle/>
          <a:p>
            <a:r>
              <a:rPr lang="en-US" sz="1000" dirty="0" smtClean="0">
                <a:latin typeface="+mn-lt"/>
              </a:rPr>
              <a:t>RDDS</a:t>
            </a:r>
            <a:r>
              <a:rPr lang="en-US" sz="1000" baseline="0" dirty="0" smtClean="0">
                <a:latin typeface="+mn-lt"/>
              </a:rPr>
              <a:t> PG #</a:t>
            </a:r>
            <a:r>
              <a:rPr lang="en-US" sz="1000" dirty="0" smtClean="0">
                <a:latin typeface="+mn-lt"/>
              </a:rPr>
              <a:t>:</a:t>
            </a:r>
            <a:endParaRPr lang="en-US" sz="1000" dirty="0">
              <a:latin typeface="+mn-lt"/>
            </a:endParaRPr>
          </a:p>
        </p:txBody>
      </p:sp>
      <p:sp>
        <p:nvSpPr>
          <p:cNvPr id="35" name="TextBox 34"/>
          <p:cNvSpPr txBox="1"/>
          <p:nvPr userDrawn="1"/>
        </p:nvSpPr>
        <p:spPr>
          <a:xfrm>
            <a:off x="8313898"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FY18</a:t>
            </a:r>
          </a:p>
        </p:txBody>
      </p:sp>
      <p:sp>
        <p:nvSpPr>
          <p:cNvPr id="36" name="TextBox 35"/>
          <p:cNvSpPr txBox="1"/>
          <p:nvPr userDrawn="1"/>
        </p:nvSpPr>
        <p:spPr>
          <a:xfrm>
            <a:off x="7579596"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FY17</a:t>
            </a:r>
          </a:p>
        </p:txBody>
      </p:sp>
      <p:sp>
        <p:nvSpPr>
          <p:cNvPr id="37" name="TextBox 36"/>
          <p:cNvSpPr txBox="1"/>
          <p:nvPr userDrawn="1"/>
        </p:nvSpPr>
        <p:spPr>
          <a:xfrm>
            <a:off x="684795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FY16</a:t>
            </a:r>
          </a:p>
        </p:txBody>
      </p:sp>
      <p:sp>
        <p:nvSpPr>
          <p:cNvPr id="38" name="TextBox 37"/>
          <p:cNvSpPr txBox="1"/>
          <p:nvPr userDrawn="1"/>
        </p:nvSpPr>
        <p:spPr>
          <a:xfrm>
            <a:off x="6116434" y="663878"/>
            <a:ext cx="73152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smtClean="0"/>
              <a:t>PROJECT</a:t>
            </a:r>
          </a:p>
        </p:txBody>
      </p:sp>
      <p:sp>
        <p:nvSpPr>
          <p:cNvPr id="39" name="TextBox 38"/>
          <p:cNvSpPr txBox="1"/>
          <p:nvPr userDrawn="1"/>
        </p:nvSpPr>
        <p:spPr>
          <a:xfrm>
            <a:off x="28578" y="1100945"/>
            <a:ext cx="623887" cy="246221"/>
          </a:xfrm>
          <a:prstGeom prst="rect">
            <a:avLst/>
          </a:prstGeom>
          <a:noFill/>
        </p:spPr>
        <p:txBody>
          <a:bodyPr wrap="square" rtlCol="0">
            <a:spAutoFit/>
          </a:bodyPr>
          <a:lstStyle/>
          <a:p>
            <a:r>
              <a:rPr lang="en-US" sz="1000" dirty="0" smtClean="0">
                <a:latin typeface="+mn-lt"/>
              </a:rPr>
              <a:t>PE:</a:t>
            </a:r>
            <a:endParaRPr lang="en-US" sz="1000" dirty="0">
              <a:latin typeface="+mn-lt"/>
            </a:endParaRPr>
          </a:p>
        </p:txBody>
      </p:sp>
      <p:sp>
        <p:nvSpPr>
          <p:cNvPr id="5" name="Text Placeholder 4"/>
          <p:cNvSpPr>
            <a:spLocks noGrp="1"/>
          </p:cNvSpPr>
          <p:nvPr>
            <p:ph type="body" sz="quarter" idx="37" hasCustomPrompt="1"/>
          </p:nvPr>
        </p:nvSpPr>
        <p:spPr>
          <a:xfrm>
            <a:off x="6836422" y="874914"/>
            <a:ext cx="731520" cy="228600"/>
          </a:xfrm>
        </p:spPr>
        <p:txBody>
          <a:bodyPr/>
          <a:lstStyle>
            <a:lvl1pPr algn="ctr">
              <a:defRPr sz="900"/>
            </a:lvl1pPr>
          </a:lstStyle>
          <a:p>
            <a:pPr lvl="0"/>
            <a:r>
              <a:rPr lang="en-US" dirty="0" smtClean="0"/>
              <a:t>0.000</a:t>
            </a:r>
            <a:endParaRPr lang="en-US" dirty="0"/>
          </a:p>
        </p:txBody>
      </p:sp>
      <p:sp>
        <p:nvSpPr>
          <p:cNvPr id="7" name="Text Placeholder 6"/>
          <p:cNvSpPr>
            <a:spLocks noGrp="1"/>
          </p:cNvSpPr>
          <p:nvPr>
            <p:ph type="body" sz="quarter" idx="38" hasCustomPrompt="1"/>
          </p:nvPr>
        </p:nvSpPr>
        <p:spPr>
          <a:xfrm>
            <a:off x="7583659" y="874688"/>
            <a:ext cx="731520" cy="228600"/>
          </a:xfrm>
        </p:spPr>
        <p:txBody>
          <a:bodyPr/>
          <a:lstStyle>
            <a:lvl1pPr algn="ctr">
              <a:defRPr sz="900"/>
            </a:lvl1pPr>
          </a:lstStyle>
          <a:p>
            <a:pPr lvl="0"/>
            <a:r>
              <a:rPr lang="en-US" dirty="0" smtClean="0"/>
              <a:t>0.000</a:t>
            </a:r>
            <a:endParaRPr lang="en-US" dirty="0"/>
          </a:p>
        </p:txBody>
      </p:sp>
      <p:sp>
        <p:nvSpPr>
          <p:cNvPr id="10" name="Text Placeholder 9"/>
          <p:cNvSpPr>
            <a:spLocks noGrp="1"/>
          </p:cNvSpPr>
          <p:nvPr>
            <p:ph type="body" sz="quarter" idx="39" hasCustomPrompt="1"/>
          </p:nvPr>
        </p:nvSpPr>
        <p:spPr>
          <a:xfrm>
            <a:off x="8321253" y="874688"/>
            <a:ext cx="731520" cy="228600"/>
          </a:xfrm>
        </p:spPr>
        <p:txBody>
          <a:bodyPr/>
          <a:lstStyle>
            <a:lvl1pPr algn="ctr">
              <a:defRPr sz="900"/>
            </a:lvl1pPr>
          </a:lstStyle>
          <a:p>
            <a:pPr lvl="0"/>
            <a:r>
              <a:rPr lang="en-US" dirty="0" smtClean="0"/>
              <a:t>0.000</a:t>
            </a:r>
            <a:endParaRPr lang="en-US" dirty="0"/>
          </a:p>
        </p:txBody>
      </p:sp>
      <p:sp>
        <p:nvSpPr>
          <p:cNvPr id="16" name="Content Placeholder 15"/>
          <p:cNvSpPr>
            <a:spLocks noGrp="1"/>
          </p:cNvSpPr>
          <p:nvPr>
            <p:ph sz="quarter" idx="40" hasCustomPrompt="1"/>
          </p:nvPr>
        </p:nvSpPr>
        <p:spPr>
          <a:xfrm>
            <a:off x="6093679" y="1121948"/>
            <a:ext cx="731520" cy="228600"/>
          </a:xfrm>
        </p:spPr>
        <p:txBody>
          <a:bodyPr/>
          <a:lstStyle>
            <a:lvl1pPr algn="ctr">
              <a:defRPr sz="900"/>
            </a:lvl1pPr>
          </a:lstStyle>
          <a:p>
            <a:pPr lvl="0"/>
            <a:r>
              <a:rPr lang="en-US" dirty="0" smtClean="0"/>
              <a:t>-</a:t>
            </a:r>
            <a:endParaRPr lang="en-US" dirty="0"/>
          </a:p>
        </p:txBody>
      </p:sp>
      <p:sp>
        <p:nvSpPr>
          <p:cNvPr id="26" name="Content Placeholder 25"/>
          <p:cNvSpPr>
            <a:spLocks noGrp="1"/>
          </p:cNvSpPr>
          <p:nvPr>
            <p:ph sz="quarter" idx="41" hasCustomPrompt="1"/>
          </p:nvPr>
        </p:nvSpPr>
        <p:spPr>
          <a:xfrm>
            <a:off x="6093679" y="874688"/>
            <a:ext cx="731520" cy="228600"/>
          </a:xfrm>
        </p:spPr>
        <p:txBody>
          <a:bodyPr/>
          <a:lstStyle>
            <a:lvl1pPr algn="ctr">
              <a:defRPr sz="900"/>
            </a:lvl1pPr>
            <a:lvl2pPr>
              <a:defRPr sz="900"/>
            </a:lvl2pPr>
            <a:lvl3pPr>
              <a:defRPr sz="900"/>
            </a:lvl3pPr>
            <a:lvl4pPr>
              <a:defRPr sz="900"/>
            </a:lvl4pPr>
            <a:lvl5pPr>
              <a:defRPr sz="900"/>
            </a:lvl5pPr>
          </a:lstStyle>
          <a:p>
            <a:pPr lvl="0"/>
            <a:r>
              <a:rPr lang="en-US" dirty="0" smtClean="0"/>
              <a:t>-</a:t>
            </a:r>
            <a:endParaRPr lang="en-US" dirty="0"/>
          </a:p>
        </p:txBody>
      </p:sp>
      <p:sp>
        <p:nvSpPr>
          <p:cNvPr id="20" name="Rectangle 19"/>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dirty="0" smtClean="0">
                <a:latin typeface="Tahoma" pitchFamily="34" charset="0"/>
                <a:ea typeface="Tahoma" pitchFamily="34" charset="0"/>
                <a:cs typeface="Tahoma" pitchFamily="34" charset="0"/>
              </a:rPr>
              <a:t>PERFORMER:	</a:t>
            </a:r>
            <a:endParaRPr lang="en-US" sz="1000" baseline="0" dirty="0">
              <a:latin typeface="Tahoma" pitchFamily="34" charset="0"/>
              <a:ea typeface="Tahoma" pitchFamily="34" charset="0"/>
              <a:cs typeface="Tahoma" pitchFamily="34" charset="0"/>
            </a:endParaRPr>
          </a:p>
        </p:txBody>
      </p:sp>
      <p:sp>
        <p:nvSpPr>
          <p:cNvPr id="22" name="Rectangle 21"/>
          <p:cNvSpPr/>
          <p:nvPr userDrawn="1"/>
        </p:nvSpPr>
        <p:spPr>
          <a:xfrm>
            <a:off x="7128933" y="4095462"/>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dirty="0" smtClean="0">
                <a:ln>
                  <a:noFill/>
                </a:ln>
                <a:solidFill>
                  <a:prstClr val="white"/>
                </a:solidFill>
                <a:effectLst/>
                <a:uLnTx/>
                <a:uFillTx/>
                <a:latin typeface="Tahoma" pitchFamily="34" charset="0"/>
                <a:ea typeface="Tahoma" pitchFamily="34" charset="0"/>
                <a:cs typeface="Tahoma" pitchFamily="34" charset="0"/>
              </a:rPr>
              <a:t>LOCATION:</a:t>
            </a:r>
            <a:endPar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endParaRPr>
          </a:p>
        </p:txBody>
      </p:sp>
      <p:sp>
        <p:nvSpPr>
          <p:cNvPr id="50" name="TextBox 49"/>
          <p:cNvSpPr txBox="1"/>
          <p:nvPr userDrawn="1"/>
        </p:nvSpPr>
        <p:spPr>
          <a:xfrm>
            <a:off x="1010769" y="6583835"/>
            <a:ext cx="7122463" cy="230832"/>
          </a:xfrm>
          <a:prstGeom prst="rect">
            <a:avLst/>
          </a:prstGeom>
          <a:noFill/>
        </p:spPr>
        <p:txBody>
          <a:bodyPr wrap="none" rtlCol="0">
            <a:spAutoFit/>
          </a:bodyPr>
          <a:lstStyle/>
          <a:p>
            <a:r>
              <a:rPr lang="en-US" sz="900" dirty="0" smtClean="0">
                <a:solidFill>
                  <a:schemeClr val="bg1">
                    <a:lumMod val="50000"/>
                  </a:schemeClr>
                </a:solidFill>
                <a:latin typeface="+mj-lt"/>
              </a:rPr>
              <a:t>Distribution authorized to U.S. Government Agencies only. Other requests</a:t>
            </a:r>
            <a:r>
              <a:rPr lang="en-US" sz="900" baseline="0" dirty="0" smtClean="0">
                <a:solidFill>
                  <a:schemeClr val="bg1">
                    <a:lumMod val="50000"/>
                  </a:schemeClr>
                </a:solidFill>
                <a:latin typeface="+mj-lt"/>
              </a:rPr>
              <a:t> for this document shall be referred to DARPA Director’s Office.</a:t>
            </a:r>
            <a:endParaRPr lang="en-US" sz="900" dirty="0">
              <a:solidFill>
                <a:schemeClr val="bg1">
                  <a:lumMod val="50000"/>
                </a:schemeClr>
              </a:solidFill>
              <a:latin typeface="+mj-lt"/>
            </a:endParaRPr>
          </a:p>
        </p:txBody>
      </p:sp>
      <p:sp>
        <p:nvSpPr>
          <p:cNvPr id="4" name="Slide Number Placeholder 3"/>
          <p:cNvSpPr>
            <a:spLocks noGrp="1"/>
          </p:cNvSpPr>
          <p:nvPr>
            <p:ph type="sldNum" sz="quarter" idx="44"/>
          </p:nvPr>
        </p:nvSpPr>
        <p:spPr/>
        <p:txBody>
          <a:bodyPr/>
          <a:lstStyle/>
          <a:p>
            <a:pPr>
              <a:defRPr/>
            </a:pPr>
            <a:fld id="{231CC523-8BC6-4921-807A-66BD262F34AB}" type="slidenum">
              <a:rPr lang="en-US" smtClean="0"/>
              <a:pPr>
                <a:defRPr/>
              </a:pPr>
              <a:t>‹#›</a:t>
            </a:fld>
            <a:endParaRPr lang="en-US" dirty="0"/>
          </a:p>
        </p:txBody>
      </p:sp>
    </p:spTree>
    <p:extLst>
      <p:ext uri="{BB962C8B-B14F-4D97-AF65-F5344CB8AC3E}">
        <p14:creationId xmlns:p14="http://schemas.microsoft.com/office/powerpoint/2010/main" val="71702744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Y18_Staffer_Quad_3">
    <p:spTree>
      <p:nvGrpSpPr>
        <p:cNvPr id="1" name=""/>
        <p:cNvGrpSpPr/>
        <p:nvPr/>
      </p:nvGrpSpPr>
      <p:grpSpPr>
        <a:xfrm>
          <a:off x="0" y="0"/>
          <a:ext cx="0" cy="0"/>
          <a:chOff x="0" y="0"/>
          <a:chExt cx="0" cy="0"/>
        </a:xfrm>
      </p:grpSpPr>
      <p:sp>
        <p:nvSpPr>
          <p:cNvPr id="64" name="Text Placeholder 70"/>
          <p:cNvSpPr>
            <a:spLocks noGrp="1"/>
          </p:cNvSpPr>
          <p:nvPr>
            <p:ph type="body" sz="quarter" idx="49" hasCustomPrompt="1"/>
          </p:nvPr>
        </p:nvSpPr>
        <p:spPr>
          <a:xfrm>
            <a:off x="197156" y="1592626"/>
            <a:ext cx="4288536" cy="2157984"/>
          </a:xfrm>
        </p:spPr>
        <p:txBody>
          <a:bodyPr/>
          <a:lstStyle>
            <a:lvl1pPr marL="0" indent="0">
              <a:defRPr sz="1200" baseline="0"/>
            </a:lvl1pPr>
          </a:lstStyle>
          <a:p>
            <a:pPr lvl="0"/>
            <a:r>
              <a:rPr lang="en-US" dirty="0" smtClean="0"/>
              <a:t>(Give a broad overview of the program here)</a:t>
            </a:r>
          </a:p>
        </p:txBody>
      </p:sp>
      <p:sp>
        <p:nvSpPr>
          <p:cNvPr id="63" name="Text Placeholder 6"/>
          <p:cNvSpPr>
            <a:spLocks noGrp="1"/>
          </p:cNvSpPr>
          <p:nvPr>
            <p:ph type="body" sz="quarter" idx="47" hasCustomPrompt="1"/>
          </p:nvPr>
        </p:nvSpPr>
        <p:spPr>
          <a:xfrm>
            <a:off x="7135836" y="4329585"/>
            <a:ext cx="1965960" cy="2221992"/>
          </a:xfrm>
        </p:spPr>
        <p:txBody>
          <a:bodyPr/>
          <a:lstStyle>
            <a:lvl1pPr marL="0" indent="0">
              <a:defRPr sz="1000" baseline="0"/>
            </a:lvl1pPr>
          </a:lstStyle>
          <a:p>
            <a:pPr lvl="0"/>
            <a:r>
              <a:rPr lang="en-US" dirty="0" smtClean="0"/>
              <a:t>(City, State)</a:t>
            </a:r>
            <a:endParaRPr lang="en-US" dirty="0"/>
          </a:p>
        </p:txBody>
      </p:sp>
      <p:sp>
        <p:nvSpPr>
          <p:cNvPr id="62" name="Text Placeholder 6"/>
          <p:cNvSpPr>
            <a:spLocks noGrp="1"/>
          </p:cNvSpPr>
          <p:nvPr>
            <p:ph type="body" sz="quarter" idx="46" hasCustomPrompt="1"/>
          </p:nvPr>
        </p:nvSpPr>
        <p:spPr>
          <a:xfrm>
            <a:off x="4689815" y="4329799"/>
            <a:ext cx="2439118" cy="2221992"/>
          </a:xfrm>
        </p:spPr>
        <p:txBody>
          <a:bodyPr/>
          <a:lstStyle>
            <a:lvl1pPr marL="0" indent="0">
              <a:defRPr sz="1000"/>
            </a:lvl1pPr>
          </a:lstStyle>
          <a:p>
            <a:pPr lvl="0"/>
            <a:r>
              <a:rPr lang="en-US" dirty="0" smtClean="0"/>
              <a:t>(Just include primes)</a:t>
            </a:r>
            <a:endParaRPr lang="en-US" dirty="0"/>
          </a:p>
        </p:txBody>
      </p:sp>
      <p:sp>
        <p:nvSpPr>
          <p:cNvPr id="60" name="Text Placeholder 67"/>
          <p:cNvSpPr>
            <a:spLocks noGrp="1"/>
          </p:cNvSpPr>
          <p:nvPr>
            <p:ph type="body" sz="quarter" idx="43" hasCustomPrompt="1"/>
          </p:nvPr>
        </p:nvSpPr>
        <p:spPr>
          <a:xfrm>
            <a:off x="1612592" y="201560"/>
            <a:ext cx="6419088" cy="521208"/>
          </a:xfrm>
        </p:spPr>
        <p:txBody>
          <a:bodyPr anchor="ctr"/>
          <a:lstStyle>
            <a:lvl1pPr>
              <a:defRPr sz="2400"/>
            </a:lvl1pPr>
          </a:lstStyle>
          <a:p>
            <a:pPr lvl="0"/>
            <a:r>
              <a:rPr lang="en-US" dirty="0" smtClean="0"/>
              <a:t>Program Name (Acronym)</a:t>
            </a:r>
            <a:endParaRPr lang="en-US" dirty="0"/>
          </a:p>
        </p:txBody>
      </p:sp>
      <p:cxnSp>
        <p:nvCxnSpPr>
          <p:cNvPr id="41" name="Straight Connector 4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1" name="TextBox 10"/>
          <p:cNvSpPr txBox="1"/>
          <p:nvPr userDrawn="1"/>
        </p:nvSpPr>
        <p:spPr>
          <a:xfrm>
            <a:off x="2215265" y="1124894"/>
            <a:ext cx="792555" cy="246221"/>
          </a:xfrm>
          <a:prstGeom prst="rect">
            <a:avLst/>
          </a:prstGeom>
          <a:noFill/>
        </p:spPr>
        <p:txBody>
          <a:bodyPr wrap="square" rtlCol="0">
            <a:spAutoFit/>
          </a:bodyPr>
          <a:lstStyle/>
          <a:p>
            <a:r>
              <a:rPr lang="en-US" sz="1000" dirty="0" smtClean="0">
                <a:latin typeface="+mn-lt"/>
              </a:rPr>
              <a:t>PROJECT:</a:t>
            </a:r>
            <a:endParaRPr lang="en-US" sz="1000" dirty="0">
              <a:latin typeface="+mn-lt"/>
            </a:endParaRPr>
          </a:p>
        </p:txBody>
      </p:sp>
      <p:sp>
        <p:nvSpPr>
          <p:cNvPr id="53" name="TextBox 52"/>
          <p:cNvSpPr txBox="1"/>
          <p:nvPr userDrawn="1"/>
        </p:nvSpPr>
        <p:spPr>
          <a:xfrm>
            <a:off x="28578" y="1100945"/>
            <a:ext cx="623887" cy="246221"/>
          </a:xfrm>
          <a:prstGeom prst="rect">
            <a:avLst/>
          </a:prstGeom>
          <a:noFill/>
        </p:spPr>
        <p:txBody>
          <a:bodyPr wrap="square" rtlCol="0">
            <a:spAutoFit/>
          </a:bodyPr>
          <a:lstStyle/>
          <a:p>
            <a:r>
              <a:rPr lang="en-US" sz="1000" dirty="0" smtClean="0">
                <a:latin typeface="+mn-lt"/>
              </a:rPr>
              <a:t>PE:</a:t>
            </a:r>
            <a:endParaRPr lang="en-US" sz="1000" dirty="0">
              <a:latin typeface="+mn-lt"/>
            </a:endParaRPr>
          </a:p>
        </p:txBody>
      </p:sp>
      <p:sp>
        <p:nvSpPr>
          <p:cNvPr id="12" name="TextBox 11"/>
          <p:cNvSpPr txBox="1"/>
          <p:nvPr userDrawn="1"/>
        </p:nvSpPr>
        <p:spPr>
          <a:xfrm>
            <a:off x="4426414" y="1115062"/>
            <a:ext cx="1204913" cy="246221"/>
          </a:xfrm>
          <a:prstGeom prst="rect">
            <a:avLst/>
          </a:prstGeom>
          <a:noFill/>
        </p:spPr>
        <p:txBody>
          <a:bodyPr wrap="square" rtlCol="0">
            <a:spAutoFit/>
          </a:bodyPr>
          <a:lstStyle/>
          <a:p>
            <a:r>
              <a:rPr lang="en-US" sz="1000" dirty="0" smtClean="0">
                <a:latin typeface="+mn-lt"/>
              </a:rPr>
              <a:t>RDDS</a:t>
            </a:r>
            <a:r>
              <a:rPr lang="en-US" sz="1000" baseline="0" dirty="0" smtClean="0">
                <a:latin typeface="+mn-lt"/>
              </a:rPr>
              <a:t> PG #</a:t>
            </a:r>
            <a:r>
              <a:rPr lang="en-US" sz="1000" dirty="0" smtClean="0">
                <a:latin typeface="+mn-lt"/>
              </a:rPr>
              <a:t>:</a:t>
            </a:r>
            <a:endParaRPr lang="en-US" sz="1000" dirty="0">
              <a:latin typeface="+mn-lt"/>
            </a:endParaRPr>
          </a:p>
        </p:txBody>
      </p:sp>
      <p:sp>
        <p:nvSpPr>
          <p:cNvPr id="23" name="Text Placeholder 2"/>
          <p:cNvSpPr>
            <a:spLocks noGrp="1"/>
          </p:cNvSpPr>
          <p:nvPr>
            <p:ph type="body" sz="quarter" idx="21" hasCustomPrompt="1"/>
          </p:nvPr>
        </p:nvSpPr>
        <p:spPr>
          <a:xfrm>
            <a:off x="273354" y="1095398"/>
            <a:ext cx="2073278" cy="246221"/>
          </a:xfrm>
          <a:noFill/>
        </p:spPr>
        <p:txBody>
          <a:bodyPr wrap="square" lIns="45720" rtlCol="0">
            <a:spAutoFit/>
          </a:bodyPr>
          <a:lstStyle>
            <a:lvl1pPr>
              <a:defRPr lang="en-US" sz="1000" baseline="0" dirty="0">
                <a:latin typeface="+mn-lt"/>
                <a:cs typeface="+mn-cs"/>
              </a:defRPr>
            </a:lvl1pPr>
          </a:lstStyle>
          <a:p>
            <a:pPr marL="0" lvl="0"/>
            <a:r>
              <a:rPr lang="en-US" dirty="0" smtClean="0"/>
              <a:t>-</a:t>
            </a:r>
            <a:endParaRPr lang="en-US" dirty="0"/>
          </a:p>
        </p:txBody>
      </p:sp>
      <p:sp>
        <p:nvSpPr>
          <p:cNvPr id="24" name="Text Placeholder 2"/>
          <p:cNvSpPr>
            <a:spLocks noGrp="1"/>
          </p:cNvSpPr>
          <p:nvPr>
            <p:ph type="body" sz="quarter" idx="22" hasCustomPrompt="1"/>
          </p:nvPr>
        </p:nvSpPr>
        <p:spPr>
          <a:xfrm>
            <a:off x="2826257" y="1095398"/>
            <a:ext cx="172290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25" name="Text Placeholder 2"/>
          <p:cNvSpPr>
            <a:spLocks noGrp="1"/>
          </p:cNvSpPr>
          <p:nvPr>
            <p:ph type="body" sz="quarter" idx="23" hasCustomPrompt="1"/>
          </p:nvPr>
        </p:nvSpPr>
        <p:spPr>
          <a:xfrm>
            <a:off x="5201142" y="1105230"/>
            <a:ext cx="91022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10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a:t>
            </a:r>
          </a:p>
        </p:txBody>
      </p:sp>
      <p:sp>
        <p:nvSpPr>
          <p:cNvPr id="19" name="Text Placeholder 39"/>
          <p:cNvSpPr>
            <a:spLocks noGrp="1"/>
          </p:cNvSpPr>
          <p:nvPr>
            <p:ph type="body" sz="quarter" idx="15" hasCustomPrompt="1"/>
          </p:nvPr>
        </p:nvSpPr>
        <p:spPr>
          <a:xfrm>
            <a:off x="6848323"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40" name="Text Placeholder 39"/>
          <p:cNvSpPr>
            <a:spLocks noGrp="1"/>
          </p:cNvSpPr>
          <p:nvPr>
            <p:ph type="body" sz="quarter" idx="29" hasCustomPrompt="1"/>
          </p:nvPr>
        </p:nvSpPr>
        <p:spPr>
          <a:xfrm>
            <a:off x="7579596"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44" name="Text Placeholder 39"/>
          <p:cNvSpPr>
            <a:spLocks noGrp="1"/>
          </p:cNvSpPr>
          <p:nvPr>
            <p:ph type="body" sz="quarter" idx="30" hasCustomPrompt="1"/>
          </p:nvPr>
        </p:nvSpPr>
        <p:spPr>
          <a:xfrm>
            <a:off x="8313898"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32" name="Text Placeholder 39"/>
          <p:cNvSpPr>
            <a:spLocks noGrp="1"/>
          </p:cNvSpPr>
          <p:nvPr>
            <p:ph type="body" sz="quarter" idx="31" hasCustomPrompt="1"/>
          </p:nvPr>
        </p:nvSpPr>
        <p:spPr>
          <a:xfrm>
            <a:off x="6848323"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34" name="Text Placeholder 39"/>
          <p:cNvSpPr>
            <a:spLocks noGrp="1"/>
          </p:cNvSpPr>
          <p:nvPr>
            <p:ph type="body" sz="quarter" idx="32" hasCustomPrompt="1"/>
          </p:nvPr>
        </p:nvSpPr>
        <p:spPr>
          <a:xfrm>
            <a:off x="7579596"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43" name="Text Placeholder 39"/>
          <p:cNvSpPr>
            <a:spLocks noGrp="1"/>
          </p:cNvSpPr>
          <p:nvPr>
            <p:ph type="body" sz="quarter" idx="33" hasCustomPrompt="1"/>
          </p:nvPr>
        </p:nvSpPr>
        <p:spPr>
          <a:xfrm>
            <a:off x="8313898"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13" name="TextBox 12"/>
          <p:cNvSpPr txBox="1"/>
          <p:nvPr userDrawn="1"/>
        </p:nvSpPr>
        <p:spPr>
          <a:xfrm>
            <a:off x="8313898"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FY18</a:t>
            </a:r>
          </a:p>
        </p:txBody>
      </p:sp>
      <p:sp>
        <p:nvSpPr>
          <p:cNvPr id="14" name="TextBox 13"/>
          <p:cNvSpPr txBox="1"/>
          <p:nvPr userDrawn="1"/>
        </p:nvSpPr>
        <p:spPr>
          <a:xfrm>
            <a:off x="7579596"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FY17</a:t>
            </a:r>
          </a:p>
        </p:txBody>
      </p:sp>
      <p:sp>
        <p:nvSpPr>
          <p:cNvPr id="15" name="TextBox 14"/>
          <p:cNvSpPr txBox="1"/>
          <p:nvPr userDrawn="1"/>
        </p:nvSpPr>
        <p:spPr>
          <a:xfrm>
            <a:off x="6848323"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FY16</a:t>
            </a:r>
          </a:p>
        </p:txBody>
      </p:sp>
      <p:sp>
        <p:nvSpPr>
          <p:cNvPr id="45" name="TextBox 44"/>
          <p:cNvSpPr txBox="1"/>
          <p:nvPr userDrawn="1"/>
        </p:nvSpPr>
        <p:spPr>
          <a:xfrm>
            <a:off x="6114145" y="709920"/>
            <a:ext cx="73152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smtClean="0"/>
              <a:t>PROJECT</a:t>
            </a:r>
          </a:p>
        </p:txBody>
      </p:sp>
      <p:sp>
        <p:nvSpPr>
          <p:cNvPr id="46" name="Text Placeholder 39"/>
          <p:cNvSpPr>
            <a:spLocks noGrp="1"/>
          </p:cNvSpPr>
          <p:nvPr userDrawn="1">
            <p:ph type="body" sz="quarter" idx="34" hasCustomPrompt="1"/>
          </p:nvPr>
        </p:nvSpPr>
        <p:spPr>
          <a:xfrm>
            <a:off x="6114145" y="1184163"/>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a:t>
            </a:r>
            <a:endParaRPr lang="en-US" dirty="0"/>
          </a:p>
        </p:txBody>
      </p:sp>
      <p:sp>
        <p:nvSpPr>
          <p:cNvPr id="48" name="Text Placeholder 39"/>
          <p:cNvSpPr>
            <a:spLocks noGrp="1"/>
          </p:cNvSpPr>
          <p:nvPr userDrawn="1">
            <p:ph type="body" sz="quarter" idx="35" hasCustomPrompt="1"/>
          </p:nvPr>
        </p:nvSpPr>
        <p:spPr>
          <a:xfrm>
            <a:off x="6114145" y="102097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a:t>
            </a:r>
            <a:endParaRPr lang="en-US" dirty="0"/>
          </a:p>
        </p:txBody>
      </p:sp>
      <p:sp>
        <p:nvSpPr>
          <p:cNvPr id="16" name="TextBox 15"/>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OVERVIEW</a:t>
            </a:r>
            <a:endParaRPr lang="en-US" sz="1200" b="1" dirty="0">
              <a:latin typeface="Tahoma" pitchFamily="34" charset="0"/>
              <a:ea typeface="Tahoma" pitchFamily="34" charset="0"/>
              <a:cs typeface="Tahoma" pitchFamily="34" charset="0"/>
            </a:endParaRPr>
          </a:p>
        </p:txBody>
      </p:sp>
      <p:sp>
        <p:nvSpPr>
          <p:cNvPr id="17" name="TextBox 16"/>
          <p:cNvSpPr txBox="1"/>
          <p:nvPr userDrawn="1"/>
        </p:nvSpPr>
        <p:spPr>
          <a:xfrm>
            <a:off x="5591173" y="1365362"/>
            <a:ext cx="2714627"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PROGRAM STATUS</a:t>
            </a:r>
            <a:endParaRPr lang="en-US" sz="1200" b="1" dirty="0">
              <a:latin typeface="Tahoma" pitchFamily="34" charset="0"/>
              <a:ea typeface="Tahoma" pitchFamily="34" charset="0"/>
              <a:cs typeface="Tahoma" pitchFamily="34" charset="0"/>
            </a:endParaRPr>
          </a:p>
        </p:txBody>
      </p:sp>
      <p:sp>
        <p:nvSpPr>
          <p:cNvPr id="18" name="TextBox 17"/>
          <p:cNvSpPr txBox="1"/>
          <p:nvPr userDrawn="1"/>
        </p:nvSpPr>
        <p:spPr>
          <a:xfrm>
            <a:off x="255985" y="3843864"/>
            <a:ext cx="4002883"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CAPABILITY OBJECTIVE/GOAL</a:t>
            </a:r>
            <a:endParaRPr lang="en-US" sz="1200" b="1" dirty="0">
              <a:latin typeface="Tahoma" pitchFamily="34" charset="0"/>
              <a:ea typeface="Tahoma" pitchFamily="34" charset="0"/>
              <a:cs typeface="Tahoma" pitchFamily="34" charset="0"/>
            </a:endParaRPr>
          </a:p>
        </p:txBody>
      </p:sp>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cxnSp>
        <p:nvCxnSpPr>
          <p:cNvPr id="42" name="Straight Connector 41"/>
          <p:cNvCxnSpPr/>
          <p:nvPr userDrawn="1"/>
        </p:nvCxnSpPr>
        <p:spPr bwMode="auto">
          <a:xfrm>
            <a:off x="0" y="3825875"/>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4572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9" name="TextBox 38"/>
          <p:cNvSpPr txBox="1"/>
          <p:nvPr userDrawn="1"/>
        </p:nvSpPr>
        <p:spPr>
          <a:xfrm>
            <a:off x="6141092" y="3843864"/>
            <a:ext cx="1614788" cy="276999"/>
          </a:xfrm>
          <a:prstGeom prst="rect">
            <a:avLst/>
          </a:prstGeom>
          <a:noFill/>
        </p:spPr>
        <p:txBody>
          <a:bodyPr wrap="square" rtlCol="0">
            <a:spAutoFit/>
          </a:bodyPr>
          <a:lstStyle/>
          <a:p>
            <a:pPr algn="ctr"/>
            <a:r>
              <a:rPr lang="en-US" sz="1200" b="1" dirty="0" smtClean="0">
                <a:latin typeface="Tahoma" pitchFamily="34" charset="0"/>
                <a:ea typeface="Tahoma" pitchFamily="34" charset="0"/>
                <a:cs typeface="Tahoma" pitchFamily="34" charset="0"/>
              </a:rPr>
              <a:t>PERFORMERS</a:t>
            </a:r>
            <a:endParaRPr lang="en-US" sz="1200" b="1" dirty="0">
              <a:latin typeface="Tahoma" pitchFamily="34" charset="0"/>
              <a:ea typeface="Tahoma" pitchFamily="34" charset="0"/>
              <a:cs typeface="Tahoma" pitchFamily="34" charset="0"/>
            </a:endParaRPr>
          </a:p>
        </p:txBody>
      </p:sp>
      <p:sp>
        <p:nvSpPr>
          <p:cNvPr id="49" name="Text Placeholder 39"/>
          <p:cNvSpPr>
            <a:spLocks noGrp="1"/>
          </p:cNvSpPr>
          <p:nvPr userDrawn="1">
            <p:ph type="body" sz="quarter" idx="36" hasCustomPrompt="1"/>
          </p:nvPr>
        </p:nvSpPr>
        <p:spPr>
          <a:xfrm>
            <a:off x="6848323"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50" name="Text Placeholder 39"/>
          <p:cNvSpPr>
            <a:spLocks noGrp="1"/>
          </p:cNvSpPr>
          <p:nvPr userDrawn="1">
            <p:ph type="body" sz="quarter" idx="37" hasCustomPrompt="1"/>
          </p:nvPr>
        </p:nvSpPr>
        <p:spPr>
          <a:xfrm>
            <a:off x="7579965"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51" name="Text Placeholder 39"/>
          <p:cNvSpPr>
            <a:spLocks noGrp="1"/>
          </p:cNvSpPr>
          <p:nvPr userDrawn="1">
            <p:ph type="body" sz="quarter" idx="38" hasCustomPrompt="1"/>
          </p:nvPr>
        </p:nvSpPr>
        <p:spPr>
          <a:xfrm>
            <a:off x="8313898"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0.000</a:t>
            </a:r>
            <a:endParaRPr lang="en-US" dirty="0"/>
          </a:p>
        </p:txBody>
      </p:sp>
      <p:sp>
        <p:nvSpPr>
          <p:cNvPr id="52" name="Text Placeholder 39"/>
          <p:cNvSpPr>
            <a:spLocks noGrp="1"/>
          </p:cNvSpPr>
          <p:nvPr userDrawn="1">
            <p:ph type="body" sz="quarter" idx="39" hasCustomPrompt="1"/>
          </p:nvPr>
        </p:nvSpPr>
        <p:spPr>
          <a:xfrm>
            <a:off x="6114145" y="849141"/>
            <a:ext cx="73152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smtClean="0"/>
              <a:t>-</a:t>
            </a:r>
            <a:endParaRPr lang="en-US" dirty="0"/>
          </a:p>
        </p:txBody>
      </p:sp>
      <p:sp>
        <p:nvSpPr>
          <p:cNvPr id="57" name="Text Placeholder 73"/>
          <p:cNvSpPr>
            <a:spLocks noGrp="1"/>
          </p:cNvSpPr>
          <p:nvPr>
            <p:ph type="body" sz="quarter" idx="40" hasCustomPrompt="1"/>
          </p:nvPr>
        </p:nvSpPr>
        <p:spPr>
          <a:xfrm>
            <a:off x="197156" y="4077691"/>
            <a:ext cx="4288536" cy="2157984"/>
          </a:xfrm>
        </p:spPr>
        <p:txBody>
          <a:bodyPr/>
          <a:lstStyle>
            <a:lvl1pPr marL="0" indent="0">
              <a:defRPr sz="1200" baseline="0"/>
            </a:lvl1pPr>
          </a:lstStyle>
          <a:p>
            <a:pPr lvl="0"/>
            <a:r>
              <a:rPr lang="en-US" dirty="0" smtClean="0"/>
              <a:t>(What are you trying to accomplish and what is the desired end state)</a:t>
            </a:r>
            <a:endParaRPr lang="en-US" dirty="0"/>
          </a:p>
        </p:txBody>
      </p:sp>
      <p:sp>
        <p:nvSpPr>
          <p:cNvPr id="59" name="Text Placeholder 6"/>
          <p:cNvSpPr>
            <a:spLocks noGrp="1"/>
          </p:cNvSpPr>
          <p:nvPr>
            <p:ph type="body" sz="quarter" idx="14" hasCustomPrompt="1"/>
          </p:nvPr>
        </p:nvSpPr>
        <p:spPr>
          <a:xfrm>
            <a:off x="4705245" y="1592626"/>
            <a:ext cx="4288536" cy="2157984"/>
          </a:xfrm>
        </p:spPr>
        <p:txBody>
          <a:bodyPr/>
          <a:lstStyle>
            <a:lvl1pPr marL="0" indent="0">
              <a:defRPr sz="1200" baseline="0"/>
            </a:lvl1pPr>
          </a:lstStyle>
          <a:p>
            <a:pPr lvl="0"/>
            <a:r>
              <a:rPr lang="en-US" dirty="0" smtClean="0"/>
              <a:t>Upcoming Key Decisions:</a:t>
            </a:r>
          </a:p>
          <a:p>
            <a:pPr lvl="0"/>
            <a:endParaRPr lang="en-US" dirty="0" smtClean="0"/>
          </a:p>
          <a:p>
            <a:pPr lvl="0"/>
            <a:r>
              <a:rPr lang="en-US" dirty="0" smtClean="0"/>
              <a:t>Transition: (Define stages of transition – 6.1, 6.2, 6.3</a:t>
            </a:r>
          </a:p>
          <a:p>
            <a:pPr lvl="0"/>
            <a:endParaRPr lang="en-US" dirty="0" smtClean="0"/>
          </a:p>
          <a:p>
            <a:pPr lvl="0"/>
            <a:r>
              <a:rPr lang="en-US" dirty="0" smtClean="0"/>
              <a:t>Technical Risk</a:t>
            </a:r>
            <a:endParaRPr lang="en-US" dirty="0"/>
          </a:p>
        </p:txBody>
      </p:sp>
      <p:sp>
        <p:nvSpPr>
          <p:cNvPr id="36" name="Rectangle 35"/>
          <p:cNvSpPr/>
          <p:nvPr userDrawn="1"/>
        </p:nvSpPr>
        <p:spPr>
          <a:xfrm>
            <a:off x="4684412" y="4103929"/>
            <a:ext cx="4407408"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dirty="0" smtClean="0">
                <a:latin typeface="Tahoma" pitchFamily="34" charset="0"/>
                <a:ea typeface="Tahoma" pitchFamily="34" charset="0"/>
                <a:cs typeface="Tahoma" pitchFamily="34" charset="0"/>
              </a:rPr>
              <a:t>PERFORMER:	</a:t>
            </a:r>
            <a:endParaRPr lang="en-US" sz="1000" baseline="0" dirty="0">
              <a:latin typeface="Tahoma" pitchFamily="34" charset="0"/>
              <a:ea typeface="Tahoma" pitchFamily="34" charset="0"/>
              <a:cs typeface="Tahoma" pitchFamily="34" charset="0"/>
            </a:endParaRPr>
          </a:p>
        </p:txBody>
      </p:sp>
      <p:sp>
        <p:nvSpPr>
          <p:cNvPr id="8" name="Rectangle 7"/>
          <p:cNvSpPr/>
          <p:nvPr userDrawn="1"/>
        </p:nvSpPr>
        <p:spPr>
          <a:xfrm>
            <a:off x="7128933" y="4095462"/>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dirty="0" smtClean="0">
                <a:ln>
                  <a:noFill/>
                </a:ln>
                <a:solidFill>
                  <a:prstClr val="white"/>
                </a:solidFill>
                <a:effectLst/>
                <a:uLnTx/>
                <a:uFillTx/>
                <a:latin typeface="Tahoma" pitchFamily="34" charset="0"/>
                <a:ea typeface="Tahoma" pitchFamily="34" charset="0"/>
                <a:cs typeface="Tahoma" pitchFamily="34" charset="0"/>
              </a:rPr>
              <a:t>LOCATION:</a:t>
            </a:r>
            <a:endPar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endParaRPr>
          </a:p>
        </p:txBody>
      </p:sp>
      <p:sp>
        <p:nvSpPr>
          <p:cNvPr id="68" name="TextBox 67"/>
          <p:cNvSpPr txBox="1"/>
          <p:nvPr userDrawn="1"/>
        </p:nvSpPr>
        <p:spPr>
          <a:xfrm>
            <a:off x="1010769" y="6583835"/>
            <a:ext cx="7122463" cy="230832"/>
          </a:xfrm>
          <a:prstGeom prst="rect">
            <a:avLst/>
          </a:prstGeom>
          <a:noFill/>
        </p:spPr>
        <p:txBody>
          <a:bodyPr wrap="none" rtlCol="0">
            <a:spAutoFit/>
          </a:bodyPr>
          <a:lstStyle/>
          <a:p>
            <a:r>
              <a:rPr lang="en-US" sz="900" dirty="0" smtClean="0">
                <a:solidFill>
                  <a:schemeClr val="bg1">
                    <a:lumMod val="50000"/>
                  </a:schemeClr>
                </a:solidFill>
                <a:latin typeface="+mj-lt"/>
              </a:rPr>
              <a:t>Distribution authorized to U.S. Government Agencies only. Other requests</a:t>
            </a:r>
            <a:r>
              <a:rPr lang="en-US" sz="900" baseline="0" dirty="0" smtClean="0">
                <a:solidFill>
                  <a:schemeClr val="bg1">
                    <a:lumMod val="50000"/>
                  </a:schemeClr>
                </a:solidFill>
                <a:latin typeface="+mj-lt"/>
              </a:rPr>
              <a:t> for this document shall be referred to DARPA Director’s Office.</a:t>
            </a:r>
            <a:endParaRPr lang="en-US" sz="900" dirty="0">
              <a:solidFill>
                <a:schemeClr val="bg1">
                  <a:lumMod val="50000"/>
                </a:schemeClr>
              </a:solidFill>
              <a:latin typeface="+mj-lt"/>
            </a:endParaRPr>
          </a:p>
        </p:txBody>
      </p:sp>
      <p:sp>
        <p:nvSpPr>
          <p:cNvPr id="4" name="Slide Number Placeholder 3"/>
          <p:cNvSpPr>
            <a:spLocks noGrp="1"/>
          </p:cNvSpPr>
          <p:nvPr>
            <p:ph type="sldNum" sz="quarter" idx="52"/>
          </p:nvPr>
        </p:nvSpPr>
        <p:spPr/>
        <p:txBody>
          <a:bodyPr/>
          <a:lstStyle/>
          <a:p>
            <a:pPr>
              <a:defRPr/>
            </a:pPr>
            <a:fld id="{231CC523-8BC6-4921-807A-66BD262F34AB}" type="slidenum">
              <a:rPr lang="en-US" smtClean="0"/>
              <a:pPr>
                <a:defRPr/>
              </a:pPr>
              <a:t>‹#›</a:t>
            </a:fld>
            <a:endParaRPr lang="en-US" dirty="0"/>
          </a:p>
        </p:txBody>
      </p:sp>
    </p:spTree>
    <p:extLst>
      <p:ext uri="{BB962C8B-B14F-4D97-AF65-F5344CB8AC3E}">
        <p14:creationId xmlns:p14="http://schemas.microsoft.com/office/powerpoint/2010/main" val="3169234250"/>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Y17_Trichart">
    <p:spTree>
      <p:nvGrpSpPr>
        <p:cNvPr id="1" name=""/>
        <p:cNvGrpSpPr/>
        <p:nvPr/>
      </p:nvGrpSpPr>
      <p:grpSpPr>
        <a:xfrm>
          <a:off x="0" y="0"/>
          <a:ext cx="0" cy="0"/>
          <a:chOff x="0" y="0"/>
          <a:chExt cx="0" cy="0"/>
        </a:xfrm>
      </p:grpSpPr>
      <p:sp>
        <p:nvSpPr>
          <p:cNvPr id="13" name="TextBox 12"/>
          <p:cNvSpPr txBox="1"/>
          <p:nvPr userDrawn="1"/>
        </p:nvSpPr>
        <p:spPr>
          <a:xfrm>
            <a:off x="5593137" y="3971339"/>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STATUS</a:t>
            </a:r>
            <a:endParaRPr lang="en-US" sz="1200" b="1" dirty="0">
              <a:solidFill>
                <a:prstClr val="black"/>
              </a:solidFill>
              <a:ea typeface="Tahoma" pitchFamily="34" charset="0"/>
              <a:cs typeface="Tahoma" pitchFamily="34" charset="0"/>
            </a:endParaRPr>
          </a:p>
        </p:txBody>
      </p:sp>
      <p:sp>
        <p:nvSpPr>
          <p:cNvPr id="16" name="Title 1"/>
          <p:cNvSpPr>
            <a:spLocks noGrp="1"/>
          </p:cNvSpPr>
          <p:nvPr>
            <p:ph type="ctrTitle" hasCustomPrompt="1"/>
          </p:nvPr>
        </p:nvSpPr>
        <p:spPr>
          <a:xfrm>
            <a:off x="1619250" y="76202"/>
            <a:ext cx="6422572" cy="579062"/>
          </a:xfrm>
        </p:spPr>
        <p:txBody>
          <a:bodyPr anchor="b">
            <a:noAutofit/>
          </a:bodyPr>
          <a:lstStyle>
            <a:lvl1pPr algn="l">
              <a:lnSpc>
                <a:spcPct val="100000"/>
              </a:lnSpc>
              <a:defRPr sz="2000" b="0">
                <a:latin typeface="Tahoma" pitchFamily="34" charset="0"/>
                <a:ea typeface="Tahoma" pitchFamily="34" charset="0"/>
                <a:cs typeface="Tahoma" pitchFamily="34" charset="0"/>
              </a:defRPr>
            </a:lvl1pPr>
          </a:lstStyle>
          <a:p>
            <a:r>
              <a:rPr lang="en-US" dirty="0" smtClean="0"/>
              <a:t>Program Name (acronym)</a:t>
            </a:r>
            <a:endParaRPr lang="en-US" dirty="0"/>
          </a:p>
        </p:txBody>
      </p:sp>
      <p:sp>
        <p:nvSpPr>
          <p:cNvPr id="29" name="Text Placeholder 4"/>
          <p:cNvSpPr>
            <a:spLocks noGrp="1"/>
          </p:cNvSpPr>
          <p:nvPr>
            <p:ph type="body" sz="quarter" idx="24" hasCustomPrompt="1"/>
          </p:nvPr>
        </p:nvSpPr>
        <p:spPr>
          <a:xfrm>
            <a:off x="1619250" y="587526"/>
            <a:ext cx="6421587" cy="390885"/>
          </a:xfr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800"/>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PM / Office</a:t>
            </a:r>
          </a:p>
        </p:txBody>
      </p:sp>
      <p:pic>
        <p:nvPicPr>
          <p:cNvPr id="33" name="Picture 3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414" y="130207"/>
            <a:ext cx="1085438" cy="655071"/>
          </a:xfrm>
          <a:prstGeom prst="rect">
            <a:avLst/>
          </a:prstGeom>
        </p:spPr>
      </p:pic>
      <p:sp>
        <p:nvSpPr>
          <p:cNvPr id="35" name="TextBox 34"/>
          <p:cNvSpPr txBox="1"/>
          <p:nvPr userDrawn="1"/>
        </p:nvSpPr>
        <p:spPr>
          <a:xfrm>
            <a:off x="28578" y="1100945"/>
            <a:ext cx="623887" cy="246221"/>
          </a:xfrm>
          <a:prstGeom prst="rect">
            <a:avLst/>
          </a:prstGeom>
          <a:noFill/>
        </p:spPr>
        <p:txBody>
          <a:bodyPr wrap="square" rtlCol="0">
            <a:spAutoFit/>
          </a:bodyPr>
          <a:lstStyle/>
          <a:p>
            <a:r>
              <a:rPr lang="en-US" sz="1000" dirty="0" smtClean="0">
                <a:solidFill>
                  <a:prstClr val="black"/>
                </a:solidFill>
              </a:rPr>
              <a:t>PE:</a:t>
            </a:r>
            <a:endParaRPr lang="en-US" sz="1000" dirty="0">
              <a:solidFill>
                <a:prstClr val="black"/>
              </a:solidFill>
            </a:endParaRPr>
          </a:p>
        </p:txBody>
      </p:sp>
      <p:sp>
        <p:nvSpPr>
          <p:cNvPr id="37" name="TextBox 36"/>
          <p:cNvSpPr txBox="1"/>
          <p:nvPr userDrawn="1"/>
        </p:nvSpPr>
        <p:spPr>
          <a:xfrm>
            <a:off x="1044045" y="1100945"/>
            <a:ext cx="1204913" cy="246221"/>
          </a:xfrm>
          <a:prstGeom prst="rect">
            <a:avLst/>
          </a:prstGeom>
          <a:noFill/>
        </p:spPr>
        <p:txBody>
          <a:bodyPr wrap="square" rtlCol="0">
            <a:spAutoFit/>
          </a:bodyPr>
          <a:lstStyle/>
          <a:p>
            <a:r>
              <a:rPr lang="en-US" sz="1000" dirty="0" smtClean="0">
                <a:solidFill>
                  <a:prstClr val="black"/>
                </a:solidFill>
              </a:rPr>
              <a:t>PROJECT:</a:t>
            </a:r>
            <a:endParaRPr lang="en-US" sz="1000" dirty="0">
              <a:solidFill>
                <a:prstClr val="black"/>
              </a:solidFill>
            </a:endParaRPr>
          </a:p>
        </p:txBody>
      </p:sp>
      <p:sp>
        <p:nvSpPr>
          <p:cNvPr id="39" name="Text Placeholder 2"/>
          <p:cNvSpPr>
            <a:spLocks noGrp="1"/>
          </p:cNvSpPr>
          <p:nvPr>
            <p:ph type="body" sz="quarter" idx="21" hasCustomPrompt="1"/>
          </p:nvPr>
        </p:nvSpPr>
        <p:spPr>
          <a:xfrm>
            <a:off x="280457" y="1100945"/>
            <a:ext cx="744007" cy="246888"/>
          </a:xfrm>
          <a:noFill/>
        </p:spPr>
        <p:txBody>
          <a:bodyPr wrap="square" lIns="45720" rtlCol="0">
            <a:spAutoFit/>
          </a:bodyPr>
          <a:lstStyle>
            <a:lvl1pPr>
              <a:defRPr lang="en-US" sz="1000" dirty="0">
                <a:latin typeface="+mn-lt"/>
                <a:cs typeface="+mn-cs"/>
              </a:defRPr>
            </a:lvl1pPr>
          </a:lstStyle>
          <a:p>
            <a:pPr marL="0" lvl="0"/>
            <a:r>
              <a:rPr lang="en-US" dirty="0" smtClean="0"/>
              <a:t>-</a:t>
            </a:r>
            <a:endParaRPr lang="en-US" dirty="0"/>
          </a:p>
        </p:txBody>
      </p:sp>
      <p:sp>
        <p:nvSpPr>
          <p:cNvPr id="40" name="Text Placeholder 2"/>
          <p:cNvSpPr>
            <a:spLocks noGrp="1"/>
          </p:cNvSpPr>
          <p:nvPr>
            <p:ph type="body" sz="quarter" idx="22" hasCustomPrompt="1"/>
          </p:nvPr>
        </p:nvSpPr>
        <p:spPr>
          <a:xfrm>
            <a:off x="1679073" y="1100945"/>
            <a:ext cx="74066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smtClean="0"/>
              <a:t>-</a:t>
            </a:r>
            <a:endParaRPr lang="en-US" dirty="0"/>
          </a:p>
        </p:txBody>
      </p:sp>
      <p:sp>
        <p:nvSpPr>
          <p:cNvPr id="48" name="TextBox 47"/>
          <p:cNvSpPr txBox="1"/>
          <p:nvPr userDrawn="1"/>
        </p:nvSpPr>
        <p:spPr>
          <a:xfrm>
            <a:off x="900113" y="1363189"/>
            <a:ext cx="2714627"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OVERVIEW</a:t>
            </a:r>
            <a:endParaRPr lang="en-US" sz="1200" b="1" dirty="0">
              <a:solidFill>
                <a:prstClr val="black"/>
              </a:solidFill>
              <a:ea typeface="Tahoma" pitchFamily="34" charset="0"/>
              <a:cs typeface="Tahoma" pitchFamily="34" charset="0"/>
            </a:endParaRPr>
          </a:p>
        </p:txBody>
      </p:sp>
      <p:sp>
        <p:nvSpPr>
          <p:cNvPr id="50" name="TextBox 49"/>
          <p:cNvSpPr txBox="1"/>
          <p:nvPr userDrawn="1"/>
        </p:nvSpPr>
        <p:spPr>
          <a:xfrm>
            <a:off x="4841196" y="1363188"/>
            <a:ext cx="4002883" cy="276999"/>
          </a:xfrm>
          <a:prstGeom prst="rect">
            <a:avLst/>
          </a:prstGeom>
          <a:noFill/>
        </p:spPr>
        <p:txBody>
          <a:bodyPr wrap="square" rtlCol="0">
            <a:spAutoFit/>
          </a:bodyPr>
          <a:lstStyle/>
          <a:p>
            <a:pPr algn="ctr"/>
            <a:r>
              <a:rPr lang="en-US" sz="1200" b="1" dirty="0" smtClean="0">
                <a:solidFill>
                  <a:prstClr val="black"/>
                </a:solidFill>
                <a:ea typeface="Tahoma" pitchFamily="34" charset="0"/>
                <a:cs typeface="Tahoma" pitchFamily="34" charset="0"/>
              </a:rPr>
              <a:t>PROGRAM OUTCOMES</a:t>
            </a:r>
            <a:endParaRPr lang="en-US" sz="1200" b="1" dirty="0">
              <a:solidFill>
                <a:prstClr val="black"/>
              </a:solidFill>
              <a:ea typeface="Tahoma" pitchFamily="34" charset="0"/>
              <a:cs typeface="Tahoma" pitchFamily="34" charset="0"/>
            </a:endParaRPr>
          </a:p>
        </p:txBody>
      </p:sp>
      <p:cxnSp>
        <p:nvCxnSpPr>
          <p:cNvPr id="52" name="Straight Connector 51"/>
          <p:cNvCxnSpPr/>
          <p:nvPr userDrawn="1"/>
        </p:nvCxnSpPr>
        <p:spPr bwMode="auto">
          <a:xfrm>
            <a:off x="4677878" y="3964031"/>
            <a:ext cx="4466122"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52"/>
          <p:cNvCxnSpPr/>
          <p:nvPr userDrawn="1"/>
        </p:nvCxnSpPr>
        <p:spPr bwMode="auto">
          <a:xfrm>
            <a:off x="4677878" y="134716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195263" y="1642361"/>
            <a:ext cx="4283604" cy="3922741"/>
          </a:xfrm>
        </p:spPr>
        <p:txBody>
          <a:bodyPr/>
          <a:lstStyle>
            <a:lvl1pPr marL="0" indent="0">
              <a:buFont typeface="Arial" pitchFamily="34" charset="0"/>
              <a:buNone/>
              <a:defRPr sz="10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smtClean="0"/>
              <a:t>Insert images here</a:t>
            </a:r>
          </a:p>
        </p:txBody>
      </p:sp>
      <p:cxnSp>
        <p:nvCxnSpPr>
          <p:cNvPr id="51" name="Straight Connector 50"/>
          <p:cNvCxnSpPr/>
          <p:nvPr userDrawn="1"/>
        </p:nvCxnSpPr>
        <p:spPr bwMode="auto">
          <a:xfrm>
            <a:off x="0" y="1355726"/>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1" name="Content Placeholder 3"/>
          <p:cNvSpPr>
            <a:spLocks noGrp="1"/>
          </p:cNvSpPr>
          <p:nvPr>
            <p:ph sz="quarter" idx="32" hasCustomPrompt="1"/>
          </p:nvPr>
        </p:nvSpPr>
        <p:spPr>
          <a:xfrm>
            <a:off x="4707996" y="1563231"/>
            <a:ext cx="4288536"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63" lvl="0" indent="-169863">
              <a:buChar char="•"/>
            </a:pPr>
            <a:r>
              <a:rPr lang="en-US" dirty="0" smtClean="0"/>
              <a:t>Insert text, images, and/or charts here</a:t>
            </a:r>
          </a:p>
          <a:p>
            <a:pPr marL="347663" lvl="1" indent="-177800"/>
            <a:r>
              <a:rPr lang="en-US" dirty="0" smtClean="0"/>
              <a:t>Second level</a:t>
            </a:r>
          </a:p>
          <a:p>
            <a:pPr marL="515938" lvl="2" indent="-168275"/>
            <a:r>
              <a:rPr lang="en-US" dirty="0" smtClean="0"/>
              <a:t>Third level</a:t>
            </a:r>
          </a:p>
          <a:p>
            <a:pPr marL="685800" lvl="3" indent="-169863"/>
            <a:r>
              <a:rPr lang="en-US" dirty="0" smtClean="0"/>
              <a:t>Fourth level</a:t>
            </a:r>
          </a:p>
          <a:p>
            <a:pPr marL="855663" lvl="4" indent="-169863"/>
            <a:r>
              <a:rPr lang="en-US" dirty="0" smtClean="0"/>
              <a:t>Fifth level</a:t>
            </a:r>
            <a:endParaRPr lang="en-US" dirty="0"/>
          </a:p>
        </p:txBody>
      </p:sp>
      <p:sp>
        <p:nvSpPr>
          <p:cNvPr id="32" name="Content Placeholder 3"/>
          <p:cNvSpPr>
            <a:spLocks noGrp="1"/>
          </p:cNvSpPr>
          <p:nvPr>
            <p:ph sz="quarter" idx="33" hasCustomPrompt="1"/>
          </p:nvPr>
        </p:nvSpPr>
        <p:spPr>
          <a:xfrm>
            <a:off x="4707996" y="4171734"/>
            <a:ext cx="4288536"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63" lvl="0" indent="-169863">
              <a:buChar char="•"/>
            </a:pPr>
            <a:r>
              <a:rPr lang="en-US" dirty="0" smtClean="0"/>
              <a:t>Insert text, images, and/or charts here</a:t>
            </a:r>
          </a:p>
          <a:p>
            <a:pPr marL="347663" lvl="1" indent="-177800"/>
            <a:r>
              <a:rPr lang="en-US" dirty="0" smtClean="0"/>
              <a:t>Second level</a:t>
            </a:r>
          </a:p>
          <a:p>
            <a:pPr marL="515938" lvl="2" indent="-168275"/>
            <a:r>
              <a:rPr lang="en-US" dirty="0" smtClean="0"/>
              <a:t>Third level</a:t>
            </a:r>
          </a:p>
          <a:p>
            <a:pPr marL="685800" lvl="3" indent="-169863"/>
            <a:r>
              <a:rPr lang="en-US" dirty="0" smtClean="0"/>
              <a:t>Fourth level</a:t>
            </a:r>
          </a:p>
          <a:p>
            <a:pPr marL="855663" lvl="4" indent="-169863"/>
            <a:r>
              <a:rPr lang="en-US" dirty="0" smtClean="0"/>
              <a:t>Fifth level</a:t>
            </a:r>
            <a:endParaRPr lang="en-US" dirty="0"/>
          </a:p>
        </p:txBody>
      </p:sp>
      <p:sp>
        <p:nvSpPr>
          <p:cNvPr id="10" name="Text Placeholder 9"/>
          <p:cNvSpPr>
            <a:spLocks noGrp="1"/>
          </p:cNvSpPr>
          <p:nvPr>
            <p:ph type="body" sz="quarter" idx="34" hasCustomPrompt="1"/>
          </p:nvPr>
        </p:nvSpPr>
        <p:spPr>
          <a:xfrm>
            <a:off x="1335024" y="6556248"/>
            <a:ext cx="6473952" cy="301752"/>
          </a:xfrm>
        </p:spPr>
        <p:txBody>
          <a:bodyPr anchor="ctr"/>
          <a:lstStyle>
            <a:lvl1pPr algn="ctr">
              <a:defRPr sz="800">
                <a:solidFill>
                  <a:schemeClr val="bg1">
                    <a:lumMod val="65000"/>
                  </a:schemeClr>
                </a:solidFill>
              </a:defRPr>
            </a:lvl1pPr>
            <a:lvl2pPr algn="ctr">
              <a:defRPr/>
            </a:lvl2pPr>
            <a:lvl3pPr algn="ctr">
              <a:defRPr/>
            </a:lvl3pPr>
            <a:lvl4pPr algn="ctr">
              <a:defRPr/>
            </a:lvl4pPr>
            <a:lvl5pPr algn="ctr">
              <a:defRPr/>
            </a:lvl5pPr>
          </a:lstStyle>
          <a:p>
            <a:pPr lvl="0"/>
            <a:r>
              <a:rPr lang="en-US" dirty="0" smtClean="0"/>
              <a:t>Distribution Statement</a:t>
            </a:r>
            <a:endParaRPr lang="en-US" dirty="0"/>
          </a:p>
        </p:txBody>
      </p:sp>
      <p:sp>
        <p:nvSpPr>
          <p:cNvPr id="9" name="Slide Number Placeholder 8"/>
          <p:cNvSpPr>
            <a:spLocks noGrp="1"/>
          </p:cNvSpPr>
          <p:nvPr>
            <p:ph type="sldNum" sz="quarter" idx="37"/>
          </p:nvPr>
        </p:nvSpPr>
        <p:spPr/>
        <p:txBody>
          <a:bodyPr/>
          <a:lstStyle/>
          <a:p>
            <a:pPr>
              <a:defRPr/>
            </a:pPr>
            <a:fld id="{231CC523-8BC6-4921-807A-66BD262F34AB}" type="slidenum">
              <a:rPr lang="en-US" smtClean="0"/>
              <a:pPr>
                <a:defRPr/>
              </a:pPr>
              <a:t>‹#›</a:t>
            </a:fld>
            <a:endParaRPr lang="en-US" dirty="0"/>
          </a:p>
        </p:txBody>
      </p:sp>
    </p:spTree>
    <p:extLst>
      <p:ext uri="{BB962C8B-B14F-4D97-AF65-F5344CB8AC3E}">
        <p14:creationId xmlns:p14="http://schemas.microsoft.com/office/powerpoint/2010/main" val="20331208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1152522" y="-142872"/>
            <a:ext cx="6400803" cy="714375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0"/>
          </p:nvPr>
        </p:nvSpPr>
        <p:spPr>
          <a:xfrm rot="5400000">
            <a:off x="-2528935" y="3278187"/>
            <a:ext cx="5546817" cy="298450"/>
          </a:xfrm>
        </p:spPr>
        <p:txBody>
          <a:bodyPr/>
          <a:lstStyle/>
          <a:p>
            <a:pPr>
              <a:defRPr/>
            </a:pPr>
            <a:r>
              <a:rPr lang="en-US" dirty="0" smtClean="0"/>
              <a:t>Distribution Statement</a:t>
            </a:r>
            <a:endParaRPr lang="en-US" dirty="0"/>
          </a:p>
        </p:txBody>
      </p:sp>
      <p:sp>
        <p:nvSpPr>
          <p:cNvPr id="4" name="Slide Number Placeholder 3"/>
          <p:cNvSpPr>
            <a:spLocks noGrp="1"/>
          </p:cNvSpPr>
          <p:nvPr>
            <p:ph type="sldNum" sz="quarter" idx="11"/>
          </p:nvPr>
        </p:nvSpPr>
        <p:spPr>
          <a:xfrm rot="5400000">
            <a:off x="-23720" y="6357843"/>
            <a:ext cx="530038" cy="292102"/>
          </a:xfrm>
        </p:spPr>
        <p:txBody>
          <a:bodyPr/>
          <a:lstStyle/>
          <a:p>
            <a:pPr>
              <a:defRPr/>
            </a:pPr>
            <a:fld id="{231CC523-8BC6-4921-807A-66BD262F34AB}" type="slidenum">
              <a:rPr lang="en-US" smtClean="0"/>
              <a:pPr>
                <a:defRPr/>
              </a:pPr>
              <a:t>‹#›</a:t>
            </a:fld>
            <a:endParaRPr lang="en-US" dirty="0"/>
          </a:p>
        </p:txBody>
      </p:sp>
      <p:sp>
        <p:nvSpPr>
          <p:cNvPr id="6" name="Title 1"/>
          <p:cNvSpPr>
            <a:spLocks noGrp="1"/>
          </p:cNvSpPr>
          <p:nvPr>
            <p:ph type="ctrTitle"/>
          </p:nvPr>
        </p:nvSpPr>
        <p:spPr>
          <a:xfrm rot="5400000">
            <a:off x="6100764" y="3695703"/>
            <a:ext cx="5191125" cy="676275"/>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cxnSp>
        <p:nvCxnSpPr>
          <p:cNvPr id="7" name="Straight Connector 6"/>
          <p:cNvCxnSpPr>
            <a:cxnSpLocks noChangeShapeType="1"/>
          </p:cNvCxnSpPr>
          <p:nvPr userDrawn="1"/>
        </p:nvCxnSpPr>
        <p:spPr bwMode="auto">
          <a:xfrm flipH="1">
            <a:off x="8266909" y="228600"/>
            <a:ext cx="1588"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8156508" y="374048"/>
            <a:ext cx="1085438" cy="655071"/>
          </a:xfrm>
          <a:prstGeom prst="rect">
            <a:avLst/>
          </a:prstGeom>
        </p:spPr>
      </p:pic>
    </p:spTree>
    <p:extLst>
      <p:ext uri="{BB962C8B-B14F-4D97-AF65-F5344CB8AC3E}">
        <p14:creationId xmlns:p14="http://schemas.microsoft.com/office/powerpoint/2010/main" val="7477857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Y16_Trichart_Templat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48" name="TextBox 47"/>
          <p:cNvSpPr txBox="1"/>
          <p:nvPr userDrawn="1"/>
        </p:nvSpPr>
        <p:spPr>
          <a:xfrm>
            <a:off x="0" y="1117733"/>
            <a:ext cx="4571999" cy="338554"/>
          </a:xfrm>
          <a:prstGeom prst="rect">
            <a:avLst/>
          </a:prstGeom>
          <a:noFill/>
        </p:spPr>
        <p:txBody>
          <a:bodyPr wrap="square" rtlCol="0">
            <a:spAutoFit/>
          </a:bodyPr>
          <a:lstStyle/>
          <a:p>
            <a:pPr algn="ctr"/>
            <a:r>
              <a:rPr lang="en-US" sz="1600" b="1" dirty="0" smtClean="0">
                <a:solidFill>
                  <a:prstClr val="black"/>
                </a:solidFill>
                <a:ea typeface="Tahoma" pitchFamily="34" charset="0"/>
                <a:cs typeface="Tahoma" pitchFamily="34" charset="0"/>
              </a:rPr>
              <a:t>Overview</a:t>
            </a:r>
            <a:endParaRPr lang="en-US" sz="1600" b="1" dirty="0">
              <a:solidFill>
                <a:prstClr val="black"/>
              </a:solidFill>
              <a:ea typeface="Tahoma" pitchFamily="34" charset="0"/>
              <a:cs typeface="Tahoma" pitchFamily="34" charset="0"/>
            </a:endParaRPr>
          </a:p>
        </p:txBody>
      </p:sp>
      <p:sp>
        <p:nvSpPr>
          <p:cNvPr id="50" name="TextBox 49"/>
          <p:cNvSpPr txBox="1"/>
          <p:nvPr userDrawn="1"/>
        </p:nvSpPr>
        <p:spPr>
          <a:xfrm>
            <a:off x="4572000" y="1117733"/>
            <a:ext cx="4572000" cy="338554"/>
          </a:xfrm>
          <a:prstGeom prst="rect">
            <a:avLst/>
          </a:prstGeom>
          <a:noFill/>
        </p:spPr>
        <p:txBody>
          <a:bodyPr wrap="square" rtlCol="0">
            <a:spAutoFit/>
          </a:bodyPr>
          <a:lstStyle/>
          <a:p>
            <a:pPr algn="ctr"/>
            <a:r>
              <a:rPr lang="en-US" sz="1600" b="1" dirty="0" smtClean="0">
                <a:solidFill>
                  <a:prstClr val="black"/>
                </a:solidFill>
                <a:ea typeface="Tahoma" pitchFamily="34" charset="0"/>
                <a:cs typeface="Tahoma" pitchFamily="34" charset="0"/>
              </a:rPr>
              <a:t>Progress/Update</a:t>
            </a:r>
            <a:endParaRPr lang="en-US" sz="1600" b="1" dirty="0">
              <a:solidFill>
                <a:prstClr val="black"/>
              </a:solidFill>
              <a:ea typeface="Tahoma" pitchFamily="34" charset="0"/>
              <a:cs typeface="Tahoma" pitchFamily="34" charset="0"/>
            </a:endParaRPr>
          </a:p>
        </p:txBody>
      </p:sp>
      <p:cxnSp>
        <p:nvCxnSpPr>
          <p:cNvPr id="53" name="Straight Connector 52"/>
          <p:cNvCxnSpPr/>
          <p:nvPr userDrawn="1"/>
        </p:nvCxnSpPr>
        <p:spPr bwMode="auto">
          <a:xfrm>
            <a:off x="4572000" y="1228458"/>
            <a:ext cx="0" cy="530352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54" name="Content Placeholder 6"/>
          <p:cNvSpPr>
            <a:spLocks noGrp="1"/>
          </p:cNvSpPr>
          <p:nvPr>
            <p:ph sz="quarter" idx="31" hasCustomPrompt="1"/>
          </p:nvPr>
        </p:nvSpPr>
        <p:spPr>
          <a:xfrm>
            <a:off x="195263" y="1642361"/>
            <a:ext cx="4283604" cy="3922741"/>
          </a:xfrm>
        </p:spPr>
        <p:txBody>
          <a:bodyPr/>
          <a:lstStyle>
            <a:lvl1pPr marL="0" indent="0">
              <a:buFont typeface="Arial" pitchFamily="34" charset="0"/>
              <a:buNone/>
              <a:defRPr sz="1000"/>
            </a:lvl1pPr>
            <a:lvl2pPr marL="347663" indent="-177800">
              <a:defRPr sz="1000"/>
            </a:lvl2pPr>
            <a:lvl3pPr marL="515938" indent="-168275">
              <a:defRPr sz="900"/>
            </a:lvl3pPr>
            <a:lvl4pPr marL="685800" indent="-169863">
              <a:defRPr sz="900"/>
            </a:lvl4pPr>
            <a:lvl5pPr marL="855663" indent="-169863">
              <a:defRPr sz="900"/>
            </a:lvl5pPr>
          </a:lstStyle>
          <a:p>
            <a:pPr lvl="0"/>
            <a:r>
              <a:rPr lang="en-US" dirty="0"/>
              <a:t>Insert images here</a:t>
            </a:r>
          </a:p>
        </p:txBody>
      </p:sp>
      <p:cxnSp>
        <p:nvCxnSpPr>
          <p:cNvPr id="51" name="Straight Connector 50"/>
          <p:cNvCxnSpPr/>
          <p:nvPr userDrawn="1"/>
        </p:nvCxnSpPr>
        <p:spPr bwMode="auto">
          <a:xfrm>
            <a:off x="0" y="838500"/>
            <a:ext cx="9144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1" name="Content Placeholder 3"/>
          <p:cNvSpPr>
            <a:spLocks noGrp="1"/>
          </p:cNvSpPr>
          <p:nvPr>
            <p:ph sz="quarter" idx="32" hasCustomPrompt="1"/>
          </p:nvPr>
        </p:nvSpPr>
        <p:spPr>
          <a:xfrm>
            <a:off x="4707996" y="1563231"/>
            <a:ext cx="4288536"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63" lvl="0" indent="-169863">
              <a:buChar char="•"/>
            </a:pPr>
            <a:r>
              <a:rPr lang="en-US" dirty="0"/>
              <a:t>Insert text, images, and/or charts here</a:t>
            </a:r>
          </a:p>
          <a:p>
            <a:pPr marL="347663" lvl="1" indent="-177800"/>
            <a:r>
              <a:rPr lang="en-US" dirty="0"/>
              <a:t>Second level</a:t>
            </a:r>
          </a:p>
          <a:p>
            <a:pPr marL="515938" lvl="2" indent="-168275"/>
            <a:r>
              <a:rPr lang="en-US" dirty="0"/>
              <a:t>Third level</a:t>
            </a:r>
          </a:p>
          <a:p>
            <a:pPr marL="685800" lvl="3" indent="-169863"/>
            <a:r>
              <a:rPr lang="en-US" dirty="0"/>
              <a:t>Fourth level</a:t>
            </a:r>
          </a:p>
          <a:p>
            <a:pPr marL="855663" lvl="4" indent="-169863"/>
            <a:r>
              <a:rPr lang="en-US" dirty="0"/>
              <a:t>Fifth level</a:t>
            </a:r>
          </a:p>
        </p:txBody>
      </p:sp>
      <p:sp>
        <p:nvSpPr>
          <p:cNvPr id="32" name="Content Placeholder 3"/>
          <p:cNvSpPr>
            <a:spLocks noGrp="1"/>
          </p:cNvSpPr>
          <p:nvPr>
            <p:ph sz="quarter" idx="33" hasCustomPrompt="1"/>
          </p:nvPr>
        </p:nvSpPr>
        <p:spPr>
          <a:xfrm>
            <a:off x="4707996" y="4171734"/>
            <a:ext cx="4288536" cy="215798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1000" baseline="0" smtClean="0"/>
            </a:lvl1pPr>
            <a:lvl2pPr>
              <a:defRPr lang="en-US" sz="700" smtClean="0"/>
            </a:lvl2pPr>
            <a:lvl3pPr>
              <a:defRPr lang="en-US" sz="600" smtClean="0"/>
            </a:lvl3pPr>
            <a:lvl4pPr>
              <a:defRPr lang="en-US" sz="600" smtClean="0"/>
            </a:lvl4pPr>
            <a:lvl5pPr>
              <a:defRPr lang="en-US" sz="600"/>
            </a:lvl5pPr>
          </a:lstStyle>
          <a:p>
            <a:pPr marL="169863" lvl="0" indent="-169863">
              <a:buChar char="•"/>
            </a:pPr>
            <a:r>
              <a:rPr lang="en-US" dirty="0"/>
              <a:t>Insert text, images, and/or charts here</a:t>
            </a:r>
          </a:p>
          <a:p>
            <a:pPr marL="347663" lvl="1" indent="-177800"/>
            <a:r>
              <a:rPr lang="en-US" dirty="0"/>
              <a:t>Second level</a:t>
            </a:r>
          </a:p>
          <a:p>
            <a:pPr marL="515938" lvl="2" indent="-168275"/>
            <a:r>
              <a:rPr lang="en-US" dirty="0"/>
              <a:t>Third level</a:t>
            </a:r>
          </a:p>
          <a:p>
            <a:pPr marL="685800" lvl="3" indent="-169863"/>
            <a:r>
              <a:rPr lang="en-US" dirty="0"/>
              <a:t>Fourth level</a:t>
            </a:r>
          </a:p>
          <a:p>
            <a:pPr marL="855663" lvl="4" indent="-169863"/>
            <a:r>
              <a:rPr lang="en-US" dirty="0"/>
              <a:t>Fifth level</a:t>
            </a:r>
          </a:p>
        </p:txBody>
      </p:sp>
      <p:sp>
        <p:nvSpPr>
          <p:cNvPr id="10" name="Text Placeholder 9"/>
          <p:cNvSpPr>
            <a:spLocks noGrp="1"/>
          </p:cNvSpPr>
          <p:nvPr>
            <p:ph type="body" sz="quarter" idx="34" hasCustomPrompt="1"/>
          </p:nvPr>
        </p:nvSpPr>
        <p:spPr>
          <a:xfrm>
            <a:off x="1335024" y="6556248"/>
            <a:ext cx="6473952" cy="301752"/>
          </a:xfrm>
        </p:spPr>
        <p:txBody>
          <a:bodyPr anchor="ctr"/>
          <a:lstStyle>
            <a:lvl1pPr algn="ctr">
              <a:defRPr sz="800">
                <a:solidFill>
                  <a:schemeClr val="bg1">
                    <a:lumMod val="65000"/>
                  </a:schemeClr>
                </a:solidFill>
              </a:defRPr>
            </a:lvl1pPr>
            <a:lvl2pPr algn="ctr">
              <a:defRPr/>
            </a:lvl2pPr>
            <a:lvl3pPr algn="ctr">
              <a:defRPr/>
            </a:lvl3pPr>
            <a:lvl4pPr algn="ctr">
              <a:defRPr/>
            </a:lvl4pPr>
            <a:lvl5pPr algn="ctr">
              <a:defRPr/>
            </a:lvl5pPr>
          </a:lstStyle>
          <a:p>
            <a:pPr lvl="0"/>
            <a:r>
              <a:rPr lang="en-US" dirty="0"/>
              <a:t>Distribution Statement</a:t>
            </a:r>
          </a:p>
        </p:txBody>
      </p:sp>
      <p:sp>
        <p:nvSpPr>
          <p:cNvPr id="18" name="Slide Number Placeholder 3"/>
          <p:cNvSpPr>
            <a:spLocks noGrp="1"/>
          </p:cNvSpPr>
          <p:nvPr>
            <p:ph type="sldNum" sz="quarter" idx="11"/>
          </p:nvPr>
        </p:nvSpPr>
        <p:spPr>
          <a:xfrm>
            <a:off x="8102430" y="6553200"/>
            <a:ext cx="762000" cy="292102"/>
          </a:xfrm>
        </p:spPr>
        <p:txBody>
          <a:bodyPr/>
          <a:lstStyle>
            <a:lvl1pPr>
              <a:defRPr sz="1000"/>
            </a:lvl1pPr>
          </a:lstStyle>
          <a:p>
            <a:pPr>
              <a:defRPr/>
            </a:pPr>
            <a:fld id="{231CC523-8BC6-4921-807A-66BD262F34AB}" type="slidenum">
              <a:rPr lang="en-US" smtClean="0"/>
              <a:pPr>
                <a:defRPr/>
              </a:pPr>
              <a:t>‹#›</a:t>
            </a:fld>
            <a:endParaRPr lang="en-US" dirty="0"/>
          </a:p>
        </p:txBody>
      </p:sp>
      <p:sp>
        <p:nvSpPr>
          <p:cNvPr id="12" name="Title 1"/>
          <p:cNvSpPr>
            <a:spLocks noGrp="1"/>
          </p:cNvSpPr>
          <p:nvPr>
            <p:ph type="ctrTitle"/>
          </p:nvPr>
        </p:nvSpPr>
        <p:spPr>
          <a:xfrm>
            <a:off x="1619250" y="151418"/>
            <a:ext cx="7143750" cy="612648"/>
          </a:xfrm>
        </p:spPr>
        <p:txBody>
          <a:bodyPr>
            <a:normAutofit/>
          </a:bodyPr>
          <a:lstStyle>
            <a:lvl1pPr algn="l">
              <a:defRPr sz="2400" b="0">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1837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000"/>
            </a:lvl1p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cxnSp>
        <p:nvCxnSpPr>
          <p:cNvPr id="6" name="Straight Connector 5"/>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7" name="Title 1"/>
          <p:cNvSpPr>
            <a:spLocks noGrp="1"/>
          </p:cNvSpPr>
          <p:nvPr>
            <p:ph type="ctrTitle"/>
          </p:nvPr>
        </p:nvSpPr>
        <p:spPr>
          <a:xfrm>
            <a:off x="1622425" y="151418"/>
            <a:ext cx="5993717"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1311463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0" y="10668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457200" y="3581400"/>
            <a:ext cx="83058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9" name="Title 1"/>
          <p:cNvSpPr>
            <a:spLocks noGrp="1"/>
          </p:cNvSpPr>
          <p:nvPr>
            <p:ph type="ctrTitle"/>
          </p:nvPr>
        </p:nvSpPr>
        <p:spPr>
          <a:xfrm>
            <a:off x="1619250" y="151418"/>
            <a:ext cx="5996892"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2932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4648200" y="1066800"/>
            <a:ext cx="40386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9" name="Title 1"/>
          <p:cNvSpPr>
            <a:spLocks noGrp="1"/>
          </p:cNvSpPr>
          <p:nvPr>
            <p:ph type="ctrTitle"/>
          </p:nvPr>
        </p:nvSpPr>
        <p:spPr>
          <a:xfrm>
            <a:off x="1622425" y="151418"/>
            <a:ext cx="5935844"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391495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sz="1000"/>
            </a:lvl1pPr>
          </a:lstStyle>
          <a:p>
            <a:pPr>
              <a:defRPr/>
            </a:pPr>
            <a:r>
              <a:rPr lang="en-US" dirty="0" smtClean="0"/>
              <a:t>Approved for public release: distribution unlimited.</a:t>
            </a:r>
            <a:endParaRPr lang="en-US" dirty="0"/>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4572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sz="quarter" idx="14"/>
          </p:nvPr>
        </p:nvSpPr>
        <p:spPr>
          <a:xfrm>
            <a:off x="32766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quarter" idx="15"/>
          </p:nvPr>
        </p:nvSpPr>
        <p:spPr>
          <a:xfrm>
            <a:off x="6096000" y="1066800"/>
            <a:ext cx="2667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a:cxnSpLocks noChangeShapeType="1"/>
          </p:cNvCxnSpPr>
          <p:nvPr userDrawn="1"/>
        </p:nvCxnSpPr>
        <p:spPr bwMode="auto">
          <a:xfrm>
            <a:off x="381000" y="840101"/>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4414" y="130207"/>
            <a:ext cx="1085438" cy="655071"/>
          </a:xfrm>
          <a:prstGeom prst="rect">
            <a:avLst/>
          </a:prstGeom>
        </p:spPr>
      </p:pic>
      <p:sp>
        <p:nvSpPr>
          <p:cNvPr id="10" name="Title 1"/>
          <p:cNvSpPr>
            <a:spLocks noGrp="1"/>
          </p:cNvSpPr>
          <p:nvPr>
            <p:ph type="ctrTitle"/>
          </p:nvPr>
        </p:nvSpPr>
        <p:spPr>
          <a:xfrm>
            <a:off x="1622854" y="151418"/>
            <a:ext cx="5958564" cy="612648"/>
          </a:xfrm>
        </p:spPr>
        <p:txBody>
          <a:bodyPr>
            <a:normAutofit/>
          </a:bodyPr>
          <a:lstStyle>
            <a:lvl1pPr algn="l">
              <a:defRPr sz="2400" b="0">
                <a:latin typeface="Tahoma" pitchFamily="34" charset="0"/>
                <a:ea typeface="Tahoma" pitchFamily="34" charset="0"/>
                <a:cs typeface="Tahoma" pitchFamily="34" charset="0"/>
              </a:defRPr>
            </a:lvl1pPr>
          </a:lstStyle>
          <a:p>
            <a:r>
              <a:rPr lang="en-US" smtClean="0"/>
              <a:t>Click to edit Master title style</a:t>
            </a:r>
            <a:endParaRPr lang="en-US"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6182" y="219757"/>
            <a:ext cx="1056818" cy="515728"/>
          </a:xfrm>
          <a:prstGeom prst="rect">
            <a:avLst/>
          </a:prstGeom>
        </p:spPr>
      </p:pic>
    </p:spTree>
    <p:extLst>
      <p:ext uri="{BB962C8B-B14F-4D97-AF65-F5344CB8AC3E}">
        <p14:creationId xmlns:p14="http://schemas.microsoft.com/office/powerpoint/2010/main" val="36501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381000"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a:spLocks noGrp="1"/>
          </p:cNvSpPr>
          <p:nvPr>
            <p:ph type="ftr" sz="quarter" idx="3"/>
          </p:nvPr>
        </p:nvSpPr>
        <p:spPr>
          <a:xfrm>
            <a:off x="1333500" y="6550026"/>
            <a:ext cx="6477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dirty="0" smtClean="0"/>
              <a:t>Approved for public release: distribution unlimited.</a:t>
            </a:r>
            <a:endParaRPr lang="en-US" dirty="0"/>
          </a:p>
        </p:txBody>
      </p:sp>
      <p:sp>
        <p:nvSpPr>
          <p:cNvPr id="12" name="Slide Number Placeholder 5"/>
          <p:cNvSpPr>
            <a:spLocks noGrp="1"/>
          </p:cNvSpPr>
          <p:nvPr>
            <p:ph type="sldNum" sz="quarter" idx="4"/>
          </p:nvPr>
        </p:nvSpPr>
        <p:spPr>
          <a:xfrm>
            <a:off x="8102430" y="6553200"/>
            <a:ext cx="762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dirty="0"/>
          </a:p>
        </p:txBody>
      </p:sp>
      <p:sp>
        <p:nvSpPr>
          <p:cNvPr id="13" name="Title Placeholder 9"/>
          <p:cNvSpPr>
            <a:spLocks noGrp="1"/>
          </p:cNvSpPr>
          <p:nvPr>
            <p:ph type="title"/>
          </p:nvPr>
        </p:nvSpPr>
        <p:spPr bwMode="auto">
          <a:xfrm>
            <a:off x="1622425" y="152400"/>
            <a:ext cx="595899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smtClean="0"/>
              <a:t>Click Master title style</a:t>
            </a: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2" r:id="rId3"/>
    <p:sldLayoutId id="2147483720" r:id="rId4"/>
    <p:sldLayoutId id="2147483721" r:id="rId5"/>
    <p:sldLayoutId id="2147483723" r:id="rId6"/>
    <p:sldLayoutId id="2147483725" r:id="rId7"/>
    <p:sldLayoutId id="2147483726" r:id="rId8"/>
    <p:sldLayoutId id="2147483729" r:id="rId9"/>
    <p:sldLayoutId id="2147483728" r:id="rId10"/>
    <p:sldLayoutId id="2147483727" r:id="rId11"/>
    <p:sldLayoutId id="2147483730" r:id="rId12"/>
    <p:sldLayoutId id="2147483731" r:id="rId13"/>
    <p:sldLayoutId id="2147483755" r:id="rId14"/>
    <p:sldLayoutId id="2147483756" r:id="rId15"/>
    <p:sldLayoutId id="2147483757" r:id="rId16"/>
    <p:sldLayoutId id="2147483758" r:id="rId17"/>
    <p:sldLayoutId id="2147483754" r:id="rId18"/>
    <p:sldLayoutId id="2147483773" r:id="rId19"/>
  </p:sldLayoutIdLst>
  <p:hf hdr="0" dt="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381000"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a:spLocks noGrp="1"/>
          </p:cNvSpPr>
          <p:nvPr>
            <p:ph type="ftr" sz="quarter" idx="3"/>
          </p:nvPr>
        </p:nvSpPr>
        <p:spPr>
          <a:xfrm>
            <a:off x="1333500" y="6550026"/>
            <a:ext cx="6477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dirty="0" smtClean="0"/>
              <a:t>Approved for public release: distribution unlimited.</a:t>
            </a:r>
            <a:endParaRPr lang="en-US" dirty="0"/>
          </a:p>
        </p:txBody>
      </p:sp>
      <p:sp>
        <p:nvSpPr>
          <p:cNvPr id="12" name="Slide Number Placeholder 5"/>
          <p:cNvSpPr>
            <a:spLocks noGrp="1"/>
          </p:cNvSpPr>
          <p:nvPr>
            <p:ph type="sldNum" sz="quarter" idx="4"/>
          </p:nvPr>
        </p:nvSpPr>
        <p:spPr>
          <a:xfrm>
            <a:off x="8102430" y="6553200"/>
            <a:ext cx="762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dirty="0"/>
          </a:p>
        </p:txBody>
      </p:sp>
      <p:sp>
        <p:nvSpPr>
          <p:cNvPr id="13" name="Title Placeholder 9"/>
          <p:cNvSpPr>
            <a:spLocks noGrp="1"/>
          </p:cNvSpPr>
          <p:nvPr>
            <p:ph type="title"/>
          </p:nvPr>
        </p:nvSpPr>
        <p:spPr bwMode="auto">
          <a:xfrm>
            <a:off x="1622424" y="152400"/>
            <a:ext cx="7140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Master title style</a:t>
            </a: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94E2C-28A1-4ACF-BE1C-DC6E3E3FF6B4}" type="datetimeFigureOut">
              <a:rPr lang="en-US" smtClean="0"/>
              <a:t>4/3/2019</a:t>
            </a:fld>
            <a:endParaRPr lang="en-US" dirty="0"/>
          </a:p>
        </p:txBody>
      </p:sp>
    </p:spTree>
    <p:extLst>
      <p:ext uri="{BB962C8B-B14F-4D97-AF65-F5344CB8AC3E}">
        <p14:creationId xmlns:p14="http://schemas.microsoft.com/office/powerpoint/2010/main" val="85441617"/>
      </p:ext>
    </p:extLst>
  </p:cSld>
  <p:clrMap bg1="lt1" tx1="dk1" bg2="lt2" tx2="dk2" accent1="accent1" accent2="accent2" accent3="accent3" accent4="accent4" accent5="accent5" accent6="accent6" hlink="hlink" folHlink="folHlink"/>
  <p:sldLayoutIdLst>
    <p:sldLayoutId id="2147483775" r:id="rId1"/>
  </p:sldLayoutIdLst>
  <p:hf hdr="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381000"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a:spLocks noGrp="1"/>
          </p:cNvSpPr>
          <p:nvPr>
            <p:ph type="ftr" sz="quarter" idx="3"/>
          </p:nvPr>
        </p:nvSpPr>
        <p:spPr>
          <a:xfrm>
            <a:off x="1333500" y="6550026"/>
            <a:ext cx="6477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dirty="0" smtClean="0"/>
              <a:t>Distribution Statement</a:t>
            </a:r>
            <a:endParaRPr lang="en-US" dirty="0"/>
          </a:p>
        </p:txBody>
      </p:sp>
      <p:sp>
        <p:nvSpPr>
          <p:cNvPr id="12" name="Slide Number Placeholder 5"/>
          <p:cNvSpPr>
            <a:spLocks noGrp="1"/>
          </p:cNvSpPr>
          <p:nvPr>
            <p:ph type="sldNum" sz="quarter" idx="4"/>
          </p:nvPr>
        </p:nvSpPr>
        <p:spPr>
          <a:xfrm>
            <a:off x="8102430" y="6553200"/>
            <a:ext cx="762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dirty="0"/>
          </a:p>
        </p:txBody>
      </p:sp>
      <p:sp>
        <p:nvSpPr>
          <p:cNvPr id="13" name="Title Placeholder 9"/>
          <p:cNvSpPr>
            <a:spLocks noGrp="1"/>
          </p:cNvSpPr>
          <p:nvPr>
            <p:ph type="title"/>
          </p:nvPr>
        </p:nvSpPr>
        <p:spPr bwMode="auto">
          <a:xfrm>
            <a:off x="1622424" y="152400"/>
            <a:ext cx="7140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Master title style</a:t>
            </a: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94E2C-28A1-4ACF-BE1C-DC6E3E3FF6B4}" type="datetimeFigureOut">
              <a:rPr lang="en-US" smtClean="0"/>
              <a:t>4/3/2019</a:t>
            </a:fld>
            <a:endParaRPr lang="en-US" dirty="0"/>
          </a:p>
        </p:txBody>
      </p:sp>
    </p:spTree>
    <p:extLst>
      <p:ext uri="{BB962C8B-B14F-4D97-AF65-F5344CB8AC3E}">
        <p14:creationId xmlns:p14="http://schemas.microsoft.com/office/powerpoint/2010/main" val="47982322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Lst>
  <p:hf hdr="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381000"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a:spLocks noGrp="1"/>
          </p:cNvSpPr>
          <p:nvPr>
            <p:ph type="ftr" sz="quarter" idx="3"/>
          </p:nvPr>
        </p:nvSpPr>
        <p:spPr>
          <a:xfrm>
            <a:off x="1333500" y="6550026"/>
            <a:ext cx="6477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dirty="0" smtClean="0"/>
              <a:t>Distribution Statement</a:t>
            </a:r>
            <a:endParaRPr lang="en-US" dirty="0"/>
          </a:p>
        </p:txBody>
      </p:sp>
      <p:sp>
        <p:nvSpPr>
          <p:cNvPr id="12" name="Slide Number Placeholder 5"/>
          <p:cNvSpPr>
            <a:spLocks noGrp="1"/>
          </p:cNvSpPr>
          <p:nvPr>
            <p:ph type="sldNum" sz="quarter" idx="4"/>
          </p:nvPr>
        </p:nvSpPr>
        <p:spPr>
          <a:xfrm>
            <a:off x="8102430" y="6553200"/>
            <a:ext cx="762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dirty="0"/>
          </a:p>
        </p:txBody>
      </p:sp>
      <p:sp>
        <p:nvSpPr>
          <p:cNvPr id="13" name="Title Placeholder 9"/>
          <p:cNvSpPr>
            <a:spLocks noGrp="1"/>
          </p:cNvSpPr>
          <p:nvPr>
            <p:ph type="title"/>
          </p:nvPr>
        </p:nvSpPr>
        <p:spPr bwMode="auto">
          <a:xfrm>
            <a:off x="1622424" y="152400"/>
            <a:ext cx="71405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Master title style</a:t>
            </a:r>
          </a:p>
        </p:txBody>
      </p:sp>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94E2C-28A1-4ACF-BE1C-DC6E3E3FF6B4}" type="datetimeFigureOut">
              <a:rPr lang="en-US" smtClean="0"/>
              <a:t>4/3/2019</a:t>
            </a:fld>
            <a:endParaRPr lang="en-US" dirty="0"/>
          </a:p>
        </p:txBody>
      </p:sp>
    </p:spTree>
    <p:extLst>
      <p:ext uri="{BB962C8B-B14F-4D97-AF65-F5344CB8AC3E}">
        <p14:creationId xmlns:p14="http://schemas.microsoft.com/office/powerpoint/2010/main" val="2170420894"/>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hf hdr="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62.emf"/><Relationship Id="rId4" Type="http://schemas.openxmlformats.org/officeDocument/2006/relationships/image" Target="../media/image61.emf"/></Relationships>
</file>

<file path=ppt/slides/_rels/slide1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jpeg"/><Relationship Id="rId18" Type="http://schemas.openxmlformats.org/officeDocument/2006/relationships/image" Target="../media/image78.jpeg"/><Relationship Id="rId26" Type="http://schemas.openxmlformats.org/officeDocument/2006/relationships/image" Target="../media/image86.jpeg"/><Relationship Id="rId3" Type="http://schemas.openxmlformats.org/officeDocument/2006/relationships/image" Target="../media/image64.png"/><Relationship Id="rId21" Type="http://schemas.openxmlformats.org/officeDocument/2006/relationships/image" Target="../media/image81.png"/><Relationship Id="rId7" Type="http://schemas.openxmlformats.org/officeDocument/2006/relationships/image" Target="../media/image67.jp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12.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25.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5.png"/><Relationship Id="rId15" Type="http://schemas.openxmlformats.org/officeDocument/2006/relationships/image" Target="../media/image75.jpg"/><Relationship Id="rId23" Type="http://schemas.openxmlformats.org/officeDocument/2006/relationships/image" Target="../media/image83.emf"/><Relationship Id="rId10" Type="http://schemas.openxmlformats.org/officeDocument/2006/relationships/image" Target="../media/image70.jpeg"/><Relationship Id="rId19" Type="http://schemas.openxmlformats.org/officeDocument/2006/relationships/image" Target="../media/image79.png"/><Relationship Id="rId4" Type="http://schemas.microsoft.com/office/2007/relationships/hdphoto" Target="../media/hdphoto1.wdp"/><Relationship Id="rId9" Type="http://schemas.openxmlformats.org/officeDocument/2006/relationships/image" Target="../media/image69.jpeg"/><Relationship Id="rId14" Type="http://schemas.openxmlformats.org/officeDocument/2006/relationships/image" Target="../media/image74.png"/><Relationship Id="rId22" Type="http://schemas.openxmlformats.org/officeDocument/2006/relationships/image" Target="../media/image82.jpeg"/><Relationship Id="rId27" Type="http://schemas.openxmlformats.org/officeDocument/2006/relationships/image" Target="../media/image8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6.png"/><Relationship Id="rId7" Type="http://schemas.openxmlformats.org/officeDocument/2006/relationships/image" Target="../media/image33.jpe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17.png"/><Relationship Id="rId16"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29.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35.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ctrTitle"/>
          </p:nvPr>
        </p:nvSpPr>
        <p:spPr>
          <a:xfrm>
            <a:off x="723900" y="510573"/>
            <a:ext cx="7772400" cy="1924291"/>
          </a:xfrm>
        </p:spPr>
        <p:txBody>
          <a:bodyPr/>
          <a:lstStyle/>
          <a:p>
            <a:r>
              <a:rPr lang="en-US" sz="2800" dirty="0" smtClean="0">
                <a:ea typeface="Avenir Book" charset="0"/>
                <a:cs typeface="Avenir Book" charset="0"/>
              </a:rPr>
              <a:t>E</a:t>
            </a:r>
            <a:r>
              <a:rPr lang="en-US" sz="2800" dirty="0" smtClean="0">
                <a:solidFill>
                  <a:srgbClr val="0070C0"/>
                </a:solidFill>
                <a:ea typeface="Avenir Book" charset="0"/>
                <a:cs typeface="Avenir Book" charset="0"/>
              </a:rPr>
              <a:t>x</a:t>
            </a:r>
            <a:r>
              <a:rPr lang="en-US" sz="2800" dirty="0" smtClean="0">
                <a:ea typeface="Avenir Book" charset="0"/>
                <a:cs typeface="Avenir Book" charset="0"/>
              </a:rPr>
              <a:t>plainable </a:t>
            </a:r>
            <a:r>
              <a:rPr lang="en-US" sz="2800" dirty="0">
                <a:solidFill>
                  <a:srgbClr val="0070C0"/>
                </a:solidFill>
                <a:ea typeface="Avenir Book" charset="0"/>
                <a:cs typeface="Avenir Book" charset="0"/>
              </a:rPr>
              <a:t>A</a:t>
            </a:r>
            <a:r>
              <a:rPr lang="en-US" sz="2800" dirty="0">
                <a:ea typeface="Avenir Book" charset="0"/>
                <a:cs typeface="Avenir Book" charset="0"/>
              </a:rPr>
              <a:t>rtificial </a:t>
            </a:r>
            <a:r>
              <a:rPr lang="en-US" sz="2800" dirty="0">
                <a:solidFill>
                  <a:srgbClr val="0070C0"/>
                </a:solidFill>
                <a:ea typeface="Avenir Book" charset="0"/>
                <a:cs typeface="Avenir Book" charset="0"/>
              </a:rPr>
              <a:t>I</a:t>
            </a:r>
            <a:r>
              <a:rPr lang="en-US" sz="2800" dirty="0">
                <a:ea typeface="Avenir Book" charset="0"/>
                <a:cs typeface="Avenir Book" charset="0"/>
              </a:rPr>
              <a:t>ntelligence (</a:t>
            </a:r>
            <a:r>
              <a:rPr lang="en-US" sz="2800" dirty="0">
                <a:solidFill>
                  <a:srgbClr val="0070C0"/>
                </a:solidFill>
                <a:ea typeface="Avenir Book" charset="0"/>
                <a:cs typeface="Avenir Book" charset="0"/>
              </a:rPr>
              <a:t>XAI</a:t>
            </a:r>
            <a:r>
              <a:rPr lang="en-US" sz="2800" dirty="0" smtClean="0">
                <a:ea typeface="Avenir Book" charset="0"/>
                <a:cs typeface="Avenir Book" charset="0"/>
              </a:rPr>
              <a:t>)</a:t>
            </a:r>
            <a:br>
              <a:rPr lang="en-US" sz="2800" dirty="0" smtClean="0">
                <a:ea typeface="Avenir Book" charset="0"/>
                <a:cs typeface="Avenir Book" charset="0"/>
              </a:rPr>
            </a:br>
            <a:endParaRPr lang="en-US" sz="2800" dirty="0"/>
          </a:p>
        </p:txBody>
      </p:sp>
      <p:sp>
        <p:nvSpPr>
          <p:cNvPr id="17" name="Subtitle 16"/>
          <p:cNvSpPr>
            <a:spLocks noGrp="1"/>
          </p:cNvSpPr>
          <p:nvPr>
            <p:ph type="subTitle" idx="1"/>
          </p:nvPr>
        </p:nvSpPr>
        <p:spPr>
          <a:xfrm>
            <a:off x="1409700" y="4284499"/>
            <a:ext cx="6400800" cy="990029"/>
          </a:xfrm>
        </p:spPr>
        <p:txBody>
          <a:bodyPr>
            <a:normAutofit/>
          </a:bodyPr>
          <a:lstStyle/>
          <a:p>
            <a:r>
              <a:rPr lang="en-US" sz="2000" dirty="0">
                <a:latin typeface="+mj-lt"/>
                <a:ea typeface="Avenir Next" charset="0"/>
                <a:cs typeface="Avenir Next" charset="0"/>
              </a:rPr>
              <a:t>David </a:t>
            </a:r>
            <a:r>
              <a:rPr lang="en-US" sz="2000" dirty="0" smtClean="0">
                <a:latin typeface="+mj-lt"/>
                <a:ea typeface="Avenir Next" charset="0"/>
                <a:cs typeface="Avenir Next" charset="0"/>
              </a:rPr>
              <a:t>Gunning</a:t>
            </a:r>
          </a:p>
          <a:p>
            <a:r>
              <a:rPr lang="en-US" sz="2000" dirty="0" smtClean="0">
                <a:latin typeface="+mj-lt"/>
                <a:ea typeface="Avenir Next" charset="0"/>
                <a:cs typeface="Avenir Next" charset="0"/>
              </a:rPr>
              <a:t>DARPA/I2O</a:t>
            </a:r>
          </a:p>
          <a:p>
            <a:endParaRPr lang="en-US" sz="2000" dirty="0">
              <a:ea typeface="Avenir Next" charset="0"/>
              <a:cs typeface="Avenir Next" charset="0"/>
            </a:endParaRPr>
          </a:p>
        </p:txBody>
      </p:sp>
      <p:sp>
        <p:nvSpPr>
          <p:cNvPr id="2" name="Footer Placeholder 1"/>
          <p:cNvSpPr>
            <a:spLocks noGrp="1"/>
          </p:cNvSpPr>
          <p:nvPr>
            <p:ph type="ftr" sz="quarter" idx="10"/>
          </p:nvPr>
        </p:nvSpPr>
        <p:spPr/>
        <p:txBody>
          <a:bodyPr/>
          <a:lstStyle/>
          <a:p>
            <a:pPr>
              <a:defRPr/>
            </a:pPr>
            <a:r>
              <a:rPr lang="en-US" dirty="0" smtClean="0"/>
              <a:t>Approved for public release: distribution unlimited.</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3957" y="2419970"/>
            <a:ext cx="2389734" cy="1166192"/>
          </a:xfrm>
          <a:prstGeom prst="rect">
            <a:avLst/>
          </a:prstGeom>
        </p:spPr>
      </p:pic>
      <p:sp>
        <p:nvSpPr>
          <p:cNvPr id="8" name="Rectangle 7"/>
          <p:cNvSpPr/>
          <p:nvPr/>
        </p:nvSpPr>
        <p:spPr>
          <a:xfrm>
            <a:off x="3624325" y="3611297"/>
            <a:ext cx="2132703" cy="180039"/>
          </a:xfrm>
          <a:prstGeom prst="rect">
            <a:avLst/>
          </a:prstGeom>
          <a:solidFill>
            <a:sysClr val="window" lastClr="FFFFFF"/>
          </a:solidFill>
          <a:ln w="6350" cap="flat" cmpd="sng" algn="ctr">
            <a:solidFill>
              <a:sysClr val="window" lastClr="FFFFFF">
                <a:lumMod val="50000"/>
              </a:sysClr>
            </a:solidFill>
            <a:prstDash val="solid"/>
          </a:ln>
          <a:effectLst>
            <a:innerShdw blurRad="63500" dist="25400">
              <a:prstClr val="black">
                <a:alpha val="50000"/>
              </a:prstClr>
            </a:inn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ysClr val="windowText" lastClr="000000"/>
              </a:solidFill>
              <a:effectLst/>
              <a:uLnTx/>
              <a:uFillTx/>
              <a:latin typeface="Tahoma"/>
              <a:ea typeface="+mn-ea"/>
              <a:cs typeface="+mn-cs"/>
            </a:endParaRPr>
          </a:p>
        </p:txBody>
      </p:sp>
      <p:cxnSp>
        <p:nvCxnSpPr>
          <p:cNvPr id="9" name="Straight Connector 8"/>
          <p:cNvCxnSpPr/>
          <p:nvPr/>
        </p:nvCxnSpPr>
        <p:spPr bwMode="auto">
          <a:xfrm>
            <a:off x="3624326" y="3794618"/>
            <a:ext cx="0" cy="64008"/>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cxnSp>
      <p:cxnSp>
        <p:nvCxnSpPr>
          <p:cNvPr id="10" name="Straight Connector 9"/>
          <p:cNvCxnSpPr/>
          <p:nvPr/>
        </p:nvCxnSpPr>
        <p:spPr bwMode="auto">
          <a:xfrm>
            <a:off x="4231311" y="3794618"/>
            <a:ext cx="0" cy="64008"/>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cxnSp>
      <p:cxnSp>
        <p:nvCxnSpPr>
          <p:cNvPr id="11" name="Straight Connector 10"/>
          <p:cNvCxnSpPr/>
          <p:nvPr/>
        </p:nvCxnSpPr>
        <p:spPr bwMode="auto">
          <a:xfrm>
            <a:off x="4838296" y="3794618"/>
            <a:ext cx="0" cy="64008"/>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cxnSp>
      <p:cxnSp>
        <p:nvCxnSpPr>
          <p:cNvPr id="12" name="Straight Connector 11"/>
          <p:cNvCxnSpPr/>
          <p:nvPr/>
        </p:nvCxnSpPr>
        <p:spPr bwMode="auto">
          <a:xfrm>
            <a:off x="5445281" y="3794618"/>
            <a:ext cx="0" cy="64008"/>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cxnSp>
      <p:cxnSp>
        <p:nvCxnSpPr>
          <p:cNvPr id="13" name="Straight Connector 12"/>
          <p:cNvCxnSpPr/>
          <p:nvPr/>
        </p:nvCxnSpPr>
        <p:spPr bwMode="auto">
          <a:xfrm>
            <a:off x="6052266" y="3794618"/>
            <a:ext cx="0" cy="64008"/>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cxnSp>
      <p:cxnSp>
        <p:nvCxnSpPr>
          <p:cNvPr id="14" name="Straight Connector 13"/>
          <p:cNvCxnSpPr/>
          <p:nvPr/>
        </p:nvCxnSpPr>
        <p:spPr bwMode="auto">
          <a:xfrm>
            <a:off x="3017340" y="3794618"/>
            <a:ext cx="0" cy="64008"/>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cxnSp>
      <p:sp>
        <p:nvSpPr>
          <p:cNvPr id="15" name="Rectangle 14"/>
          <p:cNvSpPr/>
          <p:nvPr/>
        </p:nvSpPr>
        <p:spPr>
          <a:xfrm>
            <a:off x="3366027" y="3611297"/>
            <a:ext cx="553538" cy="177787"/>
          </a:xfrm>
          <a:prstGeom prst="rect">
            <a:avLst/>
          </a:prstGeom>
          <a:solidFill>
            <a:srgbClr val="1F497D">
              <a:lumMod val="60000"/>
              <a:lumOff val="40000"/>
            </a:srgbClr>
          </a:solidFill>
          <a:ln w="6350" cap="flat" cmpd="sng" algn="ctr">
            <a:solidFill>
              <a:srgbClr val="1F497D">
                <a:lumMod val="75000"/>
              </a:srgbClr>
            </a:solidFill>
            <a:prstDash val="solid"/>
          </a:ln>
          <a:effectLst>
            <a:innerShdw blurRad="114300">
              <a:prstClr val="black"/>
            </a:inn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ysClr val="windowText" lastClr="000000"/>
              </a:solidFill>
              <a:effectLst/>
              <a:uLnTx/>
              <a:uFillTx/>
              <a:latin typeface="Tahoma"/>
              <a:ea typeface="+mn-ea"/>
              <a:cs typeface="+mn-cs"/>
            </a:endParaRPr>
          </a:p>
        </p:txBody>
      </p:sp>
      <p:sp>
        <p:nvSpPr>
          <p:cNvPr id="18" name="TextBox 37"/>
          <p:cNvSpPr txBox="1"/>
          <p:nvPr/>
        </p:nvSpPr>
        <p:spPr>
          <a:xfrm>
            <a:off x="3681528" y="3828309"/>
            <a:ext cx="494046"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ysClr val="windowText" lastClr="000000"/>
                </a:solidFill>
                <a:effectLst/>
                <a:uLnTx/>
                <a:uFillTx/>
                <a:latin typeface="Tahoma"/>
                <a:ea typeface="+mn-ea"/>
                <a:cs typeface="+mn-cs"/>
              </a:rPr>
              <a:t>FY18</a:t>
            </a:r>
            <a:endParaRPr kumimoji="0" lang="en-US" sz="1100" b="0" i="0" u="none" strike="noStrike" kern="1200" cap="none" spc="0" normalizeH="0" baseline="0" noProof="0" dirty="0">
              <a:ln>
                <a:noFill/>
              </a:ln>
              <a:solidFill>
                <a:sysClr val="windowText" lastClr="000000"/>
              </a:solidFill>
              <a:effectLst/>
              <a:uLnTx/>
              <a:uFillTx/>
              <a:latin typeface="Tahoma"/>
              <a:ea typeface="+mn-ea"/>
              <a:cs typeface="+mn-cs"/>
            </a:endParaRPr>
          </a:p>
        </p:txBody>
      </p:sp>
      <p:sp>
        <p:nvSpPr>
          <p:cNvPr id="19" name="TextBox 38"/>
          <p:cNvSpPr txBox="1"/>
          <p:nvPr/>
        </p:nvSpPr>
        <p:spPr>
          <a:xfrm>
            <a:off x="4289300" y="3828309"/>
            <a:ext cx="494046"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ysClr val="windowText" lastClr="000000"/>
                </a:solidFill>
                <a:effectLst/>
                <a:uLnTx/>
                <a:uFillTx/>
                <a:latin typeface="Tahoma"/>
                <a:ea typeface="+mn-ea"/>
                <a:cs typeface="+mn-cs"/>
              </a:rPr>
              <a:t>FY19</a:t>
            </a:r>
            <a:endParaRPr kumimoji="0" lang="en-US" sz="1100" b="0" i="0" u="none" strike="noStrike" kern="1200" cap="none" spc="0" normalizeH="0" baseline="0" noProof="0" dirty="0">
              <a:ln>
                <a:noFill/>
              </a:ln>
              <a:solidFill>
                <a:sysClr val="windowText" lastClr="000000"/>
              </a:solidFill>
              <a:effectLst/>
              <a:uLnTx/>
              <a:uFillTx/>
              <a:latin typeface="Tahoma"/>
              <a:ea typeface="+mn-ea"/>
              <a:cs typeface="+mn-cs"/>
            </a:endParaRPr>
          </a:p>
        </p:txBody>
      </p:sp>
      <p:sp>
        <p:nvSpPr>
          <p:cNvPr id="20" name="TextBox 39"/>
          <p:cNvSpPr txBox="1"/>
          <p:nvPr/>
        </p:nvSpPr>
        <p:spPr>
          <a:xfrm>
            <a:off x="4897072" y="3828309"/>
            <a:ext cx="494046"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ysClr val="windowText" lastClr="000000"/>
                </a:solidFill>
                <a:effectLst/>
                <a:uLnTx/>
                <a:uFillTx/>
                <a:latin typeface="Tahoma"/>
                <a:ea typeface="+mn-ea"/>
                <a:cs typeface="+mn-cs"/>
              </a:rPr>
              <a:t>FY20</a:t>
            </a:r>
            <a:endParaRPr kumimoji="0" lang="en-US" sz="1100" b="0" i="0" u="none" strike="noStrike" kern="1200" cap="none" spc="0" normalizeH="0" baseline="0" noProof="0" dirty="0">
              <a:ln>
                <a:noFill/>
              </a:ln>
              <a:solidFill>
                <a:sysClr val="windowText" lastClr="000000"/>
              </a:solidFill>
              <a:effectLst/>
              <a:uLnTx/>
              <a:uFillTx/>
              <a:latin typeface="Tahoma"/>
              <a:ea typeface="+mn-ea"/>
              <a:cs typeface="+mn-cs"/>
            </a:endParaRPr>
          </a:p>
        </p:txBody>
      </p:sp>
      <p:sp>
        <p:nvSpPr>
          <p:cNvPr id="21" name="TextBox 40"/>
          <p:cNvSpPr txBox="1"/>
          <p:nvPr/>
        </p:nvSpPr>
        <p:spPr>
          <a:xfrm>
            <a:off x="5504843" y="3828309"/>
            <a:ext cx="494046"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ysClr val="windowText" lastClr="000000"/>
                </a:solidFill>
                <a:effectLst/>
                <a:uLnTx/>
                <a:uFillTx/>
                <a:latin typeface="Tahoma"/>
                <a:ea typeface="+mn-ea"/>
                <a:cs typeface="+mn-cs"/>
              </a:rPr>
              <a:t>FY21</a:t>
            </a:r>
            <a:endParaRPr kumimoji="0" lang="en-US" sz="1100" b="0" i="0" u="none" strike="noStrike" kern="1200" cap="none" spc="0" normalizeH="0" baseline="0" noProof="0" dirty="0">
              <a:ln>
                <a:noFill/>
              </a:ln>
              <a:solidFill>
                <a:sysClr val="windowText" lastClr="000000"/>
              </a:solidFill>
              <a:effectLst/>
              <a:uLnTx/>
              <a:uFillTx/>
              <a:latin typeface="Tahoma"/>
              <a:ea typeface="+mn-ea"/>
              <a:cs typeface="+mn-cs"/>
            </a:endParaRPr>
          </a:p>
        </p:txBody>
      </p:sp>
      <p:sp>
        <p:nvSpPr>
          <p:cNvPr id="22" name="TextBox 41"/>
          <p:cNvSpPr txBox="1"/>
          <p:nvPr/>
        </p:nvSpPr>
        <p:spPr>
          <a:xfrm>
            <a:off x="3073756" y="3822774"/>
            <a:ext cx="494046"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ysClr val="windowText" lastClr="000000"/>
                </a:solidFill>
                <a:effectLst/>
                <a:uLnTx/>
                <a:uFillTx/>
                <a:latin typeface="Tahoma"/>
                <a:ea typeface="+mn-ea"/>
                <a:cs typeface="+mn-cs"/>
              </a:rPr>
              <a:t>FY17</a:t>
            </a:r>
            <a:endParaRPr kumimoji="0" lang="en-US" sz="1100" b="0" i="0" u="none" strike="noStrike" kern="1200" cap="none" spc="0" normalizeH="0" baseline="0" noProof="0" dirty="0">
              <a:ln>
                <a:noFill/>
              </a:ln>
              <a:solidFill>
                <a:sysClr val="windowText" lastClr="000000"/>
              </a:solidFill>
              <a:effectLst/>
              <a:uLnTx/>
              <a:uFillTx/>
              <a:latin typeface="Tahoma"/>
              <a:ea typeface="+mn-ea"/>
              <a:cs typeface="+mn-cs"/>
            </a:endParaRPr>
          </a:p>
        </p:txBody>
      </p:sp>
      <p:cxnSp>
        <p:nvCxnSpPr>
          <p:cNvPr id="23" name="Straight Connector 22"/>
          <p:cNvCxnSpPr/>
          <p:nvPr/>
        </p:nvCxnSpPr>
        <p:spPr bwMode="auto">
          <a:xfrm>
            <a:off x="3017340" y="3822774"/>
            <a:ext cx="3459871" cy="0"/>
          </a:xfrm>
          <a:prstGeom prst="line">
            <a:avLst/>
          </a:prstGeom>
          <a:noFill/>
          <a:ln w="9525">
            <a:solidFill>
              <a:sysClr val="windowText" lastClr="00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59274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10</a:t>
            </a:fld>
            <a:endParaRPr lang="en-US" dirty="0"/>
          </a:p>
        </p:txBody>
      </p:sp>
      <p:sp>
        <p:nvSpPr>
          <p:cNvPr id="4" name="Title 3"/>
          <p:cNvSpPr>
            <a:spLocks noGrp="1"/>
          </p:cNvSpPr>
          <p:nvPr>
            <p:ph type="ctrTitle"/>
          </p:nvPr>
        </p:nvSpPr>
        <p:spPr/>
        <p:txBody>
          <a:bodyPr/>
          <a:lstStyle/>
          <a:p>
            <a:r>
              <a:rPr lang="en-US" dirty="0" smtClean="0"/>
              <a:t>Challenge Problems</a:t>
            </a:r>
            <a:endParaRPr lang="en-US" dirty="0"/>
          </a:p>
        </p:txBody>
      </p:sp>
      <p:sp>
        <p:nvSpPr>
          <p:cNvPr id="55" name="Rectangle 54"/>
          <p:cNvSpPr/>
          <p:nvPr/>
        </p:nvSpPr>
        <p:spPr>
          <a:xfrm>
            <a:off x="1681309" y="1025909"/>
            <a:ext cx="1848346" cy="5330442"/>
          </a:xfrm>
          <a:prstGeom prst="rect">
            <a:avLst/>
          </a:prstGeom>
          <a:solidFill>
            <a:srgbClr val="DAE3F3">
              <a:alpha val="50196"/>
            </a:srgbClr>
          </a:solidFill>
          <a:ln w="12700" cap="flat" cmpd="sng" algn="ctr">
            <a:solidFill>
              <a:srgbClr val="604878">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00" kern="0" dirty="0" smtClean="0">
              <a:solidFill>
                <a:prstClr val="black"/>
              </a:solidFill>
              <a:latin typeface="Avenir Next" charset="0"/>
              <a:ea typeface="Avenir Next" charset="0"/>
              <a:cs typeface="Avenir Next" charset="0"/>
            </a:endParaRPr>
          </a:p>
        </p:txBody>
      </p:sp>
      <p:sp>
        <p:nvSpPr>
          <p:cNvPr id="56" name="TextBox 55"/>
          <p:cNvSpPr txBox="1"/>
          <p:nvPr/>
        </p:nvSpPr>
        <p:spPr>
          <a:xfrm>
            <a:off x="1691370" y="1073939"/>
            <a:ext cx="1828224" cy="584775"/>
          </a:xfrm>
          <a:prstGeom prst="rect">
            <a:avLst/>
          </a:prstGeom>
          <a:noFill/>
        </p:spPr>
        <p:txBody>
          <a:bodyPr wrap="square" rtlCol="0">
            <a:spAutoFit/>
          </a:bodyPr>
          <a:lstStyle/>
          <a:p>
            <a:pPr algn="ctr"/>
            <a:r>
              <a:rPr lang="en-US" sz="1600" b="1" dirty="0">
                <a:solidFill>
                  <a:srgbClr val="1B587C">
                    <a:lumMod val="75000"/>
                  </a:srgbClr>
                </a:solidFill>
                <a:latin typeface="Avenir Next" charset="0"/>
                <a:ea typeface="Avenir Next" charset="0"/>
                <a:cs typeface="Avenir Next" charset="0"/>
              </a:rPr>
              <a:t>Learn a </a:t>
            </a:r>
            <a:endParaRPr lang="en-US" sz="1600" b="1" dirty="0" smtClean="0">
              <a:solidFill>
                <a:srgbClr val="1B587C">
                  <a:lumMod val="75000"/>
                </a:srgbClr>
              </a:solidFill>
              <a:latin typeface="Avenir Next" charset="0"/>
              <a:ea typeface="Avenir Next" charset="0"/>
              <a:cs typeface="Avenir Next" charset="0"/>
            </a:endParaRPr>
          </a:p>
          <a:p>
            <a:pPr algn="ctr"/>
            <a:r>
              <a:rPr lang="en-US" sz="1600" b="1" dirty="0" smtClean="0">
                <a:solidFill>
                  <a:srgbClr val="1B587C">
                    <a:lumMod val="75000"/>
                  </a:srgbClr>
                </a:solidFill>
                <a:latin typeface="Avenir Next" charset="0"/>
                <a:ea typeface="Avenir Next" charset="0"/>
                <a:cs typeface="Avenir Next" charset="0"/>
              </a:rPr>
              <a:t>model</a:t>
            </a:r>
            <a:endParaRPr lang="en-US" sz="1600" b="1" dirty="0">
              <a:solidFill>
                <a:srgbClr val="1B587C">
                  <a:lumMod val="75000"/>
                </a:srgbClr>
              </a:solidFill>
              <a:latin typeface="Avenir Next" charset="0"/>
              <a:ea typeface="Avenir Next" charset="0"/>
              <a:cs typeface="Avenir Next" charset="0"/>
            </a:endParaRPr>
          </a:p>
        </p:txBody>
      </p:sp>
      <p:sp>
        <p:nvSpPr>
          <p:cNvPr id="57" name="Down Arrow 56"/>
          <p:cNvSpPr/>
          <p:nvPr/>
        </p:nvSpPr>
        <p:spPr>
          <a:xfrm>
            <a:off x="2358720" y="1672025"/>
            <a:ext cx="493525" cy="304398"/>
          </a:xfrm>
          <a:prstGeom prst="downArrow">
            <a:avLst/>
          </a:prstGeom>
          <a:solidFill>
            <a:srgbClr val="8FAADC">
              <a:alpha val="60000"/>
            </a:srgbClr>
          </a:solidFill>
          <a:ln w="12700" cap="flat" cmpd="sng" algn="ctr">
            <a:no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sp>
        <p:nvSpPr>
          <p:cNvPr id="58" name="Rectangle 57"/>
          <p:cNvSpPr/>
          <p:nvPr/>
        </p:nvSpPr>
        <p:spPr>
          <a:xfrm>
            <a:off x="3561903" y="1025909"/>
            <a:ext cx="1848346" cy="5330442"/>
          </a:xfrm>
          <a:prstGeom prst="rect">
            <a:avLst/>
          </a:prstGeom>
          <a:solidFill>
            <a:srgbClr val="DAE3F3">
              <a:alpha val="50196"/>
            </a:srgbClr>
          </a:solidFill>
          <a:ln w="12700" cap="flat" cmpd="sng" algn="ctr">
            <a:solidFill>
              <a:srgbClr val="604878">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smtClean="0">
              <a:solidFill>
                <a:prstClr val="black"/>
              </a:solidFill>
              <a:latin typeface="Avenir Next" charset="0"/>
              <a:ea typeface="Avenir Next" charset="0"/>
              <a:cs typeface="Avenir Next" charset="0"/>
            </a:endParaRPr>
          </a:p>
        </p:txBody>
      </p:sp>
      <p:sp>
        <p:nvSpPr>
          <p:cNvPr id="59" name="Down Arrow 58"/>
          <p:cNvSpPr/>
          <p:nvPr/>
        </p:nvSpPr>
        <p:spPr>
          <a:xfrm>
            <a:off x="4239314" y="1672025"/>
            <a:ext cx="493525" cy="304398"/>
          </a:xfrm>
          <a:prstGeom prst="downArrow">
            <a:avLst/>
          </a:prstGeom>
          <a:solidFill>
            <a:srgbClr val="8FAADC">
              <a:alpha val="60000"/>
            </a:srgbClr>
          </a:solidFill>
          <a:ln w="12700" cap="flat" cmpd="sng" algn="ctr">
            <a:no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sp>
        <p:nvSpPr>
          <p:cNvPr id="61" name="Rectangle 60"/>
          <p:cNvSpPr/>
          <p:nvPr/>
        </p:nvSpPr>
        <p:spPr>
          <a:xfrm>
            <a:off x="5441715" y="1025909"/>
            <a:ext cx="1870147" cy="5330442"/>
          </a:xfrm>
          <a:prstGeom prst="rect">
            <a:avLst/>
          </a:prstGeom>
          <a:solidFill>
            <a:srgbClr val="DAE3F3">
              <a:alpha val="50196"/>
            </a:srgbClr>
          </a:solidFill>
          <a:ln w="12700" cap="flat" cmpd="sng" algn="ctr">
            <a:solidFill>
              <a:srgbClr val="604878">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smtClean="0">
              <a:solidFill>
                <a:prstClr val="black"/>
              </a:solidFill>
              <a:latin typeface="Avenir Next" charset="0"/>
              <a:ea typeface="Avenir Next" charset="0"/>
              <a:cs typeface="Avenir Next" charset="0"/>
            </a:endParaRPr>
          </a:p>
        </p:txBody>
      </p:sp>
      <p:sp>
        <p:nvSpPr>
          <p:cNvPr id="62" name="Down Arrow 61"/>
          <p:cNvSpPr/>
          <p:nvPr/>
        </p:nvSpPr>
        <p:spPr>
          <a:xfrm>
            <a:off x="6164636" y="1672025"/>
            <a:ext cx="493525" cy="309846"/>
          </a:xfrm>
          <a:prstGeom prst="downArrow">
            <a:avLst/>
          </a:prstGeom>
          <a:solidFill>
            <a:srgbClr val="8FAADC">
              <a:alpha val="60000"/>
            </a:srgbClr>
          </a:solidFill>
          <a:ln w="12700" cap="flat" cmpd="sng" algn="ctr">
            <a:no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sp>
        <p:nvSpPr>
          <p:cNvPr id="63" name="Rectangle 62"/>
          <p:cNvSpPr/>
          <p:nvPr/>
        </p:nvSpPr>
        <p:spPr>
          <a:xfrm>
            <a:off x="307970" y="2005299"/>
            <a:ext cx="6902118" cy="1645328"/>
          </a:xfrm>
          <a:prstGeom prst="rect">
            <a:avLst/>
          </a:prstGeom>
          <a:noFill/>
          <a:ln w="12700" cap="flat" cmpd="sng" algn="ctr">
            <a:solidFill>
              <a:srgbClr val="E3DED1">
                <a:lumMod val="25000"/>
              </a:srgbClr>
            </a:solid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sp>
        <p:nvSpPr>
          <p:cNvPr id="64" name="TextBox 63"/>
          <p:cNvSpPr txBox="1"/>
          <p:nvPr/>
        </p:nvSpPr>
        <p:spPr>
          <a:xfrm>
            <a:off x="306573" y="2264698"/>
            <a:ext cx="1444388" cy="1215717"/>
          </a:xfrm>
          <a:prstGeom prst="rect">
            <a:avLst/>
          </a:prstGeom>
          <a:noFill/>
        </p:spPr>
        <p:txBody>
          <a:bodyPr wrap="square" rtlCol="0">
            <a:spAutoFit/>
          </a:bodyPr>
          <a:lstStyle/>
          <a:p>
            <a:pPr algn="ctr"/>
            <a:r>
              <a:rPr lang="en-US" sz="2000" b="1" dirty="0" smtClean="0">
                <a:solidFill>
                  <a:srgbClr val="1B587C">
                    <a:lumMod val="50000"/>
                  </a:srgbClr>
                </a:solidFill>
                <a:latin typeface="Avenir Next" charset="0"/>
                <a:ea typeface="Avenir Next" charset="0"/>
                <a:cs typeface="Avenir Next" charset="0"/>
              </a:rPr>
              <a:t>Data Analytics</a:t>
            </a:r>
          </a:p>
          <a:p>
            <a:pPr algn="ctr">
              <a:spcBef>
                <a:spcPts val="600"/>
              </a:spcBef>
            </a:pPr>
            <a:r>
              <a:rPr lang="en-US" sz="1400" dirty="0" smtClean="0">
                <a:solidFill>
                  <a:srgbClr val="1B587C">
                    <a:lumMod val="50000"/>
                  </a:srgbClr>
                </a:solidFill>
                <a:latin typeface="Avenir Next" charset="0"/>
                <a:ea typeface="Avenir Next" charset="0"/>
                <a:cs typeface="Avenir Next" charset="0"/>
              </a:rPr>
              <a:t>Classification Learning Task</a:t>
            </a:r>
          </a:p>
        </p:txBody>
      </p:sp>
      <p:cxnSp>
        <p:nvCxnSpPr>
          <p:cNvPr id="65" name="Straight Arrow Connector 64"/>
          <p:cNvCxnSpPr>
            <a:endCxn id="75" idx="1"/>
          </p:cNvCxnSpPr>
          <p:nvPr/>
        </p:nvCxnSpPr>
        <p:spPr>
          <a:xfrm flipV="1">
            <a:off x="3468353" y="2776752"/>
            <a:ext cx="187183" cy="5545"/>
          </a:xfrm>
          <a:prstGeom prst="straightConnector1">
            <a:avLst/>
          </a:prstGeom>
          <a:noFill/>
          <a:ln w="19050" cap="flat" cmpd="sng" algn="ctr">
            <a:solidFill>
              <a:sysClr val="windowText" lastClr="000000"/>
            </a:solidFill>
            <a:prstDash val="solid"/>
            <a:miter lim="800000"/>
            <a:tailEnd type="triangle"/>
          </a:ln>
          <a:effectLst/>
        </p:spPr>
      </p:cxnSp>
      <p:pic>
        <p:nvPicPr>
          <p:cNvPr id="66" name="Picture 65"/>
          <p:cNvPicPr>
            <a:picLocks noChangeAspect="1"/>
          </p:cNvPicPr>
          <p:nvPr/>
        </p:nvPicPr>
        <p:blipFill rotWithShape="1">
          <a:blip r:embed="rId3"/>
          <a:srcRect l="15172" t="-891" r="20566" b="-1732"/>
          <a:stretch/>
        </p:blipFill>
        <p:spPr>
          <a:xfrm>
            <a:off x="5913306" y="2187410"/>
            <a:ext cx="1181089" cy="1198230"/>
          </a:xfrm>
          <a:prstGeom prst="rect">
            <a:avLst/>
          </a:prstGeom>
        </p:spPr>
      </p:pic>
      <p:sp>
        <p:nvSpPr>
          <p:cNvPr id="67" name="Rectangle 66"/>
          <p:cNvSpPr/>
          <p:nvPr/>
        </p:nvSpPr>
        <p:spPr>
          <a:xfrm>
            <a:off x="3678917" y="2448171"/>
            <a:ext cx="829858" cy="657162"/>
          </a:xfrm>
          <a:prstGeom prst="rect">
            <a:avLst/>
          </a:prstGeom>
          <a:noFill/>
          <a:ln w="12700" cap="flat" cmpd="sng" algn="ctr">
            <a:solidFill>
              <a:sysClr val="windowText" lastClr="000000"/>
            </a:solidFill>
            <a:prstDash val="solid"/>
            <a:miter lim="800000"/>
          </a:ln>
          <a:effectLst/>
        </p:spPr>
        <p:txBody>
          <a:bodyPr rtlCol="0" anchor="ctr"/>
          <a:lstStyle/>
          <a:p>
            <a:pPr algn="ctr">
              <a:defRPr/>
            </a:pPr>
            <a:r>
              <a:rPr lang="en-US" sz="1200" kern="0" dirty="0" smtClean="0">
                <a:ln>
                  <a:solidFill>
                    <a:srgbClr val="C19859">
                      <a:lumMod val="75000"/>
                    </a:srgbClr>
                  </a:solidFill>
                </a:ln>
                <a:solidFill>
                  <a:prstClr val="black"/>
                </a:solidFill>
                <a:latin typeface="Avenir Next" charset="0"/>
                <a:ea typeface="Avenir Next" charset="0"/>
                <a:cs typeface="Avenir Next" charset="0"/>
              </a:rPr>
              <a:t>Explainable</a:t>
            </a:r>
          </a:p>
          <a:p>
            <a:pPr algn="ctr">
              <a:defRPr/>
            </a:pPr>
            <a:r>
              <a:rPr lang="en-US" sz="1200" kern="0" dirty="0" smtClean="0">
                <a:ln>
                  <a:solidFill>
                    <a:srgbClr val="C19859">
                      <a:lumMod val="75000"/>
                    </a:srgbClr>
                  </a:solidFill>
                </a:ln>
                <a:solidFill>
                  <a:prstClr val="black"/>
                </a:solidFill>
                <a:latin typeface="Avenir Next" charset="0"/>
                <a:ea typeface="Avenir Next" charset="0"/>
                <a:cs typeface="Avenir Next" charset="0"/>
              </a:rPr>
              <a:t>Model</a:t>
            </a:r>
          </a:p>
        </p:txBody>
      </p:sp>
      <p:grpSp>
        <p:nvGrpSpPr>
          <p:cNvPr id="68" name="Group 67"/>
          <p:cNvGrpSpPr/>
          <p:nvPr/>
        </p:nvGrpSpPr>
        <p:grpSpPr>
          <a:xfrm>
            <a:off x="5266388" y="2507324"/>
            <a:ext cx="692817" cy="507327"/>
            <a:chOff x="8029191" y="3387156"/>
            <a:chExt cx="1325516" cy="970631"/>
          </a:xfrm>
        </p:grpSpPr>
        <p:sp>
          <p:nvSpPr>
            <p:cNvPr id="69" name="TextBox 68"/>
            <p:cNvSpPr txBox="1"/>
            <p:nvPr/>
          </p:nvSpPr>
          <p:spPr>
            <a:xfrm>
              <a:off x="8029191" y="3387156"/>
              <a:ext cx="1325516" cy="382750"/>
            </a:xfrm>
            <a:prstGeom prst="rect">
              <a:avLst/>
            </a:prstGeom>
            <a:noFill/>
          </p:spPr>
          <p:txBody>
            <a:bodyPr wrap="none" rtlCol="0">
              <a:spAutoFit/>
            </a:bodyPr>
            <a:lstStyle/>
            <a:p>
              <a:pPr algn="ctr">
                <a:defRPr/>
              </a:pPr>
              <a:r>
                <a:rPr lang="en-US" sz="700" kern="0" dirty="0" smtClean="0">
                  <a:solidFill>
                    <a:prstClr val="black"/>
                  </a:solidFill>
                  <a:latin typeface="Avenir Next" charset="0"/>
                  <a:ea typeface="Avenir Next" charset="0"/>
                  <a:cs typeface="Avenir Next" charset="0"/>
                </a:rPr>
                <a:t>Recommend</a:t>
              </a:r>
              <a:endParaRPr lang="en-US" sz="800" kern="0" dirty="0" smtClean="0">
                <a:solidFill>
                  <a:prstClr val="black"/>
                </a:solidFill>
                <a:latin typeface="Avenir Next" charset="0"/>
                <a:ea typeface="Avenir Next" charset="0"/>
                <a:cs typeface="Avenir Next" charset="0"/>
              </a:endParaRPr>
            </a:p>
          </p:txBody>
        </p:sp>
        <p:sp>
          <p:nvSpPr>
            <p:cNvPr id="70" name="Rectangle 69"/>
            <p:cNvSpPr/>
            <p:nvPr/>
          </p:nvSpPr>
          <p:spPr>
            <a:xfrm>
              <a:off x="8111314" y="4008723"/>
              <a:ext cx="1174451" cy="349064"/>
            </a:xfrm>
            <a:prstGeom prst="rect">
              <a:avLst/>
            </a:prstGeom>
          </p:spPr>
          <p:txBody>
            <a:bodyPr wrap="none">
              <a:spAutoFit/>
            </a:bodyPr>
            <a:lstStyle/>
            <a:p>
              <a:pPr algn="ctr">
                <a:defRPr/>
              </a:pPr>
              <a:r>
                <a:rPr lang="en-US" sz="800" kern="0" dirty="0" smtClean="0">
                  <a:solidFill>
                    <a:prstClr val="black"/>
                  </a:solidFill>
                  <a:latin typeface="Avenir Next" charset="0"/>
                  <a:ea typeface="Avenir Next" charset="0"/>
                  <a:cs typeface="Avenir Next" charset="0"/>
                </a:rPr>
                <a:t>Explanation</a:t>
              </a:r>
            </a:p>
          </p:txBody>
        </p:sp>
        <p:grpSp>
          <p:nvGrpSpPr>
            <p:cNvPr id="71" name="Group 70"/>
            <p:cNvGrpSpPr/>
            <p:nvPr/>
          </p:nvGrpSpPr>
          <p:grpSpPr>
            <a:xfrm>
              <a:off x="8144658" y="3752072"/>
              <a:ext cx="1123407" cy="280779"/>
              <a:chOff x="8144658" y="3752072"/>
              <a:chExt cx="1123407" cy="280779"/>
            </a:xfrm>
          </p:grpSpPr>
          <p:cxnSp>
            <p:nvCxnSpPr>
              <p:cNvPr id="72" name="Straight Arrow Connector 71"/>
              <p:cNvCxnSpPr/>
              <p:nvPr/>
            </p:nvCxnSpPr>
            <p:spPr>
              <a:xfrm>
                <a:off x="8144658" y="4032851"/>
                <a:ext cx="1123407" cy="0"/>
              </a:xfrm>
              <a:prstGeom prst="straightConnector1">
                <a:avLst/>
              </a:prstGeom>
              <a:noFill/>
              <a:ln w="19050" cap="flat" cmpd="sng" algn="ctr">
                <a:solidFill>
                  <a:sysClr val="windowText" lastClr="000000"/>
                </a:solidFill>
                <a:prstDash val="solid"/>
                <a:miter lim="800000"/>
                <a:headEnd type="triangle" w="med" len="med"/>
                <a:tailEnd type="triangle" w="med" len="med"/>
              </a:ln>
              <a:effectLst/>
            </p:spPr>
          </p:cxnSp>
          <p:cxnSp>
            <p:nvCxnSpPr>
              <p:cNvPr id="73" name="Straight Arrow Connector 72"/>
              <p:cNvCxnSpPr/>
              <p:nvPr/>
            </p:nvCxnSpPr>
            <p:spPr>
              <a:xfrm>
                <a:off x="8144784" y="3752072"/>
                <a:ext cx="1103758" cy="0"/>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grpSp>
      </p:grpSp>
      <p:grpSp>
        <p:nvGrpSpPr>
          <p:cNvPr id="74" name="Group 73"/>
          <p:cNvGrpSpPr/>
          <p:nvPr/>
        </p:nvGrpSpPr>
        <p:grpSpPr>
          <a:xfrm>
            <a:off x="3655536" y="2448171"/>
            <a:ext cx="1661679" cy="657162"/>
            <a:chOff x="3439636" y="2454875"/>
            <a:chExt cx="1661679" cy="657162"/>
          </a:xfrm>
        </p:grpSpPr>
        <p:sp>
          <p:nvSpPr>
            <p:cNvPr id="75" name="Rectangle 74"/>
            <p:cNvSpPr/>
            <p:nvPr/>
          </p:nvSpPr>
          <p:spPr>
            <a:xfrm>
              <a:off x="3439636" y="2454875"/>
              <a:ext cx="831320" cy="657162"/>
            </a:xfrm>
            <a:prstGeom prst="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a:defRPr/>
              </a:pPr>
              <a:r>
                <a:rPr lang="en-US" sz="1050" kern="0" dirty="0" smtClean="0">
                  <a:solidFill>
                    <a:srgbClr val="1B587C">
                      <a:lumMod val="50000"/>
                    </a:srgbClr>
                  </a:solidFill>
                  <a:latin typeface="Avenir Next"/>
                </a:rPr>
                <a:t>Explainable Model</a:t>
              </a:r>
            </a:p>
          </p:txBody>
        </p:sp>
        <p:sp>
          <p:nvSpPr>
            <p:cNvPr id="76" name="Rectangle 75"/>
            <p:cNvSpPr/>
            <p:nvPr/>
          </p:nvSpPr>
          <p:spPr>
            <a:xfrm>
              <a:off x="4269995" y="2454875"/>
              <a:ext cx="831320" cy="657162"/>
            </a:xfrm>
            <a:prstGeom prst="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a:defRPr/>
              </a:pPr>
              <a:r>
                <a:rPr lang="en-US" sz="1050" kern="0" dirty="0" smtClean="0">
                  <a:solidFill>
                    <a:srgbClr val="1B587C">
                      <a:lumMod val="50000"/>
                    </a:srgbClr>
                  </a:solidFill>
                  <a:latin typeface="Avenir Next"/>
                </a:rPr>
                <a:t>Explanation Interface</a:t>
              </a:r>
            </a:p>
          </p:txBody>
        </p:sp>
      </p:grpSp>
      <p:sp>
        <p:nvSpPr>
          <p:cNvPr id="77" name="TextBox 76"/>
          <p:cNvSpPr txBox="1"/>
          <p:nvPr/>
        </p:nvSpPr>
        <p:spPr>
          <a:xfrm>
            <a:off x="7301212" y="2171760"/>
            <a:ext cx="1744432" cy="1169551"/>
          </a:xfrm>
          <a:prstGeom prst="rect">
            <a:avLst/>
          </a:prstGeom>
          <a:noFill/>
        </p:spPr>
        <p:txBody>
          <a:bodyPr wrap="square" rtlCol="0">
            <a:spAutoFit/>
          </a:bodyPr>
          <a:lstStyle/>
          <a:p>
            <a:pPr marL="0" lvl="1"/>
            <a:r>
              <a:rPr lang="en-US" sz="1400" dirty="0">
                <a:solidFill>
                  <a:srgbClr val="1B587C">
                    <a:lumMod val="50000"/>
                  </a:srgbClr>
                </a:solidFill>
                <a:latin typeface="Avenir Next"/>
              </a:rPr>
              <a:t>An analyst is looking for items of interest </a:t>
            </a:r>
            <a:r>
              <a:rPr lang="en-US" sz="1400" dirty="0" smtClean="0">
                <a:solidFill>
                  <a:srgbClr val="1B587C">
                    <a:lumMod val="50000"/>
                  </a:srgbClr>
                </a:solidFill>
                <a:latin typeface="Avenir Next"/>
              </a:rPr>
              <a:t>in </a:t>
            </a:r>
            <a:r>
              <a:rPr lang="en-US" sz="1400" dirty="0">
                <a:solidFill>
                  <a:srgbClr val="1B587C">
                    <a:lumMod val="50000"/>
                  </a:srgbClr>
                </a:solidFill>
                <a:latin typeface="Avenir Next"/>
              </a:rPr>
              <a:t>massive multimedia data </a:t>
            </a:r>
            <a:r>
              <a:rPr lang="en-US" sz="1400" dirty="0" smtClean="0">
                <a:solidFill>
                  <a:srgbClr val="1B587C">
                    <a:lumMod val="50000"/>
                  </a:srgbClr>
                </a:solidFill>
                <a:latin typeface="Avenir Next"/>
              </a:rPr>
              <a:t>sets</a:t>
            </a:r>
            <a:endParaRPr lang="en-US" sz="1400" dirty="0">
              <a:solidFill>
                <a:srgbClr val="1B587C">
                  <a:lumMod val="50000"/>
                </a:srgbClr>
              </a:solidFill>
              <a:latin typeface="Avenir Next"/>
            </a:endParaRPr>
          </a:p>
        </p:txBody>
      </p:sp>
      <p:grpSp>
        <p:nvGrpSpPr>
          <p:cNvPr id="78" name="Group 77"/>
          <p:cNvGrpSpPr/>
          <p:nvPr/>
        </p:nvGrpSpPr>
        <p:grpSpPr>
          <a:xfrm>
            <a:off x="3655536" y="4648978"/>
            <a:ext cx="1661679" cy="657162"/>
            <a:chOff x="3439636" y="4485986"/>
            <a:chExt cx="1661679" cy="657162"/>
          </a:xfrm>
        </p:grpSpPr>
        <p:sp>
          <p:nvSpPr>
            <p:cNvPr id="79" name="Rectangle 78"/>
            <p:cNvSpPr/>
            <p:nvPr/>
          </p:nvSpPr>
          <p:spPr>
            <a:xfrm>
              <a:off x="3439636" y="4485986"/>
              <a:ext cx="831320" cy="657162"/>
            </a:xfrm>
            <a:prstGeom prst="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a:defRPr/>
              </a:pPr>
              <a:r>
                <a:rPr lang="en-US" sz="1050" kern="0" dirty="0" smtClean="0">
                  <a:solidFill>
                    <a:srgbClr val="1B587C">
                      <a:lumMod val="50000"/>
                    </a:srgbClr>
                  </a:solidFill>
                  <a:latin typeface="Avenir Next"/>
                </a:rPr>
                <a:t>Explainable Model</a:t>
              </a:r>
            </a:p>
          </p:txBody>
        </p:sp>
        <p:sp>
          <p:nvSpPr>
            <p:cNvPr id="80" name="Rectangle 79"/>
            <p:cNvSpPr/>
            <p:nvPr/>
          </p:nvSpPr>
          <p:spPr>
            <a:xfrm>
              <a:off x="4269995" y="4485986"/>
              <a:ext cx="831320" cy="657162"/>
            </a:xfrm>
            <a:prstGeom prst="rect">
              <a:avLst/>
            </a:prstGeom>
            <a:solidFill>
              <a:sysClr val="window" lastClr="FFFFFF"/>
            </a:solidFill>
            <a:ln w="12700" cap="flat" cmpd="sng" algn="ctr">
              <a:solidFill>
                <a:sysClr val="windowText" lastClr="000000"/>
              </a:solidFill>
              <a:prstDash val="solid"/>
              <a:miter lim="800000"/>
            </a:ln>
            <a:effectLst/>
          </p:spPr>
          <p:txBody>
            <a:bodyPr lIns="0" rIns="0" rtlCol="0" anchor="ctr"/>
            <a:lstStyle/>
            <a:p>
              <a:pPr algn="ctr">
                <a:defRPr/>
              </a:pPr>
              <a:r>
                <a:rPr lang="en-US" sz="1050" kern="0" dirty="0" smtClean="0">
                  <a:solidFill>
                    <a:srgbClr val="1B587C">
                      <a:lumMod val="50000"/>
                    </a:srgbClr>
                  </a:solidFill>
                  <a:latin typeface="Avenir Next"/>
                </a:rPr>
                <a:t>Explanation Interface</a:t>
              </a:r>
            </a:p>
          </p:txBody>
        </p:sp>
      </p:grpSp>
      <p:sp>
        <p:nvSpPr>
          <p:cNvPr id="81" name="TextBox 80"/>
          <p:cNvSpPr txBox="1"/>
          <p:nvPr/>
        </p:nvSpPr>
        <p:spPr>
          <a:xfrm>
            <a:off x="268701" y="4539758"/>
            <a:ext cx="1512152" cy="907941"/>
          </a:xfrm>
          <a:prstGeom prst="rect">
            <a:avLst/>
          </a:prstGeom>
          <a:noFill/>
        </p:spPr>
        <p:txBody>
          <a:bodyPr wrap="square" rtlCol="0">
            <a:spAutoFit/>
          </a:bodyPr>
          <a:lstStyle/>
          <a:p>
            <a:pPr algn="ctr"/>
            <a:r>
              <a:rPr lang="en-US" sz="2000" b="1" dirty="0" smtClean="0">
                <a:solidFill>
                  <a:srgbClr val="1B587C">
                    <a:lumMod val="50000"/>
                  </a:srgbClr>
                </a:solidFill>
                <a:latin typeface="Avenir Next" charset="0"/>
                <a:ea typeface="Avenir Next" charset="0"/>
                <a:cs typeface="Avenir Next" charset="0"/>
              </a:rPr>
              <a:t>Autonomy</a:t>
            </a:r>
          </a:p>
          <a:p>
            <a:pPr algn="ctr">
              <a:spcBef>
                <a:spcPts val="600"/>
              </a:spcBef>
            </a:pPr>
            <a:r>
              <a:rPr lang="en-US" sz="1400" dirty="0" smtClean="0">
                <a:solidFill>
                  <a:srgbClr val="1B587C">
                    <a:lumMod val="50000"/>
                  </a:srgbClr>
                </a:solidFill>
                <a:latin typeface="Avenir Next" charset="0"/>
                <a:ea typeface="Avenir Next" charset="0"/>
                <a:cs typeface="Avenir Next" charset="0"/>
              </a:rPr>
              <a:t>Reinforcement Learning Task</a:t>
            </a:r>
          </a:p>
        </p:txBody>
      </p:sp>
      <p:cxnSp>
        <p:nvCxnSpPr>
          <p:cNvPr id="82" name="Straight Arrow Connector 81"/>
          <p:cNvCxnSpPr/>
          <p:nvPr/>
        </p:nvCxnSpPr>
        <p:spPr>
          <a:xfrm>
            <a:off x="3498951" y="4969721"/>
            <a:ext cx="158000" cy="0"/>
          </a:xfrm>
          <a:prstGeom prst="straightConnector1">
            <a:avLst/>
          </a:prstGeom>
          <a:noFill/>
          <a:ln w="19050" cap="flat" cmpd="sng" algn="ctr">
            <a:solidFill>
              <a:sysClr val="windowText" lastClr="000000"/>
            </a:solidFill>
            <a:prstDash val="solid"/>
            <a:miter lim="800000"/>
            <a:tailEnd type="triangle"/>
          </a:ln>
          <a:effectLst/>
        </p:spPr>
      </p:cxnSp>
      <p:cxnSp>
        <p:nvCxnSpPr>
          <p:cNvPr id="83" name="Straight Arrow Connector 82"/>
          <p:cNvCxnSpPr/>
          <p:nvPr/>
        </p:nvCxnSpPr>
        <p:spPr>
          <a:xfrm>
            <a:off x="5309313" y="5038780"/>
            <a:ext cx="658190" cy="0"/>
          </a:xfrm>
          <a:prstGeom prst="straightConnector1">
            <a:avLst/>
          </a:prstGeom>
          <a:noFill/>
          <a:ln w="19050" cap="flat" cmpd="sng" algn="ctr">
            <a:solidFill>
              <a:sysClr val="windowText" lastClr="000000"/>
            </a:solidFill>
            <a:prstDash val="solid"/>
            <a:miter lim="800000"/>
            <a:headEnd type="triangle" w="med" len="med"/>
            <a:tailEnd type="triangle" w="med" len="med"/>
          </a:ln>
          <a:effectLst/>
        </p:spPr>
      </p:cxnSp>
      <p:cxnSp>
        <p:nvCxnSpPr>
          <p:cNvPr id="84" name="Straight Arrow Connector 83"/>
          <p:cNvCxnSpPr/>
          <p:nvPr/>
        </p:nvCxnSpPr>
        <p:spPr>
          <a:xfrm>
            <a:off x="5324412" y="4892023"/>
            <a:ext cx="643091" cy="0"/>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sp>
        <p:nvSpPr>
          <p:cNvPr id="85" name="Rectangle 84"/>
          <p:cNvSpPr/>
          <p:nvPr/>
        </p:nvSpPr>
        <p:spPr>
          <a:xfrm>
            <a:off x="317500" y="4203240"/>
            <a:ext cx="6892587" cy="1629545"/>
          </a:xfrm>
          <a:prstGeom prst="rect">
            <a:avLst/>
          </a:prstGeom>
          <a:noFill/>
          <a:ln w="12700" cap="flat" cmpd="sng" algn="ctr">
            <a:solidFill>
              <a:srgbClr val="E3DED1">
                <a:lumMod val="25000"/>
              </a:srgbClr>
            </a:solid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sp>
        <p:nvSpPr>
          <p:cNvPr id="86" name="TextBox 85"/>
          <p:cNvSpPr txBox="1"/>
          <p:nvPr/>
        </p:nvSpPr>
        <p:spPr>
          <a:xfrm>
            <a:off x="5397909" y="4705097"/>
            <a:ext cx="442816" cy="182448"/>
          </a:xfrm>
          <a:prstGeom prst="rect">
            <a:avLst/>
          </a:prstGeom>
          <a:noFill/>
        </p:spPr>
        <p:txBody>
          <a:bodyPr wrap="none" rtlCol="0">
            <a:spAutoFit/>
          </a:bodyPr>
          <a:lstStyle/>
          <a:p>
            <a:pPr algn="ctr"/>
            <a:r>
              <a:rPr lang="en-US" sz="800" dirty="0" smtClean="0">
                <a:solidFill>
                  <a:prstClr val="black"/>
                </a:solidFill>
                <a:latin typeface="Avenir Next" charset="0"/>
                <a:ea typeface="Avenir Next" charset="0"/>
                <a:cs typeface="Avenir Next" charset="0"/>
              </a:rPr>
              <a:t>Actions</a:t>
            </a:r>
          </a:p>
        </p:txBody>
      </p:sp>
      <p:sp>
        <p:nvSpPr>
          <p:cNvPr id="87" name="Rectangle 86"/>
          <p:cNvSpPr/>
          <p:nvPr/>
        </p:nvSpPr>
        <p:spPr>
          <a:xfrm>
            <a:off x="5317942" y="5041408"/>
            <a:ext cx="613859" cy="182448"/>
          </a:xfrm>
          <a:prstGeom prst="rect">
            <a:avLst/>
          </a:prstGeom>
        </p:spPr>
        <p:txBody>
          <a:bodyPr wrap="none">
            <a:spAutoFit/>
          </a:bodyPr>
          <a:lstStyle/>
          <a:p>
            <a:pPr algn="ctr"/>
            <a:r>
              <a:rPr lang="en-US" sz="800" dirty="0" smtClean="0">
                <a:solidFill>
                  <a:prstClr val="black"/>
                </a:solidFill>
                <a:latin typeface="Avenir Next" charset="0"/>
                <a:ea typeface="Avenir Next" charset="0"/>
                <a:cs typeface="Avenir Next" charset="0"/>
              </a:rPr>
              <a:t>Explanation</a:t>
            </a:r>
            <a:endParaRPr lang="en-US" sz="800" dirty="0">
              <a:solidFill>
                <a:prstClr val="black"/>
              </a:solidFill>
              <a:latin typeface="Avenir Next" charset="0"/>
              <a:ea typeface="Avenir Next" charset="0"/>
              <a:cs typeface="Avenir Next" charset="0"/>
            </a:endParaRPr>
          </a:p>
        </p:txBody>
      </p:sp>
      <p:pic>
        <p:nvPicPr>
          <p:cNvPr id="88" name="Picture 87"/>
          <p:cNvPicPr>
            <a:picLocks noChangeAspect="1"/>
          </p:cNvPicPr>
          <p:nvPr/>
        </p:nvPicPr>
        <p:blipFill rotWithShape="1">
          <a:blip r:embed="rId4" cstate="print">
            <a:extLst>
              <a:ext uri="{28A0092B-C50C-407E-A947-70E740481C1C}">
                <a14:useLocalDpi xmlns:a14="http://schemas.microsoft.com/office/drawing/2010/main" val="0"/>
              </a:ext>
            </a:extLst>
          </a:blip>
          <a:srcRect t="10858" b="12983"/>
          <a:stretch/>
        </p:blipFill>
        <p:spPr>
          <a:xfrm>
            <a:off x="5967502" y="4341064"/>
            <a:ext cx="1083368" cy="1314062"/>
          </a:xfrm>
          <a:prstGeom prst="rect">
            <a:avLst/>
          </a:prstGeom>
          <a:ln w="12700">
            <a:solidFill>
              <a:sysClr val="windowText" lastClr="000000"/>
            </a:solidFill>
          </a:ln>
        </p:spPr>
      </p:pic>
      <p:grpSp>
        <p:nvGrpSpPr>
          <p:cNvPr id="89" name="Group 88"/>
          <p:cNvGrpSpPr/>
          <p:nvPr/>
        </p:nvGrpSpPr>
        <p:grpSpPr>
          <a:xfrm>
            <a:off x="1647546" y="4300872"/>
            <a:ext cx="1927131" cy="1538629"/>
            <a:chOff x="1451966" y="4137880"/>
            <a:chExt cx="1927131" cy="1538629"/>
          </a:xfrm>
        </p:grpSpPr>
        <p:sp>
          <p:nvSpPr>
            <p:cNvPr id="90" name="TextBox 89"/>
            <p:cNvSpPr txBox="1"/>
            <p:nvPr/>
          </p:nvSpPr>
          <p:spPr>
            <a:xfrm>
              <a:off x="1451966" y="5414899"/>
              <a:ext cx="1927131" cy="261610"/>
            </a:xfrm>
            <a:prstGeom prst="rect">
              <a:avLst/>
            </a:prstGeom>
            <a:noFill/>
          </p:spPr>
          <p:txBody>
            <a:bodyPr wrap="none" rtlCol="0">
              <a:spAutoFit/>
            </a:bodyPr>
            <a:lstStyle/>
            <a:p>
              <a:pPr algn="ctr"/>
              <a:r>
                <a:rPr lang="en-US" sz="1100" dirty="0" smtClean="0">
                  <a:solidFill>
                    <a:prstClr val="black"/>
                  </a:solidFill>
                  <a:latin typeface="Avenir Next" charset="0"/>
                  <a:ea typeface="Avenir Next" charset="0"/>
                  <a:cs typeface="Avenir Next" charset="0"/>
                </a:rPr>
                <a:t>ArduPilot &amp; SITL Simulation</a:t>
              </a:r>
            </a:p>
          </p:txBody>
        </p:sp>
        <p:pic>
          <p:nvPicPr>
            <p:cNvPr id="91" name="Picture 90"/>
            <p:cNvPicPr>
              <a:picLocks noChangeAspect="1"/>
            </p:cNvPicPr>
            <p:nvPr/>
          </p:nvPicPr>
          <p:blipFill>
            <a:blip r:embed="rId5"/>
            <a:stretch>
              <a:fillRect/>
            </a:stretch>
          </p:blipFill>
          <p:spPr>
            <a:xfrm>
              <a:off x="1548012" y="4137880"/>
              <a:ext cx="1755359" cy="1290704"/>
            </a:xfrm>
            <a:prstGeom prst="rect">
              <a:avLst/>
            </a:prstGeom>
          </p:spPr>
        </p:pic>
      </p:grpSp>
      <p:sp>
        <p:nvSpPr>
          <p:cNvPr id="92" name="TextBox 91"/>
          <p:cNvSpPr txBox="1"/>
          <p:nvPr/>
        </p:nvSpPr>
        <p:spPr>
          <a:xfrm>
            <a:off x="7319727" y="4336435"/>
            <a:ext cx="1608458" cy="1384995"/>
          </a:xfrm>
          <a:prstGeom prst="rect">
            <a:avLst/>
          </a:prstGeom>
          <a:noFill/>
        </p:spPr>
        <p:txBody>
          <a:bodyPr wrap="square" rtlCol="0">
            <a:spAutoFit/>
          </a:bodyPr>
          <a:lstStyle/>
          <a:p>
            <a:pPr marL="0" lvl="1"/>
            <a:r>
              <a:rPr lang="en-US" sz="1400" dirty="0" smtClean="0">
                <a:solidFill>
                  <a:srgbClr val="1B587C">
                    <a:lumMod val="50000"/>
                  </a:srgbClr>
                </a:solidFill>
                <a:latin typeface="Avenir Next"/>
              </a:rPr>
              <a:t>An operator is </a:t>
            </a:r>
            <a:r>
              <a:rPr lang="en-US" sz="1400" dirty="0">
                <a:solidFill>
                  <a:srgbClr val="1B587C">
                    <a:lumMod val="50000"/>
                  </a:srgbClr>
                </a:solidFill>
                <a:latin typeface="Avenir Next"/>
              </a:rPr>
              <a:t>directing autonomous </a:t>
            </a:r>
            <a:r>
              <a:rPr lang="en-US" sz="1400" dirty="0" smtClean="0">
                <a:solidFill>
                  <a:srgbClr val="1B587C">
                    <a:lumMod val="50000"/>
                  </a:srgbClr>
                </a:solidFill>
                <a:latin typeface="Avenir Next"/>
              </a:rPr>
              <a:t>systems to </a:t>
            </a:r>
            <a:r>
              <a:rPr lang="en-US" sz="1400" dirty="0">
                <a:solidFill>
                  <a:srgbClr val="1B587C">
                    <a:lumMod val="50000"/>
                  </a:srgbClr>
                </a:solidFill>
                <a:latin typeface="Avenir Next"/>
              </a:rPr>
              <a:t>accomplish a series of missions</a:t>
            </a:r>
          </a:p>
        </p:txBody>
      </p:sp>
      <p:sp>
        <p:nvSpPr>
          <p:cNvPr id="93" name="Rectangle 92"/>
          <p:cNvSpPr/>
          <p:nvPr/>
        </p:nvSpPr>
        <p:spPr>
          <a:xfrm>
            <a:off x="1681309" y="3682657"/>
            <a:ext cx="1848346" cy="484517"/>
          </a:xfrm>
          <a:prstGeom prst="rect">
            <a:avLst/>
          </a:prstGeom>
          <a:noFill/>
          <a:ln w="12700" cap="flat" cmpd="sng" algn="ctr">
            <a:noFill/>
            <a:prstDash val="solid"/>
            <a:miter lim="800000"/>
          </a:ln>
          <a:effectLst/>
        </p:spPr>
        <p:txBody>
          <a:bodyPr rtlCol="0" anchor="ctr"/>
          <a:lstStyle/>
          <a:p>
            <a:pPr marL="0" lvl="1">
              <a:lnSpc>
                <a:spcPct val="90000"/>
              </a:lnSpc>
              <a:defRPr/>
            </a:pPr>
            <a:r>
              <a:rPr lang="en-US" sz="1200" kern="0" dirty="0" smtClean="0">
                <a:solidFill>
                  <a:srgbClr val="1B587C">
                    <a:lumMod val="75000"/>
                  </a:srgbClr>
                </a:solidFill>
                <a:latin typeface="Avenir Next"/>
              </a:rPr>
              <a:t>Classifies items of interest in large data set</a:t>
            </a:r>
          </a:p>
        </p:txBody>
      </p:sp>
      <p:sp>
        <p:nvSpPr>
          <p:cNvPr id="94" name="Rectangle 93"/>
          <p:cNvSpPr/>
          <p:nvPr/>
        </p:nvSpPr>
        <p:spPr>
          <a:xfrm>
            <a:off x="1681309" y="5862111"/>
            <a:ext cx="1848346" cy="484517"/>
          </a:xfrm>
          <a:prstGeom prst="rect">
            <a:avLst/>
          </a:prstGeom>
          <a:noFill/>
          <a:ln w="12700" cap="flat" cmpd="sng" algn="ctr">
            <a:noFill/>
            <a:prstDash val="solid"/>
            <a:miter lim="800000"/>
          </a:ln>
          <a:effectLst/>
        </p:spPr>
        <p:txBody>
          <a:bodyPr rtlCol="0" anchor="ctr"/>
          <a:lstStyle/>
          <a:p>
            <a:pPr marL="0" lvl="1">
              <a:lnSpc>
                <a:spcPct val="90000"/>
              </a:lnSpc>
              <a:defRPr/>
            </a:pPr>
            <a:r>
              <a:rPr lang="en-US" sz="1200" kern="0" dirty="0" smtClean="0">
                <a:solidFill>
                  <a:srgbClr val="1B587C">
                    <a:lumMod val="75000"/>
                  </a:srgbClr>
                </a:solidFill>
                <a:latin typeface="Avenir Next"/>
              </a:rPr>
              <a:t>Learns decision policies for simulated missions</a:t>
            </a:r>
          </a:p>
        </p:txBody>
      </p:sp>
      <p:sp>
        <p:nvSpPr>
          <p:cNvPr id="95" name="Rectangle 94"/>
          <p:cNvSpPr/>
          <p:nvPr/>
        </p:nvSpPr>
        <p:spPr>
          <a:xfrm>
            <a:off x="3549563" y="3682657"/>
            <a:ext cx="1848346" cy="484517"/>
          </a:xfrm>
          <a:prstGeom prst="rect">
            <a:avLst/>
          </a:prstGeom>
          <a:noFill/>
          <a:ln w="12700" cap="flat" cmpd="sng" algn="ctr">
            <a:noFill/>
            <a:prstDash val="solid"/>
            <a:miter lim="800000"/>
          </a:ln>
          <a:effectLst/>
        </p:spPr>
        <p:txBody>
          <a:bodyPr rtlCol="0" anchor="ctr"/>
          <a:lstStyle/>
          <a:p>
            <a:pPr marL="0" lvl="1">
              <a:lnSpc>
                <a:spcPct val="90000"/>
              </a:lnSpc>
              <a:defRPr/>
            </a:pPr>
            <a:r>
              <a:rPr lang="en-US" sz="1200" kern="0" dirty="0" smtClean="0">
                <a:solidFill>
                  <a:srgbClr val="1B587C">
                    <a:lumMod val="75000"/>
                  </a:srgbClr>
                </a:solidFill>
                <a:latin typeface="Avenir Next"/>
              </a:rPr>
              <a:t>Explains why/why not for recommended items</a:t>
            </a:r>
          </a:p>
        </p:txBody>
      </p:sp>
      <p:sp>
        <p:nvSpPr>
          <p:cNvPr id="96" name="Rectangle 95"/>
          <p:cNvSpPr/>
          <p:nvPr/>
        </p:nvSpPr>
        <p:spPr>
          <a:xfrm>
            <a:off x="5448757" y="3682657"/>
            <a:ext cx="1848346" cy="484517"/>
          </a:xfrm>
          <a:prstGeom prst="rect">
            <a:avLst/>
          </a:prstGeom>
          <a:noFill/>
          <a:ln w="12700" cap="flat" cmpd="sng" algn="ctr">
            <a:noFill/>
            <a:prstDash val="solid"/>
            <a:miter lim="800000"/>
          </a:ln>
          <a:effectLst/>
        </p:spPr>
        <p:txBody>
          <a:bodyPr rtlCol="0" anchor="ctr"/>
          <a:lstStyle/>
          <a:p>
            <a:pPr marL="0" lvl="1">
              <a:defRPr/>
            </a:pPr>
            <a:r>
              <a:rPr lang="en-US" sz="1200" kern="0" dirty="0" smtClean="0">
                <a:solidFill>
                  <a:srgbClr val="1B587C">
                    <a:lumMod val="75000"/>
                  </a:srgbClr>
                </a:solidFill>
                <a:latin typeface="Avenir Next"/>
              </a:rPr>
              <a:t>Analyst decides which items to report, pursue</a:t>
            </a:r>
          </a:p>
        </p:txBody>
      </p:sp>
      <p:sp>
        <p:nvSpPr>
          <p:cNvPr id="97" name="Rectangle 96"/>
          <p:cNvSpPr/>
          <p:nvPr/>
        </p:nvSpPr>
        <p:spPr>
          <a:xfrm>
            <a:off x="3549563" y="5862111"/>
            <a:ext cx="1848346" cy="484517"/>
          </a:xfrm>
          <a:prstGeom prst="rect">
            <a:avLst/>
          </a:prstGeom>
          <a:noFill/>
          <a:ln w="12700" cap="flat" cmpd="sng" algn="ctr">
            <a:noFill/>
            <a:prstDash val="solid"/>
            <a:miter lim="800000"/>
          </a:ln>
          <a:effectLst/>
        </p:spPr>
        <p:txBody>
          <a:bodyPr rtlCol="0" anchor="ctr"/>
          <a:lstStyle/>
          <a:p>
            <a:pPr marL="0" lvl="1">
              <a:lnSpc>
                <a:spcPct val="90000"/>
              </a:lnSpc>
              <a:defRPr/>
            </a:pPr>
            <a:r>
              <a:rPr lang="en-US" sz="1200" kern="0" dirty="0" smtClean="0">
                <a:solidFill>
                  <a:srgbClr val="1B587C">
                    <a:lumMod val="75000"/>
                  </a:srgbClr>
                </a:solidFill>
                <a:latin typeface="Avenir Next"/>
              </a:rPr>
              <a:t>Explains behavior in an after-action review</a:t>
            </a:r>
          </a:p>
        </p:txBody>
      </p:sp>
      <p:sp>
        <p:nvSpPr>
          <p:cNvPr id="98" name="Rectangle 97"/>
          <p:cNvSpPr/>
          <p:nvPr/>
        </p:nvSpPr>
        <p:spPr>
          <a:xfrm>
            <a:off x="5448757" y="5862111"/>
            <a:ext cx="1848346" cy="484517"/>
          </a:xfrm>
          <a:prstGeom prst="rect">
            <a:avLst/>
          </a:prstGeom>
          <a:noFill/>
          <a:ln w="12700" cap="flat" cmpd="sng" algn="ctr">
            <a:noFill/>
            <a:prstDash val="solid"/>
            <a:miter lim="800000"/>
          </a:ln>
          <a:effectLst/>
        </p:spPr>
        <p:txBody>
          <a:bodyPr rtlCol="0" anchor="ctr"/>
          <a:lstStyle/>
          <a:p>
            <a:pPr>
              <a:defRPr/>
            </a:pPr>
            <a:r>
              <a:rPr lang="en-US" sz="1200" kern="0" dirty="0" smtClean="0">
                <a:solidFill>
                  <a:srgbClr val="1B587C">
                    <a:lumMod val="75000"/>
                  </a:srgbClr>
                </a:solidFill>
                <a:latin typeface="Avenir Next"/>
              </a:rPr>
              <a:t>Operator decides which future tasks to delegate</a:t>
            </a:r>
          </a:p>
        </p:txBody>
      </p:sp>
      <p:sp>
        <p:nvSpPr>
          <p:cNvPr id="99" name="TextBox 98"/>
          <p:cNvSpPr txBox="1"/>
          <p:nvPr/>
        </p:nvSpPr>
        <p:spPr>
          <a:xfrm>
            <a:off x="5448758" y="1073939"/>
            <a:ext cx="1863104" cy="584775"/>
          </a:xfrm>
          <a:prstGeom prst="rect">
            <a:avLst/>
          </a:prstGeom>
          <a:noFill/>
        </p:spPr>
        <p:txBody>
          <a:bodyPr wrap="square" rtlCol="0">
            <a:spAutoFit/>
          </a:bodyPr>
          <a:lstStyle/>
          <a:p>
            <a:pPr algn="ctr"/>
            <a:r>
              <a:rPr lang="en-US" sz="1600" b="1" dirty="0" smtClean="0">
                <a:solidFill>
                  <a:srgbClr val="1B587C">
                    <a:lumMod val="75000"/>
                  </a:srgbClr>
                </a:solidFill>
                <a:latin typeface="Avenir Next" charset="0"/>
                <a:ea typeface="Avenir Next" charset="0"/>
                <a:cs typeface="Avenir Next" charset="0"/>
              </a:rPr>
              <a:t>Use the explanation</a:t>
            </a:r>
          </a:p>
        </p:txBody>
      </p:sp>
      <p:sp>
        <p:nvSpPr>
          <p:cNvPr id="100" name="TextBox 99"/>
          <p:cNvSpPr txBox="1"/>
          <p:nvPr/>
        </p:nvSpPr>
        <p:spPr>
          <a:xfrm>
            <a:off x="3551002" y="1073939"/>
            <a:ext cx="1870148" cy="584775"/>
          </a:xfrm>
          <a:prstGeom prst="rect">
            <a:avLst/>
          </a:prstGeom>
          <a:noFill/>
        </p:spPr>
        <p:txBody>
          <a:bodyPr wrap="square" rtlCol="0">
            <a:spAutoFit/>
          </a:bodyPr>
          <a:lstStyle/>
          <a:p>
            <a:pPr algn="ctr"/>
            <a:r>
              <a:rPr lang="en-US" sz="1600" b="1" dirty="0" smtClean="0">
                <a:solidFill>
                  <a:srgbClr val="1B587C">
                    <a:lumMod val="75000"/>
                  </a:srgbClr>
                </a:solidFill>
                <a:latin typeface="Avenir Next" charset="0"/>
                <a:ea typeface="Avenir Next" charset="0"/>
                <a:cs typeface="Avenir Next" charset="0"/>
              </a:rPr>
              <a:t>Explain decisions</a:t>
            </a:r>
          </a:p>
        </p:txBody>
      </p:sp>
      <p:grpSp>
        <p:nvGrpSpPr>
          <p:cNvPr id="101" name="Group 100"/>
          <p:cNvGrpSpPr/>
          <p:nvPr/>
        </p:nvGrpSpPr>
        <p:grpSpPr>
          <a:xfrm>
            <a:off x="1672007" y="2059726"/>
            <a:ext cx="1906563" cy="1590901"/>
            <a:chOff x="1456107" y="2059726"/>
            <a:chExt cx="1906563" cy="1590901"/>
          </a:xfrm>
        </p:grpSpPr>
        <p:sp>
          <p:nvSpPr>
            <p:cNvPr id="102" name="TextBox 101"/>
            <p:cNvSpPr txBox="1"/>
            <p:nvPr/>
          </p:nvSpPr>
          <p:spPr>
            <a:xfrm>
              <a:off x="1856750" y="3416052"/>
              <a:ext cx="1094413" cy="234575"/>
            </a:xfrm>
            <a:prstGeom prst="rect">
              <a:avLst/>
            </a:prstGeom>
            <a:noFill/>
          </p:spPr>
          <p:txBody>
            <a:bodyPr wrap="none" rtlCol="0">
              <a:spAutoFit/>
            </a:bodyPr>
            <a:lstStyle/>
            <a:p>
              <a:pPr algn="ctr"/>
              <a:r>
                <a:rPr lang="en-US" sz="1200" dirty="0" smtClean="0">
                  <a:solidFill>
                    <a:prstClr val="black"/>
                  </a:solidFill>
                  <a:latin typeface="Avenir Next" charset="0"/>
                  <a:ea typeface="Avenir Next" charset="0"/>
                  <a:cs typeface="Avenir Next" charset="0"/>
                </a:rPr>
                <a:t>Multimedia Data</a:t>
              </a:r>
            </a:p>
          </p:txBody>
        </p:sp>
        <p:pic>
          <p:nvPicPr>
            <p:cNvPr id="103" name="Picture 102"/>
            <p:cNvPicPr>
              <a:picLocks noChangeAspect="1"/>
            </p:cNvPicPr>
            <p:nvPr/>
          </p:nvPicPr>
          <p:blipFill>
            <a:blip r:embed="rId6"/>
            <a:stretch>
              <a:fillRect/>
            </a:stretch>
          </p:blipFill>
          <p:spPr>
            <a:xfrm>
              <a:off x="1456107" y="2059726"/>
              <a:ext cx="1906563" cy="1434052"/>
            </a:xfrm>
            <a:prstGeom prst="rect">
              <a:avLst/>
            </a:prstGeom>
          </p:spPr>
        </p:pic>
      </p:grpSp>
      <p:sp>
        <p:nvSpPr>
          <p:cNvPr id="104" name="TextBox 103"/>
          <p:cNvSpPr txBox="1"/>
          <p:nvPr/>
        </p:nvSpPr>
        <p:spPr>
          <a:xfrm>
            <a:off x="1814800" y="2257252"/>
            <a:ext cx="1681453" cy="415498"/>
          </a:xfrm>
          <a:prstGeom prst="rect">
            <a:avLst/>
          </a:prstGeom>
          <a:noFill/>
        </p:spPr>
        <p:txBody>
          <a:bodyPr wrap="square" rtlCol="0">
            <a:spAutoFit/>
          </a:bodyPr>
          <a:lstStyle>
            <a:defPPr>
              <a:defRPr lang="en-US"/>
            </a:defPPr>
            <a:lvl1pPr algn="ctr">
              <a:defRPr sz="1050" b="1">
                <a:solidFill>
                  <a:srgbClr val="E5DB1B"/>
                </a:solidFill>
                <a:latin typeface="Arial" pitchFamily="34" charset="0"/>
                <a:cs typeface="Arial" pitchFamily="34" charset="0"/>
              </a:defRPr>
            </a:lvl1pPr>
          </a:lstStyle>
          <a:p>
            <a:pPr>
              <a:defRPr/>
            </a:pPr>
            <a:r>
              <a:rPr lang="en-US" sz="1000" kern="0" dirty="0"/>
              <a:t>Two trucks performing a loading activity</a:t>
            </a:r>
          </a:p>
        </p:txBody>
      </p:sp>
      <p:sp>
        <p:nvSpPr>
          <p:cNvPr id="2" name="Footer Placeholder 1"/>
          <p:cNvSpPr>
            <a:spLocks noGrp="1"/>
          </p:cNvSpPr>
          <p:nvPr>
            <p:ph type="ftr" sz="quarter" idx="10"/>
          </p:nvPr>
        </p:nvSpPr>
        <p:spPr>
          <a:xfrm>
            <a:off x="1278439" y="6546992"/>
            <a:ext cx="6477000" cy="298450"/>
          </a:xfrm>
        </p:spPr>
        <p:txBody>
          <a:bodyPr/>
          <a:lstStyle/>
          <a:p>
            <a:pPr>
              <a:defRPr/>
            </a:pPr>
            <a:r>
              <a:rPr lang="en-US" sz="1000" dirty="0" smtClean="0">
                <a:solidFill>
                  <a:prstClr val="black">
                    <a:tint val="75000"/>
                  </a:prstClr>
                </a:solidFill>
              </a:rPr>
              <a:t>Approved for public release: distribution unlimited.</a:t>
            </a:r>
            <a:endParaRPr lang="en-US" sz="1000" dirty="0">
              <a:solidFill>
                <a:prstClr val="black">
                  <a:tint val="75000"/>
                </a:prstClr>
              </a:solidFill>
            </a:endParaRPr>
          </a:p>
        </p:txBody>
      </p:sp>
      <p:sp>
        <p:nvSpPr>
          <p:cNvPr id="60" name="TextBox 59"/>
          <p:cNvSpPr txBox="1"/>
          <p:nvPr/>
        </p:nvSpPr>
        <p:spPr>
          <a:xfrm>
            <a:off x="6334924" y="3032606"/>
            <a:ext cx="817317" cy="215444"/>
          </a:xfrm>
          <a:prstGeom prst="rect">
            <a:avLst/>
          </a:prstGeom>
          <a:noFill/>
        </p:spPr>
        <p:txBody>
          <a:bodyPr wrap="square" rtlCol="0">
            <a:spAutoFit/>
          </a:bodyPr>
          <a:lstStyle/>
          <a:p>
            <a:pPr algn="r"/>
            <a:r>
              <a:rPr lang="en-US" sz="800" dirty="0" smtClean="0">
                <a:solidFill>
                  <a:srgbClr val="323232">
                    <a:lumMod val="50000"/>
                    <a:lumOff val="50000"/>
                  </a:srgbClr>
                </a:solidFill>
              </a:rPr>
              <a:t>©Getty Images</a:t>
            </a:r>
          </a:p>
        </p:txBody>
      </p:sp>
      <p:sp>
        <p:nvSpPr>
          <p:cNvPr id="105" name="TextBox 104"/>
          <p:cNvSpPr txBox="1"/>
          <p:nvPr/>
        </p:nvSpPr>
        <p:spPr>
          <a:xfrm>
            <a:off x="6323887" y="5475214"/>
            <a:ext cx="817317" cy="215444"/>
          </a:xfrm>
          <a:prstGeom prst="rect">
            <a:avLst/>
          </a:prstGeom>
          <a:noFill/>
        </p:spPr>
        <p:txBody>
          <a:bodyPr wrap="square" rtlCol="0">
            <a:spAutoFit/>
          </a:bodyPr>
          <a:lstStyle/>
          <a:p>
            <a:pPr algn="r"/>
            <a:r>
              <a:rPr lang="en-US" sz="800" dirty="0" smtClean="0">
                <a:solidFill>
                  <a:srgbClr val="323232">
                    <a:lumMod val="50000"/>
                    <a:lumOff val="50000"/>
                  </a:srgbClr>
                </a:solidFill>
              </a:rPr>
              <a:t>©US Army</a:t>
            </a:r>
          </a:p>
        </p:txBody>
      </p:sp>
      <p:sp>
        <p:nvSpPr>
          <p:cNvPr id="106" name="TextBox 105"/>
          <p:cNvSpPr txBox="1"/>
          <p:nvPr/>
        </p:nvSpPr>
        <p:spPr>
          <a:xfrm>
            <a:off x="2213213" y="3239098"/>
            <a:ext cx="1363959" cy="215444"/>
          </a:xfrm>
          <a:prstGeom prst="rect">
            <a:avLst/>
          </a:prstGeom>
          <a:noFill/>
        </p:spPr>
        <p:txBody>
          <a:bodyPr wrap="square" rtlCol="0">
            <a:spAutoFit/>
          </a:bodyPr>
          <a:lstStyle/>
          <a:p>
            <a:pPr algn="r"/>
            <a:r>
              <a:rPr lang="en-US" sz="800" dirty="0" smtClean="0">
                <a:solidFill>
                  <a:srgbClr val="323232">
                    <a:lumMod val="90000"/>
                    <a:lumOff val="10000"/>
                  </a:srgbClr>
                </a:solidFill>
              </a:rPr>
              <a:t>©Air Force Research Lab</a:t>
            </a:r>
          </a:p>
        </p:txBody>
      </p:sp>
      <p:sp>
        <p:nvSpPr>
          <p:cNvPr id="107" name="TextBox 106"/>
          <p:cNvSpPr txBox="1"/>
          <p:nvPr/>
        </p:nvSpPr>
        <p:spPr>
          <a:xfrm>
            <a:off x="2593962" y="5387486"/>
            <a:ext cx="976334" cy="215444"/>
          </a:xfrm>
          <a:prstGeom prst="rect">
            <a:avLst/>
          </a:prstGeom>
          <a:noFill/>
        </p:spPr>
        <p:txBody>
          <a:bodyPr wrap="square" rtlCol="0">
            <a:spAutoFit/>
          </a:bodyPr>
          <a:lstStyle/>
          <a:p>
            <a:pPr algn="r"/>
            <a:r>
              <a:rPr lang="en-US" sz="800" dirty="0" smtClean="0">
                <a:solidFill>
                  <a:srgbClr val="323232">
                    <a:lumMod val="25000"/>
                    <a:lumOff val="75000"/>
                  </a:srgbClr>
                </a:solidFill>
              </a:rPr>
              <a:t>©ArduPikot.org</a:t>
            </a:r>
          </a:p>
        </p:txBody>
      </p:sp>
    </p:spTree>
    <p:extLst>
      <p:ext uri="{BB962C8B-B14F-4D97-AF65-F5344CB8AC3E}">
        <p14:creationId xmlns:p14="http://schemas.microsoft.com/office/powerpoint/2010/main" val="1396038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p:cNvCxnSpPr/>
          <p:nvPr/>
        </p:nvCxnSpPr>
        <p:spPr>
          <a:xfrm flipH="1" flipV="1">
            <a:off x="5282988" y="2513125"/>
            <a:ext cx="326229" cy="0"/>
          </a:xfrm>
          <a:prstGeom prst="straightConnector1">
            <a:avLst/>
          </a:prstGeom>
          <a:noFill/>
          <a:ln w="28575" cap="flat" cmpd="sng" algn="ctr">
            <a:solidFill>
              <a:schemeClr val="tx1"/>
            </a:solidFill>
            <a:prstDash val="solid"/>
            <a:miter lim="800000"/>
            <a:headEnd type="none" w="med" len="med"/>
            <a:tailEnd type="triangle" w="med" len="med"/>
          </a:ln>
          <a:effectLst/>
        </p:spPr>
      </p:cxnSp>
      <p:pic>
        <p:nvPicPr>
          <p:cNvPr id="29" name="Picture 28"/>
          <p:cNvPicPr>
            <a:picLocks noChangeAspect="1"/>
          </p:cNvPicPr>
          <p:nvPr/>
        </p:nvPicPr>
        <p:blipFill>
          <a:blip r:embed="rId3"/>
          <a:stretch>
            <a:fillRect/>
          </a:stretch>
        </p:blipFill>
        <p:spPr>
          <a:xfrm>
            <a:off x="6396499" y="1368597"/>
            <a:ext cx="2400946" cy="2046444"/>
          </a:xfrm>
          <a:prstGeom prst="rect">
            <a:avLst/>
          </a:prstGeom>
        </p:spPr>
      </p:pic>
      <p:sp>
        <p:nvSpPr>
          <p:cNvPr id="5" name="Footer Placeholder 4"/>
          <p:cNvSpPr>
            <a:spLocks noGrp="1"/>
          </p:cNvSpPr>
          <p:nvPr>
            <p:ph type="ftr" sz="quarter" idx="10"/>
          </p:nvPr>
        </p:nvSpPr>
        <p:spPr>
          <a:xfrm>
            <a:off x="1333500" y="6165850"/>
            <a:ext cx="6477000" cy="2984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tint val="75000"/>
                  </a:prstClr>
                </a:solidFill>
                <a:effectLst/>
                <a:uLnTx/>
                <a:uFillTx/>
                <a:latin typeface="Tahoma" charset="0"/>
                <a:ea typeface="+mn-ea"/>
                <a:cs typeface="+mn-cs"/>
              </a:rPr>
              <a:t>Approved for Public Release, Distribution Unlimited</a:t>
            </a:r>
            <a:endParaRPr kumimoji="0" lang="en-US" sz="900" b="0" i="0" u="none" strike="noStrike" kern="1200" cap="none" spc="0" normalizeH="0" baseline="0" noProof="0" dirty="0">
              <a:ln>
                <a:noFill/>
              </a:ln>
              <a:solidFill>
                <a:prstClr val="black">
                  <a:tint val="75000"/>
                </a:prstClr>
              </a:solidFill>
              <a:effectLst/>
              <a:uLnTx/>
              <a:uFillTx/>
              <a:latin typeface="Tahoma" charset="0"/>
              <a:ea typeface="+mn-ea"/>
              <a:cs typeface="+mn-cs"/>
            </a:endParaRPr>
          </a:p>
        </p:txBody>
      </p:sp>
      <p:sp>
        <p:nvSpPr>
          <p:cNvPr id="3" name="Slide Number Placeholder 2"/>
          <p:cNvSpPr>
            <a:spLocks noGrp="1"/>
          </p:cNvSpPr>
          <p:nvPr>
            <p:ph type="sldNum" sz="quarter" idx="11"/>
          </p:nvPr>
        </p:nvSpPr>
        <p:spPr>
          <a:xfrm>
            <a:off x="8102430" y="6464300"/>
            <a:ext cx="762000" cy="29210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cxnSp>
        <p:nvCxnSpPr>
          <p:cNvPr id="234" name="Straight Arrow Connector 233"/>
          <p:cNvCxnSpPr/>
          <p:nvPr/>
        </p:nvCxnSpPr>
        <p:spPr>
          <a:xfrm>
            <a:off x="1595769" y="2489569"/>
            <a:ext cx="333030" cy="0"/>
          </a:xfrm>
          <a:prstGeom prst="straightConnector1">
            <a:avLst/>
          </a:prstGeom>
          <a:noFill/>
          <a:ln w="28575" cap="flat" cmpd="sng" algn="ctr">
            <a:solidFill>
              <a:schemeClr val="tx1"/>
            </a:solidFill>
            <a:prstDash val="solid"/>
            <a:miter lim="800000"/>
            <a:tailEnd type="triangle"/>
          </a:ln>
          <a:effectLst/>
        </p:spPr>
      </p:cxnSp>
      <p:cxnSp>
        <p:nvCxnSpPr>
          <p:cNvPr id="235" name="Straight Arrow Connector 234"/>
          <p:cNvCxnSpPr/>
          <p:nvPr/>
        </p:nvCxnSpPr>
        <p:spPr>
          <a:xfrm>
            <a:off x="5212180" y="2375424"/>
            <a:ext cx="329184" cy="3002"/>
          </a:xfrm>
          <a:prstGeom prst="straightConnector1">
            <a:avLst/>
          </a:prstGeom>
          <a:noFill/>
          <a:ln w="28575" cap="flat" cmpd="sng" algn="ctr">
            <a:solidFill>
              <a:schemeClr val="tx1"/>
            </a:solidFill>
            <a:prstDash val="solid"/>
            <a:miter lim="800000"/>
            <a:headEnd type="none" w="med" len="med"/>
            <a:tailEnd type="triangle" w="med" len="med"/>
          </a:ln>
          <a:effectLst/>
        </p:spPr>
      </p:cxnSp>
      <p:sp>
        <p:nvSpPr>
          <p:cNvPr id="253" name="Oval 252"/>
          <p:cNvSpPr/>
          <p:nvPr/>
        </p:nvSpPr>
        <p:spPr>
          <a:xfrm>
            <a:off x="5535604" y="2020588"/>
            <a:ext cx="841248" cy="843167"/>
          </a:xfrm>
          <a:prstGeom prst="ellipse">
            <a:avLst/>
          </a:prstGeom>
          <a:solidFill>
            <a:schemeClr val="bg1"/>
          </a:solidFill>
          <a:ln w="19050" cap="flat" cmpd="sng" algn="ctr">
            <a:solidFill>
              <a:schemeClr val="tx1"/>
            </a:solidFill>
            <a:prstDash val="solid"/>
            <a:miter lim="800000"/>
          </a:ln>
          <a:effectLst/>
        </p:spPr>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Tahoma"/>
              <a:ea typeface="+mn-ea"/>
              <a:cs typeface="+mn-cs"/>
            </a:endParaRPr>
          </a:p>
        </p:txBody>
      </p:sp>
      <p:pic>
        <p:nvPicPr>
          <p:cNvPr id="252" name="Picture 25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73764" y="2191527"/>
            <a:ext cx="539731" cy="539730"/>
          </a:xfrm>
          <a:prstGeom prst="rect">
            <a:avLst/>
          </a:prstGeom>
        </p:spPr>
      </p:pic>
      <p:cxnSp>
        <p:nvCxnSpPr>
          <p:cNvPr id="246" name="Straight Arrow Connector 245"/>
          <p:cNvCxnSpPr/>
          <p:nvPr/>
        </p:nvCxnSpPr>
        <p:spPr>
          <a:xfrm>
            <a:off x="2861090" y="2481270"/>
            <a:ext cx="329184" cy="44"/>
          </a:xfrm>
          <a:prstGeom prst="straightConnector1">
            <a:avLst/>
          </a:prstGeom>
          <a:noFill/>
          <a:ln w="28575" cap="flat" cmpd="sng" algn="ctr">
            <a:solidFill>
              <a:schemeClr val="tx1"/>
            </a:solidFill>
            <a:prstDash val="solid"/>
            <a:miter lim="800000"/>
            <a:tailEnd type="triangle"/>
          </a:ln>
          <a:effectLst/>
        </p:spPr>
      </p:cxnSp>
      <p:cxnSp>
        <p:nvCxnSpPr>
          <p:cNvPr id="241" name="Straight Connector 240"/>
          <p:cNvCxnSpPr/>
          <p:nvPr/>
        </p:nvCxnSpPr>
        <p:spPr>
          <a:xfrm flipH="1">
            <a:off x="3714756" y="1648586"/>
            <a:ext cx="2066" cy="274320"/>
          </a:xfrm>
          <a:prstGeom prst="line">
            <a:avLst/>
          </a:prstGeom>
          <a:noFill/>
          <a:ln w="28575" cap="flat" cmpd="sng" algn="ctr">
            <a:solidFill>
              <a:schemeClr val="tx1"/>
            </a:solidFill>
            <a:prstDash val="solid"/>
            <a:miter lim="800000"/>
            <a:headEnd type="none" w="med" len="med"/>
            <a:tailEnd type="triangle" w="med" len="med"/>
          </a:ln>
          <a:effectLst/>
        </p:spPr>
      </p:cxnSp>
      <p:sp>
        <p:nvSpPr>
          <p:cNvPr id="231" name="Rectangle 230"/>
          <p:cNvSpPr/>
          <p:nvPr/>
        </p:nvSpPr>
        <p:spPr>
          <a:xfrm>
            <a:off x="350970" y="3049039"/>
            <a:ext cx="143599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latin typeface="Tahoma"/>
                <a:ea typeface="Avenir Next" charset="0"/>
                <a:cs typeface="Avenir Next" charset="0"/>
              </a:rPr>
              <a:t>Training Data</a:t>
            </a:r>
            <a:endParaRPr kumimoji="0" lang="en-US" sz="1400" b="0" i="0" u="none" strike="noStrike" kern="0" cap="none" spc="0" normalizeH="0" baseline="0" noProof="0" dirty="0">
              <a:ln>
                <a:noFill/>
              </a:ln>
              <a:solidFill>
                <a:prstClr val="black"/>
              </a:solidFill>
              <a:effectLst/>
              <a:uLnTx/>
              <a:uFillTx/>
              <a:latin typeface="Tahoma"/>
              <a:ea typeface="Avenir Next" charset="0"/>
              <a:cs typeface="Avenir Next" charset="0"/>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0274" y="1041730"/>
            <a:ext cx="1066290" cy="66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p:cNvPicPr>
            <a:picLocks noChangeAspect="1"/>
          </p:cNvPicPr>
          <p:nvPr/>
        </p:nvPicPr>
        <p:blipFill>
          <a:blip r:embed="rId6"/>
          <a:stretch>
            <a:fillRect/>
          </a:stretch>
        </p:blipFill>
        <p:spPr>
          <a:xfrm>
            <a:off x="486135" y="1917400"/>
            <a:ext cx="1205712" cy="1122093"/>
          </a:xfrm>
          <a:prstGeom prst="rect">
            <a:avLst/>
          </a:prstGeom>
          <a:ln w="19050">
            <a:solidFill>
              <a:schemeClr val="tx1"/>
            </a:solidFill>
          </a:ln>
        </p:spPr>
      </p:pic>
      <p:sp>
        <p:nvSpPr>
          <p:cNvPr id="80" name="Isosceles Triangle 79"/>
          <p:cNvSpPr/>
          <p:nvPr/>
        </p:nvSpPr>
        <p:spPr>
          <a:xfrm rot="19850308">
            <a:off x="3962480" y="2310536"/>
            <a:ext cx="1829687" cy="1910231"/>
          </a:xfrm>
          <a:prstGeom prst="triangle">
            <a:avLst>
              <a:gd name="adj" fmla="val 42426"/>
            </a:avLst>
          </a:prstGeom>
          <a:gradFill flip="none" rotWithShape="1">
            <a:gsLst>
              <a:gs pos="0">
                <a:schemeClr val="accent5">
                  <a:lumMod val="50000"/>
                </a:schemeClr>
              </a:gs>
              <a:gs pos="100000">
                <a:srgbClr val="B7DAEF"/>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81" name="Isosceles Triangle 80"/>
          <p:cNvSpPr/>
          <p:nvPr/>
        </p:nvSpPr>
        <p:spPr>
          <a:xfrm rot="2054433">
            <a:off x="2878390" y="2232729"/>
            <a:ext cx="1763764" cy="2112969"/>
          </a:xfrm>
          <a:prstGeom prst="triangle">
            <a:avLst>
              <a:gd name="adj" fmla="val 42426"/>
            </a:avLst>
          </a:prstGeom>
          <a:gradFill flip="none" rotWithShape="1">
            <a:gsLst>
              <a:gs pos="0">
                <a:srgbClr val="3B6431"/>
              </a:gs>
              <a:gs pos="100000">
                <a:srgbClr val="D9EAD5">
                  <a:shade val="100000"/>
                  <a:satMod val="115000"/>
                </a:srgbClr>
              </a:gs>
            </a:gsLst>
            <a:path path="circle">
              <a:fillToRect l="100000" b="100000"/>
            </a:path>
            <a:tileRect t="-100000" r="-10000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grpSp>
        <p:nvGrpSpPr>
          <p:cNvPr id="82" name="Group 81"/>
          <p:cNvGrpSpPr/>
          <p:nvPr/>
        </p:nvGrpSpPr>
        <p:grpSpPr>
          <a:xfrm>
            <a:off x="3191006" y="1933457"/>
            <a:ext cx="2099852" cy="1106512"/>
            <a:chOff x="3437451" y="1942424"/>
            <a:chExt cx="2103951" cy="1106512"/>
          </a:xfrm>
        </p:grpSpPr>
        <p:sp>
          <p:nvSpPr>
            <p:cNvPr id="83" name="Rectangle 82"/>
            <p:cNvSpPr/>
            <p:nvPr/>
          </p:nvSpPr>
          <p:spPr>
            <a:xfrm>
              <a:off x="3437451" y="1942512"/>
              <a:ext cx="1051560" cy="1106424"/>
            </a:xfrm>
            <a:prstGeom prst="rect">
              <a:avLst/>
            </a:prstGeom>
            <a:solidFill>
              <a:srgbClr val="D9EAD5"/>
            </a:solidFill>
            <a:ln w="19050" cap="flat" cmpd="sng" algn="ctr">
              <a:solidFill>
                <a:schemeClr val="tx1"/>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9BBB59">
                      <a:lumMod val="50000"/>
                    </a:srgbClr>
                  </a:solidFill>
                  <a:effectLst/>
                  <a:uLnTx/>
                  <a:uFillTx/>
                  <a:latin typeface="Tahoma"/>
                  <a:ea typeface="Avenir Next" charset="0"/>
                  <a:cs typeface="Avenir Next" charset="0"/>
                </a:rPr>
                <a:t>Explainable Model</a:t>
              </a:r>
            </a:p>
          </p:txBody>
        </p:sp>
        <p:sp>
          <p:nvSpPr>
            <p:cNvPr id="84" name="Rectangle 83"/>
            <p:cNvSpPr/>
            <p:nvPr/>
          </p:nvSpPr>
          <p:spPr>
            <a:xfrm>
              <a:off x="4489842" y="1942424"/>
              <a:ext cx="1051560" cy="1106424"/>
            </a:xfrm>
            <a:prstGeom prst="rect">
              <a:avLst/>
            </a:prstGeom>
            <a:solidFill>
              <a:srgbClr val="B7DAEF"/>
            </a:solidFill>
            <a:ln w="19050" cap="flat" cmpd="sng" algn="ctr">
              <a:solidFill>
                <a:schemeClr val="tx1"/>
              </a:solidFill>
              <a:prstDash val="solid"/>
              <a:miter lim="800000"/>
            </a:ln>
            <a:effectLst/>
          </p:spPr>
          <p:txBody>
            <a:bodyPr lIns="0" tIns="27432" rIns="0" bIns="0" rtlCol="0" anchor="ctr" anchorCtr="0"/>
            <a:lstStyle/>
            <a:p>
              <a:pPr marL="0" marR="0" lvl="0" indent="0" algn="ctr" defTabSz="914400" rtl="0" eaLnBrk="1" fontAlgn="auto" latinLnBrk="0" hangingPunct="1">
                <a:lnSpc>
                  <a:spcPct val="100000"/>
                </a:lnSpc>
                <a:spcBef>
                  <a:spcPts val="150"/>
                </a:spcBef>
                <a:spcAft>
                  <a:spcPts val="0"/>
                </a:spcAft>
                <a:buClrTx/>
                <a:buSzTx/>
                <a:buFontTx/>
                <a:buNone/>
                <a:tabLst/>
                <a:defRPr/>
              </a:pPr>
              <a:r>
                <a:rPr kumimoji="0" lang="en-US" sz="1400" b="0" i="0" u="none" strike="noStrike" kern="0" cap="none" spc="0" normalizeH="0" baseline="0" noProof="0" dirty="0">
                  <a:ln>
                    <a:noFill/>
                  </a:ln>
                  <a:solidFill>
                    <a:srgbClr val="4BACC6">
                      <a:lumMod val="50000"/>
                    </a:srgbClr>
                  </a:solidFill>
                  <a:effectLst/>
                  <a:uLnTx/>
                  <a:uFillTx/>
                  <a:latin typeface="Tahoma"/>
                  <a:ea typeface="Avenir Next" charset="0"/>
                  <a:cs typeface="Avenir Next" charset="0"/>
                </a:rPr>
                <a:t>Explanation Interface</a:t>
              </a:r>
            </a:p>
          </p:txBody>
        </p:sp>
      </p:grpSp>
      <p:graphicFrame>
        <p:nvGraphicFramePr>
          <p:cNvPr id="79" name="Table 78"/>
          <p:cNvGraphicFramePr>
            <a:graphicFrameLocks noGrp="1"/>
          </p:cNvGraphicFramePr>
          <p:nvPr>
            <p:extLst>
              <p:ext uri="{D42A27DB-BD31-4B8C-83A1-F6EECF244321}">
                <p14:modId xmlns:p14="http://schemas.microsoft.com/office/powerpoint/2010/main" val="1347371673"/>
              </p:ext>
            </p:extLst>
          </p:nvPr>
        </p:nvGraphicFramePr>
        <p:xfrm>
          <a:off x="850901" y="3364450"/>
          <a:ext cx="5255660" cy="3249180"/>
        </p:xfrm>
        <a:graphic>
          <a:graphicData uri="http://schemas.openxmlformats.org/drawingml/2006/table">
            <a:tbl>
              <a:tblPr firstRow="1" bandRow="1">
                <a:tableStyleId>{073A0DAA-6AF3-43AB-8588-CEC1D06C72B9}</a:tableStyleId>
              </a:tblPr>
              <a:tblGrid>
                <a:gridCol w="1563198">
                  <a:extLst>
                    <a:ext uri="{9D8B030D-6E8A-4147-A177-3AD203B41FA5}">
                      <a16:colId xmlns:a16="http://schemas.microsoft.com/office/drawing/2014/main" val="1740961891"/>
                    </a:ext>
                  </a:extLst>
                </a:gridCol>
                <a:gridCol w="1845047">
                  <a:extLst>
                    <a:ext uri="{9D8B030D-6E8A-4147-A177-3AD203B41FA5}">
                      <a16:colId xmlns:a16="http://schemas.microsoft.com/office/drawing/2014/main" val="3351111523"/>
                    </a:ext>
                  </a:extLst>
                </a:gridCol>
                <a:gridCol w="1847415">
                  <a:extLst>
                    <a:ext uri="{9D8B030D-6E8A-4147-A177-3AD203B41FA5}">
                      <a16:colId xmlns:a16="http://schemas.microsoft.com/office/drawing/2014/main" val="1963714049"/>
                    </a:ext>
                  </a:extLst>
                </a:gridCol>
              </a:tblGrid>
              <a:tr h="27567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UC Berkeley</a:t>
                      </a: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b="0" dirty="0" smtClean="0">
                          <a:solidFill>
                            <a:schemeClr val="accent3">
                              <a:lumMod val="50000"/>
                            </a:schemeClr>
                          </a:solidFill>
                        </a:rPr>
                        <a:t>Deep Learning</a:t>
                      </a: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b="0" dirty="0" smtClean="0">
                          <a:solidFill>
                            <a:schemeClr val="accent5">
                              <a:lumMod val="50000"/>
                            </a:schemeClr>
                          </a:solidFill>
                        </a:rPr>
                        <a:t>Reflexive and Rational</a:t>
                      </a: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3075132846"/>
                  </a:ext>
                </a:extLst>
              </a:tr>
              <a:tr h="27567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Charles River</a:t>
                      </a: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Causal Model</a:t>
                      </a:r>
                      <a:r>
                        <a:rPr lang="en-US" sz="1200" baseline="0" dirty="0" smtClean="0">
                          <a:solidFill>
                            <a:schemeClr val="accent3">
                              <a:lumMod val="50000"/>
                            </a:schemeClr>
                          </a:solidFill>
                        </a:rPr>
                        <a:t> Induction</a:t>
                      </a:r>
                      <a:endParaRPr lang="en-US" sz="1200" dirty="0" smtClean="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Narrative Generation</a:t>
                      </a: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3264453448"/>
                  </a:ext>
                </a:extLst>
              </a:tr>
              <a:tr h="275676">
                <a:tc>
                  <a:txBody>
                    <a:bodyPr/>
                    <a:lstStyle/>
                    <a:p>
                      <a:pPr algn="r"/>
                      <a:r>
                        <a:rPr lang="en-US" sz="1200" b="1" dirty="0" smtClean="0">
                          <a:solidFill>
                            <a:schemeClr val="tx1"/>
                          </a:solidFill>
                        </a:rPr>
                        <a:t>UCLA</a:t>
                      </a:r>
                      <a:endParaRPr lang="en-US" sz="1200" b="1" dirty="0">
                        <a:solidFill>
                          <a:schemeClr val="tx1"/>
                        </a:solidFill>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Pattern Theory+</a:t>
                      </a:r>
                      <a:endParaRPr lang="en-US" sz="1200" dirty="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3-Level Explanation</a:t>
                      </a:r>
                      <a:endParaRPr lang="en-US" sz="1200" dirty="0">
                        <a:solidFill>
                          <a:schemeClr val="accent5">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1696599279"/>
                  </a:ext>
                </a:extLst>
              </a:tr>
              <a:tr h="275676">
                <a:tc>
                  <a:txBody>
                    <a:bodyPr/>
                    <a:lstStyle/>
                    <a:p>
                      <a:pPr algn="r"/>
                      <a:r>
                        <a:rPr lang="en-US" sz="1200" b="1" dirty="0" smtClean="0">
                          <a:solidFill>
                            <a:schemeClr val="tx1"/>
                          </a:solidFill>
                        </a:rPr>
                        <a:t>OSU</a:t>
                      </a:r>
                      <a:endParaRPr lang="en-US" sz="1200" b="1" dirty="0">
                        <a:solidFill>
                          <a:schemeClr val="tx1"/>
                        </a:solidFill>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Adaptive Programs</a:t>
                      </a:r>
                      <a:endParaRPr lang="en-US" sz="1200" dirty="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Acceptance Testing</a:t>
                      </a:r>
                      <a:endParaRPr lang="en-US" sz="1200" dirty="0">
                        <a:solidFill>
                          <a:schemeClr val="accent5">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1144527833"/>
                  </a:ext>
                </a:extLst>
              </a:tr>
              <a:tr h="275676">
                <a:tc>
                  <a:txBody>
                    <a:bodyPr/>
                    <a:lstStyle/>
                    <a:p>
                      <a:pPr algn="r"/>
                      <a:r>
                        <a:rPr lang="en-US" sz="1200" b="1" dirty="0" smtClean="0">
                          <a:solidFill>
                            <a:schemeClr val="tx1"/>
                          </a:solidFill>
                        </a:rPr>
                        <a:t>PARC</a:t>
                      </a:r>
                      <a:endParaRPr lang="en-US" sz="1200" b="1" dirty="0">
                        <a:solidFill>
                          <a:schemeClr val="tx1"/>
                        </a:solidFill>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Cognitive Modeling</a:t>
                      </a:r>
                      <a:endParaRPr lang="en-US" sz="1200" dirty="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Interactive Training</a:t>
                      </a:r>
                      <a:endParaRPr lang="en-US" sz="1200" dirty="0">
                        <a:solidFill>
                          <a:schemeClr val="accent5">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3902452221"/>
                  </a:ext>
                </a:extLst>
              </a:tr>
              <a:tr h="275676">
                <a:tc>
                  <a:txBody>
                    <a:bodyPr/>
                    <a:lstStyle/>
                    <a:p>
                      <a:pPr algn="r"/>
                      <a:r>
                        <a:rPr lang="en-US" sz="1200" b="1" dirty="0" smtClean="0">
                          <a:solidFill>
                            <a:schemeClr val="tx1"/>
                          </a:solidFill>
                        </a:rPr>
                        <a:t>CMU</a:t>
                      </a:r>
                      <a:endParaRPr lang="en-US" sz="1200" b="1" dirty="0">
                        <a:solidFill>
                          <a:schemeClr val="tx1"/>
                        </a:solidFill>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Explainable RL (XRL)</a:t>
                      </a:r>
                      <a:endParaRPr lang="en-US" sz="1200" dirty="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XRL</a:t>
                      </a:r>
                      <a:r>
                        <a:rPr lang="en-US" sz="1200" baseline="0" dirty="0" smtClean="0">
                          <a:solidFill>
                            <a:schemeClr val="accent5">
                              <a:lumMod val="50000"/>
                            </a:schemeClr>
                          </a:solidFill>
                        </a:rPr>
                        <a:t> Interaction</a:t>
                      </a:r>
                      <a:endParaRPr lang="en-US" sz="1200" dirty="0">
                        <a:solidFill>
                          <a:schemeClr val="accent5">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3563361490"/>
                  </a:ext>
                </a:extLst>
              </a:tr>
              <a:tr h="275676">
                <a:tc>
                  <a:txBody>
                    <a:bodyPr/>
                    <a:lstStyle/>
                    <a:p>
                      <a:pPr algn="r"/>
                      <a:r>
                        <a:rPr lang="en-US" sz="1200" b="1" dirty="0" smtClean="0">
                          <a:solidFill>
                            <a:schemeClr val="tx1"/>
                          </a:solidFill>
                        </a:rPr>
                        <a:t>SRI</a:t>
                      </a:r>
                      <a:endParaRPr lang="en-US" sz="1200" b="1" dirty="0">
                        <a:solidFill>
                          <a:schemeClr val="tx1"/>
                        </a:solidFill>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Deep Learning</a:t>
                      </a:r>
                      <a:endParaRPr lang="en-US" sz="1200" dirty="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Show-And-Tell Explanations</a:t>
                      </a:r>
                      <a:endParaRPr lang="en-US" sz="1200" dirty="0">
                        <a:solidFill>
                          <a:schemeClr val="accent5">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1541751054"/>
                  </a:ext>
                </a:extLst>
              </a:tr>
              <a:tr h="319134">
                <a:tc>
                  <a:txBody>
                    <a:bodyPr/>
                    <a:lstStyle/>
                    <a:p>
                      <a:pPr algn="r"/>
                      <a:r>
                        <a:rPr lang="en-US" sz="1200" b="1" dirty="0" smtClean="0">
                          <a:solidFill>
                            <a:schemeClr val="tx1"/>
                          </a:solidFill>
                        </a:rPr>
                        <a:t>Raytheon</a:t>
                      </a:r>
                      <a:endParaRPr lang="en-US" sz="1200" b="1" dirty="0">
                        <a:solidFill>
                          <a:schemeClr val="tx1"/>
                        </a:solidFill>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Deep Learning</a:t>
                      </a:r>
                      <a:endParaRPr lang="en-US" sz="1200" dirty="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Argumentation &amp; Pedagogy</a:t>
                      </a:r>
                      <a:endParaRPr lang="en-US" sz="1200" dirty="0">
                        <a:solidFill>
                          <a:schemeClr val="accent5">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3868705465"/>
                  </a:ext>
                </a:extLst>
              </a:tr>
              <a:tr h="275676">
                <a:tc>
                  <a:txBody>
                    <a:bodyPr/>
                    <a:lstStyle/>
                    <a:p>
                      <a:pPr algn="r"/>
                      <a:r>
                        <a:rPr lang="en-US" sz="1200" b="1" dirty="0" smtClean="0">
                          <a:solidFill>
                            <a:schemeClr val="tx1"/>
                          </a:solidFill>
                        </a:rPr>
                        <a:t>UT Dallas</a:t>
                      </a:r>
                      <a:endParaRPr lang="en-US" sz="1200" b="1" dirty="0">
                        <a:solidFill>
                          <a:schemeClr val="tx1"/>
                        </a:solidFill>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Probabilistic</a:t>
                      </a:r>
                      <a:r>
                        <a:rPr lang="en-US" sz="1200" baseline="0" dirty="0" smtClean="0">
                          <a:solidFill>
                            <a:schemeClr val="accent3">
                              <a:lumMod val="50000"/>
                            </a:schemeClr>
                          </a:solidFill>
                        </a:rPr>
                        <a:t> Logic</a:t>
                      </a:r>
                      <a:endParaRPr lang="en-US" sz="1200" dirty="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Decision Diagrams</a:t>
                      </a: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4249897196"/>
                  </a:ext>
                </a:extLst>
              </a:tr>
              <a:tr h="275676">
                <a:tc>
                  <a:txBody>
                    <a:bodyPr/>
                    <a:lstStyle/>
                    <a:p>
                      <a:pPr algn="r"/>
                      <a:r>
                        <a:rPr lang="en-US" sz="1200" b="1" dirty="0" smtClean="0">
                          <a:solidFill>
                            <a:schemeClr val="tx1"/>
                          </a:solidFill>
                        </a:rPr>
                        <a:t>Texas A&amp;M</a:t>
                      </a:r>
                      <a:endParaRPr lang="en-US" sz="1200" b="1" dirty="0">
                        <a:solidFill>
                          <a:schemeClr val="tx1"/>
                        </a:solidFill>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Mimic Learning</a:t>
                      </a:r>
                      <a:endParaRPr lang="en-US" sz="1200" dirty="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Interactive Visualization</a:t>
                      </a:r>
                      <a:endParaRPr lang="en-US" sz="1200" dirty="0">
                        <a:solidFill>
                          <a:schemeClr val="accent5">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1787930226"/>
                  </a:ext>
                </a:extLst>
              </a:tr>
              <a:tr h="275676">
                <a:tc>
                  <a:txBody>
                    <a:bodyPr/>
                    <a:lstStyle/>
                    <a:p>
                      <a:pPr algn="r"/>
                      <a:r>
                        <a:rPr lang="en-US" sz="1200" b="1" dirty="0" smtClean="0">
                          <a:solidFill>
                            <a:schemeClr val="tx1"/>
                          </a:solidFill>
                        </a:rPr>
                        <a:t>Rutgers</a:t>
                      </a:r>
                      <a:endParaRPr lang="en-US" sz="1200" b="1" dirty="0">
                        <a:solidFill>
                          <a:schemeClr val="tx1"/>
                        </a:solidFill>
                      </a:endParaRP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dirty="0" smtClean="0">
                          <a:solidFill>
                            <a:schemeClr val="accent3">
                              <a:lumMod val="50000"/>
                            </a:schemeClr>
                          </a:solidFill>
                        </a:rPr>
                        <a:t>Model Induction</a:t>
                      </a:r>
                      <a:endParaRPr lang="en-US" sz="1200" dirty="0">
                        <a:solidFill>
                          <a:schemeClr val="accent3">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AD5"/>
                    </a:solidFill>
                  </a:tcPr>
                </a:tc>
                <a:tc>
                  <a:txBody>
                    <a:bodyPr/>
                    <a:lstStyle/>
                    <a:p>
                      <a:pPr marL="0" indent="0" algn="ctr">
                        <a:buFont typeface="Arial" panose="020B0604020202020204" pitchFamily="34" charset="0"/>
                        <a:buNone/>
                      </a:pPr>
                      <a:r>
                        <a:rPr lang="en-US" sz="1200" dirty="0" smtClean="0">
                          <a:solidFill>
                            <a:schemeClr val="accent5">
                              <a:lumMod val="50000"/>
                            </a:schemeClr>
                          </a:solidFill>
                        </a:rPr>
                        <a:t>Bayesian Teaching</a:t>
                      </a:r>
                      <a:endParaRPr lang="en-US" sz="1200" dirty="0">
                        <a:solidFill>
                          <a:schemeClr val="accent5">
                            <a:lumMod val="50000"/>
                          </a:schemeClr>
                        </a:solidFill>
                      </a:endParaRPr>
                    </a:p>
                  </a:txBody>
                  <a:tcPr marL="9144" marR="9144" marT="9144" marB="914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AEF"/>
                    </a:solidFill>
                  </a:tcPr>
                </a:tc>
                <a:extLst>
                  <a:ext uri="{0D108BD9-81ED-4DB2-BD59-A6C34878D82A}">
                    <a16:rowId xmlns:a16="http://schemas.microsoft.com/office/drawing/2014/main" val="1721249693"/>
                  </a:ext>
                </a:extLst>
              </a:tr>
            </a:tbl>
          </a:graphicData>
        </a:graphic>
      </p:graphicFrame>
      <p:sp>
        <p:nvSpPr>
          <p:cNvPr id="232" name="Rectangle 231"/>
          <p:cNvSpPr/>
          <p:nvPr/>
        </p:nvSpPr>
        <p:spPr>
          <a:xfrm>
            <a:off x="1938738" y="1928058"/>
            <a:ext cx="1051560" cy="1106424"/>
          </a:xfrm>
          <a:prstGeom prst="rect">
            <a:avLst/>
          </a:prstGeom>
          <a:solidFill>
            <a:schemeClr val="bg1"/>
          </a:solid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ahoma"/>
                <a:ea typeface="Avenir Next" charset="0"/>
                <a:cs typeface="Avenir Next" charset="0"/>
              </a:rPr>
              <a:t>New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ahoma"/>
                <a:ea typeface="Avenir Next" charset="0"/>
                <a:cs typeface="Avenir Next" charset="0"/>
              </a:rPr>
              <a:t>Learning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ahoma"/>
                <a:ea typeface="Avenir Next" charset="0"/>
                <a:cs typeface="Avenir Next" charset="0"/>
              </a:rPr>
              <a:t>Process</a:t>
            </a:r>
          </a:p>
        </p:txBody>
      </p:sp>
      <p:sp>
        <p:nvSpPr>
          <p:cNvPr id="88" name="TextBox 87"/>
          <p:cNvSpPr txBox="1"/>
          <p:nvPr/>
        </p:nvSpPr>
        <p:spPr>
          <a:xfrm>
            <a:off x="6141613" y="3637640"/>
            <a:ext cx="29107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8064A2">
                    <a:lumMod val="50000"/>
                  </a:srgbClr>
                </a:solidFill>
                <a:effectLst/>
                <a:uLnTx/>
                <a:uFillTx/>
                <a:latin typeface="Tahoma"/>
                <a:ea typeface="+mn-ea"/>
                <a:cs typeface="+mn-cs"/>
              </a:rPr>
              <a:t>Psychological Model of Explanation</a:t>
            </a:r>
            <a:endParaRPr kumimoji="0" lang="en-US" sz="1600" b="0" i="0" u="none" strike="noStrike" kern="1200" cap="none" spc="0" normalizeH="0" baseline="0" noProof="0" dirty="0">
              <a:ln>
                <a:noFill/>
              </a:ln>
              <a:solidFill>
                <a:srgbClr val="8064A2">
                  <a:lumMod val="50000"/>
                </a:srgbClr>
              </a:solidFill>
              <a:effectLst/>
              <a:uLnTx/>
              <a:uFillTx/>
              <a:latin typeface="Tahoma"/>
              <a:ea typeface="+mn-ea"/>
              <a:cs typeface="+mn-cs"/>
            </a:endParaRPr>
          </a:p>
        </p:txBody>
      </p:sp>
      <p:sp>
        <p:nvSpPr>
          <p:cNvPr id="89" name="TextBox 88"/>
          <p:cNvSpPr txBox="1"/>
          <p:nvPr/>
        </p:nvSpPr>
        <p:spPr>
          <a:xfrm>
            <a:off x="7252166" y="3415352"/>
            <a:ext cx="68961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Tahoma"/>
                <a:ea typeface="+mn-ea"/>
                <a:cs typeface="+mn-cs"/>
              </a:rPr>
              <a:t>IHMC</a:t>
            </a:r>
            <a:endParaRPr kumimoji="0" lang="en-US" sz="1200" b="1" i="0" u="none" strike="noStrike" kern="1200" cap="none" spc="0" normalizeH="0" baseline="0" noProof="0" dirty="0">
              <a:ln>
                <a:noFill/>
              </a:ln>
              <a:solidFill>
                <a:prstClr val="black"/>
              </a:solidFill>
              <a:effectLst/>
              <a:uLnTx/>
              <a:uFillTx/>
              <a:latin typeface="Tahoma"/>
              <a:ea typeface="+mn-ea"/>
              <a:cs typeface="+mn-cs"/>
            </a:endParaRPr>
          </a:p>
        </p:txBody>
      </p:sp>
      <p:sp>
        <p:nvSpPr>
          <p:cNvPr id="91" name="Title 3"/>
          <p:cNvSpPr>
            <a:spLocks noGrp="1"/>
          </p:cNvSpPr>
          <p:nvPr>
            <p:ph type="ctrTitle"/>
          </p:nvPr>
        </p:nvSpPr>
        <p:spPr>
          <a:xfrm>
            <a:off x="1626133" y="121030"/>
            <a:ext cx="5951192" cy="612648"/>
          </a:xfrm>
        </p:spPr>
        <p:txBody>
          <a:bodyPr>
            <a:noAutofit/>
          </a:bodyPr>
          <a:lstStyle/>
          <a:p>
            <a:r>
              <a:rPr lang="en-US" dirty="0" smtClean="0"/>
              <a:t>XAI Concept and Technical Approaches </a:t>
            </a:r>
            <a:endParaRPr lang="en-US" dirty="0">
              <a:solidFill>
                <a:schemeClr val="tx2">
                  <a:lumMod val="60000"/>
                  <a:lumOff val="40000"/>
                </a:schemeClr>
              </a:solidFill>
            </a:endParaRPr>
          </a:p>
        </p:txBody>
      </p:sp>
      <p:sp>
        <p:nvSpPr>
          <p:cNvPr id="25" name="TextBox 24"/>
          <p:cNvSpPr txBox="1"/>
          <p:nvPr/>
        </p:nvSpPr>
        <p:spPr>
          <a:xfrm>
            <a:off x="3076078" y="1544626"/>
            <a:ext cx="1495922" cy="246221"/>
          </a:xfrm>
          <a:prstGeom prst="rect">
            <a:avLst/>
          </a:prstGeom>
          <a:noFill/>
        </p:spPr>
        <p:txBody>
          <a:bodyPr wrap="none" rtlCol="0">
            <a:spAutoFit/>
          </a:bodyPr>
          <a:lstStyle/>
          <a:p>
            <a:r>
              <a:rPr lang="en-US" sz="500" dirty="0">
                <a:solidFill>
                  <a:schemeClr val="bg1"/>
                </a:solidFill>
              </a:rPr>
              <a:t>http://www.zerohedge.com</a:t>
            </a:r>
            <a:r>
              <a:rPr lang="en-US" sz="500" dirty="0" smtClean="0">
                <a:solidFill>
                  <a:schemeClr val="bg1"/>
                </a:solidFill>
              </a:rPr>
              <a:t>/</a:t>
            </a:r>
          </a:p>
          <a:p>
            <a:r>
              <a:rPr lang="en-US" sz="500" dirty="0" smtClean="0">
                <a:solidFill>
                  <a:schemeClr val="bg1"/>
                </a:solidFill>
              </a:rPr>
              <a:t>©2009-2017 ZeroHedge.com/ABC Media, LTD</a:t>
            </a:r>
            <a:endParaRPr lang="en-US" sz="500" dirty="0">
              <a:solidFill>
                <a:schemeClr val="bg1"/>
              </a:solidFill>
            </a:endParaRPr>
          </a:p>
        </p:txBody>
      </p:sp>
      <p:sp>
        <p:nvSpPr>
          <p:cNvPr id="4" name="TextBox 3"/>
          <p:cNvSpPr txBox="1"/>
          <p:nvPr/>
        </p:nvSpPr>
        <p:spPr>
          <a:xfrm>
            <a:off x="417089" y="1975721"/>
            <a:ext cx="1502002" cy="1015663"/>
          </a:xfrm>
          <a:prstGeom prst="rect">
            <a:avLst/>
          </a:prstGeom>
          <a:noFill/>
        </p:spPr>
        <p:txBody>
          <a:bodyPr wrap="square" rtlCol="0">
            <a:spAutoFit/>
          </a:bodyPr>
          <a:lstStyle/>
          <a:p>
            <a:pPr lvl="0">
              <a:defRPr/>
            </a:pPr>
            <a:r>
              <a:rPr lang="en-US" sz="600" dirty="0" smtClean="0">
                <a:solidFill>
                  <a:schemeClr val="bg1">
                    <a:lumMod val="50000"/>
                  </a:schemeClr>
                </a:solidFill>
                <a:ea typeface="Tahoma" pitchFamily="34" charset="0"/>
                <a:cs typeface="Tahoma" pitchFamily="34" charset="0"/>
              </a:rPr>
              <a:t>© 2012</a:t>
            </a:r>
            <a:r>
              <a:rPr lang="en-US" sz="600" dirty="0">
                <a:solidFill>
                  <a:schemeClr val="bg1">
                    <a:lumMod val="50000"/>
                  </a:schemeClr>
                </a:solidFill>
                <a:ea typeface="Tahoma" pitchFamily="34" charset="0"/>
                <a:cs typeface="Tahoma" pitchFamily="34" charset="0"/>
              </a:rPr>
              <a:t>, Lost Tribe Media, Inc.</a:t>
            </a:r>
          </a:p>
          <a:p>
            <a:r>
              <a:rPr lang="en-US" sz="600" dirty="0" smtClean="0">
                <a:solidFill>
                  <a:schemeClr val="bg1">
                    <a:lumMod val="50000"/>
                  </a:schemeClr>
                </a:solidFill>
                <a:ea typeface="Tahoma" pitchFamily="34" charset="0"/>
                <a:cs typeface="Tahoma" pitchFamily="34" charset="0"/>
              </a:rPr>
              <a:t>© </a:t>
            </a:r>
            <a:r>
              <a:rPr lang="en-US" sz="600" dirty="0">
                <a:solidFill>
                  <a:schemeClr val="bg1">
                    <a:lumMod val="50000"/>
                  </a:schemeClr>
                </a:solidFill>
              </a:rPr>
              <a:t>Toronto Star Newspapers Ltd. 1996–2017</a:t>
            </a:r>
          </a:p>
          <a:p>
            <a:pPr lvl="0">
              <a:defRPr/>
            </a:pPr>
            <a:r>
              <a:rPr lang="en-US" sz="600" dirty="0" smtClean="0">
                <a:solidFill>
                  <a:schemeClr val="bg1">
                    <a:lumMod val="50000"/>
                  </a:schemeClr>
                </a:solidFill>
              </a:rPr>
              <a:t>© Associated </a:t>
            </a:r>
            <a:r>
              <a:rPr lang="en-US" sz="600" dirty="0">
                <a:solidFill>
                  <a:schemeClr val="bg1">
                    <a:lumMod val="50000"/>
                  </a:schemeClr>
                </a:solidFill>
              </a:rPr>
              <a:t>Newspapers Ltd</a:t>
            </a:r>
          </a:p>
          <a:p>
            <a:r>
              <a:rPr lang="en-US" sz="600" dirty="0" smtClean="0">
                <a:solidFill>
                  <a:schemeClr val="bg1">
                    <a:lumMod val="50000"/>
                  </a:schemeClr>
                </a:solidFill>
              </a:rPr>
              <a:t>© 2017 </a:t>
            </a:r>
            <a:r>
              <a:rPr lang="en-US" sz="600" dirty="0" err="1">
                <a:solidFill>
                  <a:schemeClr val="bg1">
                    <a:lumMod val="50000"/>
                  </a:schemeClr>
                </a:solidFill>
              </a:rPr>
              <a:t>Hürriyet</a:t>
            </a:r>
            <a:r>
              <a:rPr lang="en-US" sz="600" dirty="0">
                <a:solidFill>
                  <a:schemeClr val="bg1">
                    <a:lumMod val="50000"/>
                  </a:schemeClr>
                </a:solidFill>
              </a:rPr>
              <a:t> Daily News</a:t>
            </a:r>
          </a:p>
          <a:p>
            <a:r>
              <a:rPr lang="en-US" sz="600" dirty="0" smtClean="0">
                <a:solidFill>
                  <a:schemeClr val="bg1">
                    <a:lumMod val="50000"/>
                  </a:schemeClr>
                </a:solidFill>
              </a:rPr>
              <a:t>© 2017 </a:t>
            </a:r>
            <a:r>
              <a:rPr lang="en-US" sz="600" dirty="0">
                <a:solidFill>
                  <a:schemeClr val="bg1">
                    <a:lumMod val="50000"/>
                  </a:schemeClr>
                </a:solidFill>
              </a:rPr>
              <a:t>Green Car Reports</a:t>
            </a:r>
          </a:p>
          <a:p>
            <a:r>
              <a:rPr lang="en-US" sz="600" dirty="0" smtClean="0">
                <a:solidFill>
                  <a:schemeClr val="bg1">
                    <a:lumMod val="50000"/>
                  </a:schemeClr>
                </a:solidFill>
              </a:rPr>
              <a:t>© 2017 </a:t>
            </a:r>
            <a:r>
              <a:rPr lang="en-US" sz="600" dirty="0">
                <a:solidFill>
                  <a:schemeClr val="bg1">
                    <a:lumMod val="50000"/>
                  </a:schemeClr>
                </a:solidFill>
              </a:rPr>
              <a:t>POLITI.TV</a:t>
            </a:r>
          </a:p>
          <a:p>
            <a:r>
              <a:rPr lang="en-US" sz="600" dirty="0" smtClean="0">
                <a:solidFill>
                  <a:schemeClr val="bg1">
                    <a:lumMod val="50000"/>
                  </a:schemeClr>
                </a:solidFill>
              </a:rPr>
              <a:t>© 2017 </a:t>
            </a:r>
            <a:r>
              <a:rPr lang="en-US" sz="600" dirty="0">
                <a:solidFill>
                  <a:schemeClr val="bg1">
                    <a:lumMod val="50000"/>
                  </a:schemeClr>
                </a:solidFill>
              </a:rPr>
              <a:t>Business Insider Inc.</a:t>
            </a:r>
          </a:p>
          <a:p>
            <a:r>
              <a:rPr lang="en-US" sz="600" dirty="0" smtClean="0">
                <a:solidFill>
                  <a:schemeClr val="bg1">
                    <a:lumMod val="50000"/>
                  </a:schemeClr>
                </a:solidFill>
              </a:rPr>
              <a:t>© UNHCR </a:t>
            </a:r>
            <a:r>
              <a:rPr lang="en-US" sz="600" dirty="0">
                <a:solidFill>
                  <a:schemeClr val="bg1">
                    <a:lumMod val="50000"/>
                  </a:schemeClr>
                </a:solidFill>
              </a:rPr>
              <a:t>2001-2017</a:t>
            </a:r>
          </a:p>
          <a:p>
            <a:r>
              <a:rPr lang="en-US" sz="600" dirty="0" smtClean="0">
                <a:solidFill>
                  <a:schemeClr val="bg1">
                    <a:lumMod val="50000"/>
                  </a:schemeClr>
                </a:solidFill>
              </a:rPr>
              <a:t>© 2017 </a:t>
            </a:r>
            <a:r>
              <a:rPr lang="en-US" sz="600" dirty="0">
                <a:solidFill>
                  <a:schemeClr val="bg1">
                    <a:lumMod val="50000"/>
                  </a:schemeClr>
                </a:solidFill>
              </a:rPr>
              <a:t>Route 66 </a:t>
            </a:r>
            <a:r>
              <a:rPr lang="en-US" sz="600" dirty="0" smtClean="0">
                <a:solidFill>
                  <a:schemeClr val="bg1">
                    <a:lumMod val="50000"/>
                  </a:schemeClr>
                </a:solidFill>
              </a:rPr>
              <a:t>News</a:t>
            </a:r>
            <a:endParaRPr lang="en-US" sz="600" dirty="0">
              <a:solidFill>
                <a:schemeClr val="bg1">
                  <a:lumMod val="50000"/>
                </a:schemeClr>
              </a:solidFill>
            </a:endParaRPr>
          </a:p>
        </p:txBody>
      </p:sp>
      <p:sp>
        <p:nvSpPr>
          <p:cNvPr id="30" name="Footer Placeholder 1"/>
          <p:cNvSpPr txBox="1">
            <a:spLocks/>
          </p:cNvSpPr>
          <p:nvPr/>
        </p:nvSpPr>
        <p:spPr>
          <a:xfrm>
            <a:off x="1333500" y="6550026"/>
            <a:ext cx="6477000" cy="298450"/>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ctr" defTabSz="914400" rtl="0" eaLnBrk="1" latinLnBrk="0" hangingPunct="1">
              <a:defRPr sz="1000" kern="1200" baseline="0">
                <a:solidFill>
                  <a:srgbClr val="898989"/>
                </a:solidFill>
                <a:latin typeface="Tahoma"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t>Approved for public release: distribution unlimited.</a:t>
            </a:r>
            <a:endParaRPr lang="en-US" dirty="0"/>
          </a:p>
        </p:txBody>
      </p:sp>
    </p:spTree>
    <p:extLst>
      <p:ext uri="{BB962C8B-B14F-4D97-AF65-F5344CB8AC3E}">
        <p14:creationId xmlns:p14="http://schemas.microsoft.com/office/powerpoint/2010/main" val="18815427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sz="1000" dirty="0" smtClean="0"/>
              <a:t>Approved for public release: distribution unlimited.</a:t>
            </a:r>
            <a:endParaRPr lang="en-US" sz="1000" dirty="0"/>
          </a:p>
        </p:txBody>
      </p:sp>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12</a:t>
            </a:fld>
            <a:endParaRPr lang="en-US" dirty="0"/>
          </a:p>
        </p:txBody>
      </p:sp>
      <p:sp>
        <p:nvSpPr>
          <p:cNvPr id="5" name="Title 4"/>
          <p:cNvSpPr>
            <a:spLocks noGrp="1"/>
          </p:cNvSpPr>
          <p:nvPr>
            <p:ph type="ctrTitle"/>
          </p:nvPr>
        </p:nvSpPr>
        <p:spPr/>
        <p:txBody>
          <a:bodyPr>
            <a:normAutofit fontScale="90000"/>
          </a:bodyPr>
          <a:lstStyle/>
          <a:p>
            <a:r>
              <a:rPr lang="en-US" dirty="0" smtClean="0"/>
              <a:t>Approaches to Deep Explanation</a:t>
            </a:r>
            <a:br>
              <a:rPr lang="en-US" dirty="0" smtClean="0"/>
            </a:br>
            <a:r>
              <a:rPr lang="en-US" dirty="0" smtClean="0">
                <a:solidFill>
                  <a:srgbClr val="0070C0"/>
                </a:solidFill>
              </a:rPr>
              <a:t>(Berkeley, SRI, BBN, OSU, CRA, PARC)</a:t>
            </a:r>
            <a:endParaRPr lang="en-US" dirty="0">
              <a:solidFill>
                <a:srgbClr val="0070C0"/>
              </a:solidFill>
            </a:endParaRPr>
          </a:p>
        </p:txBody>
      </p:sp>
      <p:pic>
        <p:nvPicPr>
          <p:cNvPr id="33" name="Picture 32"/>
          <p:cNvPicPr>
            <a:picLocks noChangeAspect="1"/>
          </p:cNvPicPr>
          <p:nvPr/>
        </p:nvPicPr>
        <p:blipFill>
          <a:blip r:embed="rId3"/>
          <a:stretch>
            <a:fillRect/>
          </a:stretch>
        </p:blipFill>
        <p:spPr>
          <a:xfrm>
            <a:off x="4947995" y="1377459"/>
            <a:ext cx="3062584" cy="2267863"/>
          </a:xfrm>
          <a:prstGeom prst="rect">
            <a:avLst/>
          </a:prstGeom>
        </p:spPr>
      </p:pic>
      <p:pic>
        <p:nvPicPr>
          <p:cNvPr id="40" name="Picture 39"/>
          <p:cNvPicPr>
            <a:picLocks noChangeAspect="1"/>
          </p:cNvPicPr>
          <p:nvPr/>
        </p:nvPicPr>
        <p:blipFill>
          <a:blip r:embed="rId4"/>
          <a:stretch>
            <a:fillRect/>
          </a:stretch>
        </p:blipFill>
        <p:spPr>
          <a:xfrm>
            <a:off x="946870" y="1377458"/>
            <a:ext cx="3034648" cy="2267863"/>
          </a:xfrm>
          <a:prstGeom prst="rect">
            <a:avLst/>
          </a:prstGeom>
        </p:spPr>
      </p:pic>
      <p:sp>
        <p:nvSpPr>
          <p:cNvPr id="41" name="TextBox 40"/>
          <p:cNvSpPr txBox="1"/>
          <p:nvPr/>
        </p:nvSpPr>
        <p:spPr>
          <a:xfrm>
            <a:off x="1257069" y="973016"/>
            <a:ext cx="2414251" cy="369332"/>
          </a:xfrm>
          <a:prstGeom prst="rect">
            <a:avLst/>
          </a:prstGeom>
          <a:noFill/>
        </p:spPr>
        <p:txBody>
          <a:bodyPr wrap="none" rtlCol="0">
            <a:spAutoFit/>
          </a:bodyPr>
          <a:lstStyle/>
          <a:p>
            <a:r>
              <a:rPr lang="en-US" dirty="0" smtClean="0"/>
              <a:t>Attention Mechanisms</a:t>
            </a:r>
          </a:p>
        </p:txBody>
      </p:sp>
      <p:sp>
        <p:nvSpPr>
          <p:cNvPr id="42" name="TextBox 41"/>
          <p:cNvSpPr txBox="1"/>
          <p:nvPr/>
        </p:nvSpPr>
        <p:spPr>
          <a:xfrm>
            <a:off x="5466831" y="973016"/>
            <a:ext cx="2024913" cy="369332"/>
          </a:xfrm>
          <a:prstGeom prst="rect">
            <a:avLst/>
          </a:prstGeom>
          <a:noFill/>
        </p:spPr>
        <p:txBody>
          <a:bodyPr wrap="none" rtlCol="0">
            <a:spAutoFit/>
          </a:bodyPr>
          <a:lstStyle/>
          <a:p>
            <a:r>
              <a:rPr lang="en-US" dirty="0" smtClean="0"/>
              <a:t>Modular Networks</a:t>
            </a:r>
            <a:endParaRPr lang="en-US" dirty="0"/>
          </a:p>
        </p:txBody>
      </p:sp>
      <p:sp>
        <p:nvSpPr>
          <p:cNvPr id="43" name="TextBox 42"/>
          <p:cNvSpPr txBox="1"/>
          <p:nvPr/>
        </p:nvSpPr>
        <p:spPr>
          <a:xfrm>
            <a:off x="1286757" y="3819352"/>
            <a:ext cx="2354875" cy="369332"/>
          </a:xfrm>
          <a:prstGeom prst="rect">
            <a:avLst/>
          </a:prstGeom>
          <a:noFill/>
        </p:spPr>
        <p:txBody>
          <a:bodyPr wrap="none" rtlCol="0">
            <a:spAutoFit/>
          </a:bodyPr>
          <a:lstStyle/>
          <a:p>
            <a:r>
              <a:rPr lang="en-US" dirty="0" smtClean="0"/>
              <a:t>Feature Identification</a:t>
            </a:r>
            <a:endParaRPr lang="en-US" dirty="0"/>
          </a:p>
        </p:txBody>
      </p:sp>
      <p:sp>
        <p:nvSpPr>
          <p:cNvPr id="44" name="TextBox 43"/>
          <p:cNvSpPr txBox="1"/>
          <p:nvPr/>
        </p:nvSpPr>
        <p:spPr>
          <a:xfrm>
            <a:off x="5538164" y="3819352"/>
            <a:ext cx="1882247" cy="369332"/>
          </a:xfrm>
          <a:prstGeom prst="rect">
            <a:avLst/>
          </a:prstGeom>
          <a:noFill/>
        </p:spPr>
        <p:txBody>
          <a:bodyPr wrap="none" rtlCol="0">
            <a:spAutoFit/>
          </a:bodyPr>
          <a:lstStyle/>
          <a:p>
            <a:pPr algn="ctr"/>
            <a:r>
              <a:rPr lang="en-US" dirty="0" smtClean="0"/>
              <a:t>Learn to Explain</a:t>
            </a:r>
            <a:endParaRPr lang="en-US" dirty="0"/>
          </a:p>
        </p:txBody>
      </p:sp>
      <p:pic>
        <p:nvPicPr>
          <p:cNvPr id="8" name="Picture 7"/>
          <p:cNvPicPr>
            <a:picLocks noChangeAspect="1"/>
          </p:cNvPicPr>
          <p:nvPr/>
        </p:nvPicPr>
        <p:blipFill rotWithShape="1">
          <a:blip r:embed="rId5"/>
          <a:srcRect b="27077"/>
          <a:stretch/>
        </p:blipFill>
        <p:spPr>
          <a:xfrm>
            <a:off x="4443123" y="4292375"/>
            <a:ext cx="3934799" cy="1543981"/>
          </a:xfrm>
          <a:prstGeom prst="rect">
            <a:avLst/>
          </a:prstGeom>
        </p:spPr>
      </p:pic>
      <p:sp>
        <p:nvSpPr>
          <p:cNvPr id="45" name="Rounded Rectangle 44"/>
          <p:cNvSpPr/>
          <p:nvPr/>
        </p:nvSpPr>
        <p:spPr>
          <a:xfrm>
            <a:off x="4466569" y="4212130"/>
            <a:ext cx="3934799" cy="2267863"/>
          </a:xfrm>
          <a:prstGeom prst="roundRect">
            <a:avLst>
              <a:gd name="adj" fmla="val 1304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pic>
        <p:nvPicPr>
          <p:cNvPr id="9" name="Picture 8"/>
          <p:cNvPicPr>
            <a:picLocks noChangeAspect="1"/>
          </p:cNvPicPr>
          <p:nvPr/>
        </p:nvPicPr>
        <p:blipFill>
          <a:blip r:embed="rId6"/>
          <a:stretch>
            <a:fillRect/>
          </a:stretch>
        </p:blipFill>
        <p:spPr>
          <a:xfrm>
            <a:off x="808567" y="4270436"/>
            <a:ext cx="3344734" cy="2174696"/>
          </a:xfrm>
          <a:prstGeom prst="rect">
            <a:avLst/>
          </a:prstGeom>
        </p:spPr>
      </p:pic>
      <p:sp>
        <p:nvSpPr>
          <p:cNvPr id="69" name="Rounded Rectangle 68"/>
          <p:cNvSpPr/>
          <p:nvPr/>
        </p:nvSpPr>
        <p:spPr>
          <a:xfrm>
            <a:off x="661187" y="4211977"/>
            <a:ext cx="3606014" cy="2267863"/>
          </a:xfrm>
          <a:prstGeom prst="roundRect">
            <a:avLst>
              <a:gd name="adj" fmla="val 13048"/>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 name="TextBox 3"/>
          <p:cNvSpPr txBox="1"/>
          <p:nvPr/>
        </p:nvSpPr>
        <p:spPr>
          <a:xfrm>
            <a:off x="5619322" y="4858049"/>
            <a:ext cx="458780" cy="261610"/>
          </a:xfrm>
          <a:prstGeom prst="rect">
            <a:avLst/>
          </a:prstGeom>
          <a:noFill/>
        </p:spPr>
        <p:txBody>
          <a:bodyPr wrap="none" rtlCol="0">
            <a:spAutoFit/>
          </a:bodyPr>
          <a:lstStyle/>
          <a:p>
            <a:r>
              <a:rPr lang="en-US" sz="1100" dirty="0" smtClean="0"/>
              <a:t>CNN</a:t>
            </a:r>
            <a:endParaRPr lang="en-US" sz="1100" dirty="0"/>
          </a:p>
        </p:txBody>
      </p:sp>
      <p:sp>
        <p:nvSpPr>
          <p:cNvPr id="16" name="TextBox 15"/>
          <p:cNvSpPr txBox="1"/>
          <p:nvPr/>
        </p:nvSpPr>
        <p:spPr>
          <a:xfrm>
            <a:off x="6652668" y="4858049"/>
            <a:ext cx="461986" cy="261610"/>
          </a:xfrm>
          <a:prstGeom prst="rect">
            <a:avLst/>
          </a:prstGeom>
          <a:noFill/>
        </p:spPr>
        <p:txBody>
          <a:bodyPr wrap="none" rtlCol="0">
            <a:spAutoFit/>
          </a:bodyPr>
          <a:lstStyle/>
          <a:p>
            <a:r>
              <a:rPr lang="en-US" sz="1100" dirty="0"/>
              <a:t>R</a:t>
            </a:r>
            <a:r>
              <a:rPr lang="en-US" sz="1100" dirty="0" smtClean="0"/>
              <a:t>NN</a:t>
            </a:r>
            <a:endParaRPr lang="en-US" sz="1100" dirty="0"/>
          </a:p>
        </p:txBody>
      </p:sp>
      <p:sp>
        <p:nvSpPr>
          <p:cNvPr id="6" name="TextBox 5"/>
          <p:cNvSpPr txBox="1"/>
          <p:nvPr/>
        </p:nvSpPr>
        <p:spPr>
          <a:xfrm>
            <a:off x="-857956" y="3002844"/>
            <a:ext cx="184731" cy="369332"/>
          </a:xfrm>
          <a:prstGeom prst="rect">
            <a:avLst/>
          </a:prstGeom>
          <a:noFill/>
        </p:spPr>
        <p:txBody>
          <a:bodyPr wrap="none" rtlCol="0">
            <a:spAutoFit/>
          </a:bodyPr>
          <a:lstStyle/>
          <a:p>
            <a:endParaRPr lang="en-US" dirty="0"/>
          </a:p>
        </p:txBody>
      </p:sp>
      <p:sp>
        <p:nvSpPr>
          <p:cNvPr id="7" name="TextBox 6"/>
          <p:cNvSpPr txBox="1"/>
          <p:nvPr/>
        </p:nvSpPr>
        <p:spPr>
          <a:xfrm>
            <a:off x="5698345" y="5802438"/>
            <a:ext cx="2644145" cy="600164"/>
          </a:xfrm>
          <a:prstGeom prst="rect">
            <a:avLst/>
          </a:prstGeom>
          <a:noFill/>
        </p:spPr>
        <p:txBody>
          <a:bodyPr wrap="square" rtlCol="0">
            <a:spAutoFit/>
          </a:bodyPr>
          <a:lstStyle/>
          <a:p>
            <a:r>
              <a:rPr lang="en-US" sz="1100" dirty="0"/>
              <a:t>This is a Downy Woodpecker because it is a black and white bird with a </a:t>
            </a:r>
            <a:r>
              <a:rPr lang="en-US" sz="1100" b="1" dirty="0">
                <a:solidFill>
                  <a:srgbClr val="FF0000"/>
                </a:solidFill>
              </a:rPr>
              <a:t>red spot </a:t>
            </a:r>
            <a:r>
              <a:rPr lang="en-US" sz="1100" dirty="0"/>
              <a:t>on its </a:t>
            </a:r>
            <a:r>
              <a:rPr lang="en-US" sz="1100" dirty="0" smtClean="0"/>
              <a:t>crown.</a:t>
            </a:r>
            <a:endParaRPr lang="en-US" sz="1100" dirty="0"/>
          </a:p>
        </p:txBody>
      </p:sp>
    </p:spTree>
    <p:extLst>
      <p:ext uri="{BB962C8B-B14F-4D97-AF65-F5344CB8AC3E}">
        <p14:creationId xmlns:p14="http://schemas.microsoft.com/office/powerpoint/2010/main" val="87233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98989"/>
                </a:solidFill>
                <a:effectLst/>
                <a:uLnTx/>
                <a:uFillTx/>
                <a:latin typeface="Tahoma" charset="0"/>
                <a:ea typeface="+mn-ea"/>
                <a:cs typeface="+mn-cs"/>
              </a:rPr>
              <a:t>Distribution Statement</a:t>
            </a:r>
            <a:endParaRPr kumimoji="0" lang="en-US" sz="9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4" name="Title 3"/>
          <p:cNvSpPr>
            <a:spLocks noGrp="1"/>
          </p:cNvSpPr>
          <p:nvPr>
            <p:ph type="ctrTitle"/>
          </p:nvPr>
        </p:nvSpPr>
        <p:spPr/>
        <p:txBody>
          <a:bodyPr>
            <a:normAutofit/>
          </a:bodyPr>
          <a:lstStyle/>
          <a:p>
            <a:r>
              <a:rPr lang="en-US" dirty="0" smtClean="0"/>
              <a:t>Deeply Explainable AI for Self-driving Vehicles</a:t>
            </a:r>
            <a:endParaRPr lang="en-US" dirty="0"/>
          </a:p>
        </p:txBody>
      </p:sp>
      <p:sp>
        <p:nvSpPr>
          <p:cNvPr id="8" name="TextBox 7"/>
          <p:cNvSpPr txBox="1"/>
          <p:nvPr/>
        </p:nvSpPr>
        <p:spPr>
          <a:xfrm>
            <a:off x="0" y="851171"/>
            <a:ext cx="914400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a:ea typeface="+mn-ea"/>
                <a:cs typeface="+mn-cs"/>
              </a:rPr>
              <a:t>UC Berkeley</a:t>
            </a:r>
            <a:endParaRPr kumimoji="0" lang="en-US" sz="1600" b="0" i="0" u="none" strike="noStrike" kern="1200" cap="none" spc="0" normalizeH="0" baseline="0" noProof="0" dirty="0">
              <a:ln>
                <a:noFill/>
              </a:ln>
              <a:solidFill>
                <a:srgbClr val="0070C0"/>
              </a:solidFill>
              <a:effectLst/>
              <a:uLnTx/>
              <a:uFillTx/>
              <a:latin typeface="Tahoma"/>
              <a:ea typeface="+mn-ea"/>
              <a:cs typeface="+mn-cs"/>
            </a:endParaRPr>
          </a:p>
        </p:txBody>
      </p:sp>
      <p:sp>
        <p:nvSpPr>
          <p:cNvPr id="7" name="TextBox 6"/>
          <p:cNvSpPr txBox="1"/>
          <p:nvPr/>
        </p:nvSpPr>
        <p:spPr>
          <a:xfrm>
            <a:off x="410308" y="1116882"/>
            <a:ext cx="835269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pitchFamily="34" charset="0"/>
                <a:ea typeface="Tahoma" pitchFamily="34" charset="0"/>
                <a:cs typeface="Tahoma" pitchFamily="34" charset="0"/>
              </a:rPr>
              <a:t>Textual justification </a:t>
            </a:r>
            <a:r>
              <a:rPr kumimoji="0" lang="en-US" sz="1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system </a:t>
            </a:r>
            <a:r>
              <a:rPr kumimoji="0" lang="en-US" sz="1400" b="0" i="0" u="none" strike="noStrike" kern="1200" cap="none" spc="0" normalizeH="0" baseline="0" noProof="0" dirty="0" smtClean="0">
                <a:ln>
                  <a:noFill/>
                </a:ln>
                <a:solidFill>
                  <a:prstClr val="black"/>
                </a:solidFill>
                <a:effectLst/>
                <a:uLnTx/>
                <a:uFillTx/>
                <a:latin typeface="Tahoma" pitchFamily="34" charset="0"/>
                <a:ea typeface="Tahoma" pitchFamily="34" charset="0"/>
                <a:cs typeface="Tahoma" pitchFamily="34" charset="0"/>
              </a:rPr>
              <a:t>embedded </a:t>
            </a:r>
            <a:r>
              <a:rPr kumimoji="0" lang="en-US" sz="1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into </a:t>
            </a:r>
            <a:r>
              <a:rPr kumimoji="0" lang="en-US" sz="1400" b="0" i="0" u="none" strike="noStrike" kern="1200" cap="none" spc="0" normalizeH="0" baseline="0" noProof="0" dirty="0" smtClean="0">
                <a:ln>
                  <a:noFill/>
                </a:ln>
                <a:solidFill>
                  <a:prstClr val="black"/>
                </a:solidFill>
                <a:effectLst/>
                <a:uLnTx/>
                <a:uFillTx/>
                <a:latin typeface="Tahoma" pitchFamily="34" charset="0"/>
                <a:ea typeface="Tahoma" pitchFamily="34" charset="0"/>
                <a:cs typeface="Tahoma" pitchFamily="34" charset="0"/>
              </a:rPr>
              <a:t>refined visual </a:t>
            </a:r>
            <a:r>
              <a:rPr kumimoji="0" lang="en-US" sz="1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attention </a:t>
            </a:r>
            <a:r>
              <a:rPr kumimoji="0" lang="en-US" sz="1400" b="0" i="0" u="none" strike="noStrike" kern="1200" cap="none" spc="0" normalizeH="0" baseline="0" noProof="0" dirty="0" smtClean="0">
                <a:ln>
                  <a:noFill/>
                </a:ln>
                <a:solidFill>
                  <a:prstClr val="black"/>
                </a:solidFill>
                <a:effectLst/>
                <a:uLnTx/>
                <a:uFillTx/>
                <a:latin typeface="Tahoma" pitchFamily="34" charset="0"/>
                <a:ea typeface="Tahoma" pitchFamily="34" charset="0"/>
                <a:cs typeface="Tahoma" pitchFamily="34" charset="0"/>
              </a:rPr>
              <a:t>models to </a:t>
            </a:r>
            <a:r>
              <a:rPr kumimoji="0" lang="en-US" sz="1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provide appropriate </a:t>
            </a:r>
            <a:r>
              <a:rPr kumimoji="0" lang="en-US" sz="1400" b="0" i="0" u="none" strike="noStrike" kern="1200" cap="none" spc="0" normalizeH="0" baseline="0" noProof="0" dirty="0" smtClean="0">
                <a:ln>
                  <a:noFill/>
                </a:ln>
                <a:solidFill>
                  <a:prstClr val="black"/>
                </a:solidFill>
                <a:effectLst/>
                <a:uLnTx/>
                <a:uFillTx/>
                <a:latin typeface="Tahoma" pitchFamily="34" charset="0"/>
                <a:ea typeface="Tahoma" pitchFamily="34" charset="0"/>
                <a:cs typeface="Tahoma" pitchFamily="34" charset="0"/>
              </a:rPr>
              <a:t>explanation </a:t>
            </a:r>
            <a:r>
              <a:rPr kumimoji="0" lang="en-US" sz="1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of the behavior of a deep neural vehicle </a:t>
            </a:r>
            <a:r>
              <a:rPr kumimoji="0" lang="en-US" sz="1400" b="0" i="0" u="none" strike="noStrike" kern="1200" cap="none" spc="0" normalizeH="0" baseline="0" noProof="0" dirty="0" smtClean="0">
                <a:ln>
                  <a:noFill/>
                </a:ln>
                <a:solidFill>
                  <a:prstClr val="black"/>
                </a:solidFill>
                <a:effectLst/>
                <a:uLnTx/>
                <a:uFillTx/>
                <a:latin typeface="Tahoma" pitchFamily="34" charset="0"/>
                <a:ea typeface="Tahoma" pitchFamily="34" charset="0"/>
                <a:cs typeface="Tahoma" pitchFamily="34" charset="0"/>
              </a:rPr>
              <a:t>controller</a:t>
            </a:r>
            <a:endParaRPr kumimoji="0" lang="en-US" sz="1400" b="0" i="0" u="none" strike="noStrike" kern="1200" cap="none" spc="0" normalizeH="0" baseline="0" noProof="0" dirty="0">
              <a:ln>
                <a:noFill/>
              </a:ln>
              <a:solidFill>
                <a:prstClr val="black"/>
              </a:solidFill>
              <a:effectLst/>
              <a:uLnTx/>
              <a:uFillTx/>
              <a:latin typeface="Tahoma"/>
              <a:ea typeface="+mn-ea"/>
              <a:cs typeface="+mn-cs"/>
            </a:endParaRPr>
          </a:p>
        </p:txBody>
      </p:sp>
      <p:grpSp>
        <p:nvGrpSpPr>
          <p:cNvPr id="28" name="Group 27"/>
          <p:cNvGrpSpPr/>
          <p:nvPr/>
        </p:nvGrpSpPr>
        <p:grpSpPr>
          <a:xfrm>
            <a:off x="234289" y="1680851"/>
            <a:ext cx="8249141" cy="2022289"/>
            <a:chOff x="234289" y="1787387"/>
            <a:chExt cx="8249141" cy="2022289"/>
          </a:xfrm>
        </p:grpSpPr>
        <p:pic>
          <p:nvPicPr>
            <p:cNvPr id="11" name="Picture 10"/>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l="14658" t="8866" r="26726" b="8182"/>
            <a:stretch/>
          </p:blipFill>
          <p:spPr>
            <a:xfrm>
              <a:off x="1844525" y="1787387"/>
              <a:ext cx="6638905" cy="2022289"/>
            </a:xfrm>
            <a:prstGeom prst="rect">
              <a:avLst/>
            </a:prstGeom>
          </p:spPr>
        </p:pic>
        <p:sp>
          <p:nvSpPr>
            <p:cNvPr id="12" name="TextBox 11"/>
            <p:cNvSpPr txBox="1"/>
            <p:nvPr/>
          </p:nvSpPr>
          <p:spPr>
            <a:xfrm>
              <a:off x="1090579" y="1896634"/>
              <a:ext cx="859346"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Tahoma"/>
                  <a:ea typeface="+mn-ea"/>
                  <a:cs typeface="+mn-cs"/>
                </a:rPr>
                <a:t>Input Images</a:t>
              </a:r>
              <a:endParaRPr kumimoji="0" lang="en-US" sz="1200" b="1" i="0" u="none" strike="noStrike" kern="1200" cap="none" spc="0" normalizeH="0" baseline="0" noProof="0" dirty="0">
                <a:ln>
                  <a:noFill/>
                </a:ln>
                <a:solidFill>
                  <a:prstClr val="black"/>
                </a:solidFill>
                <a:effectLst/>
                <a:uLnTx/>
                <a:uFillTx/>
                <a:latin typeface="Tahoma"/>
                <a:ea typeface="+mn-ea"/>
                <a:cs typeface="+mn-cs"/>
              </a:endParaRPr>
            </a:p>
          </p:txBody>
        </p:sp>
        <p:sp>
          <p:nvSpPr>
            <p:cNvPr id="16" name="TextBox 15"/>
            <p:cNvSpPr txBox="1"/>
            <p:nvPr/>
          </p:nvSpPr>
          <p:spPr>
            <a:xfrm>
              <a:off x="903317" y="2556292"/>
              <a:ext cx="1046608"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Tahoma"/>
                  <a:ea typeface="+mn-ea"/>
                  <a:cs typeface="+mn-cs"/>
                </a:rPr>
                <a:t>Attention Heat Maps</a:t>
              </a:r>
              <a:endParaRPr kumimoji="0" lang="en-US" sz="1200" b="1" i="0" u="none" strike="noStrike" kern="1200" cap="none" spc="0" normalizeH="0" baseline="0" noProof="0" dirty="0">
                <a:ln>
                  <a:noFill/>
                </a:ln>
                <a:solidFill>
                  <a:prstClr val="black"/>
                </a:solidFill>
                <a:effectLst/>
                <a:uLnTx/>
                <a:uFillTx/>
                <a:latin typeface="Tahoma"/>
                <a:ea typeface="+mn-ea"/>
                <a:cs typeface="+mn-cs"/>
              </a:endParaRPr>
            </a:p>
          </p:txBody>
        </p:sp>
        <p:sp>
          <p:nvSpPr>
            <p:cNvPr id="17" name="TextBox 16"/>
            <p:cNvSpPr txBox="1"/>
            <p:nvPr/>
          </p:nvSpPr>
          <p:spPr>
            <a:xfrm>
              <a:off x="234289" y="3228626"/>
              <a:ext cx="1715636"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Tahoma"/>
                  <a:ea typeface="+mn-ea"/>
                  <a:cs typeface="+mn-cs"/>
                </a:rPr>
                <a:t>Refined Maps of Visual Saliency</a:t>
              </a:r>
              <a:endParaRPr kumimoji="0" lang="en-US" sz="1200" b="1" i="0" u="none" strike="noStrike" kern="1200" cap="none" spc="0" normalizeH="0" baseline="0" noProof="0" dirty="0">
                <a:ln>
                  <a:noFill/>
                </a:ln>
                <a:solidFill>
                  <a:prstClr val="black"/>
                </a:solidFill>
                <a:effectLst/>
                <a:uLnTx/>
                <a:uFillTx/>
                <a:latin typeface="Tahoma"/>
                <a:ea typeface="+mn-ea"/>
                <a:cs typeface="+mn-cs"/>
              </a:endParaRPr>
            </a:p>
          </p:txBody>
        </p:sp>
      </p:grpSp>
      <p:graphicFrame>
        <p:nvGraphicFramePr>
          <p:cNvPr id="29" name="Table 28"/>
          <p:cNvGraphicFramePr>
            <a:graphicFrameLocks noGrp="1"/>
          </p:cNvGraphicFramePr>
          <p:nvPr>
            <p:extLst/>
          </p:nvPr>
        </p:nvGraphicFramePr>
        <p:xfrm>
          <a:off x="298693" y="4949057"/>
          <a:ext cx="4297680" cy="1026652"/>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1963252302"/>
                    </a:ext>
                  </a:extLst>
                </a:gridCol>
                <a:gridCol w="2377440">
                  <a:extLst>
                    <a:ext uri="{9D8B030D-6E8A-4147-A177-3AD203B41FA5}">
                      <a16:colId xmlns:a16="http://schemas.microsoft.com/office/drawing/2014/main" val="395924078"/>
                    </a:ext>
                  </a:extLst>
                </a:gridCol>
              </a:tblGrid>
              <a:tr h="180463">
                <a:tc>
                  <a:txBody>
                    <a:bodyPr/>
                    <a:lstStyle/>
                    <a:p>
                      <a:r>
                        <a:rPr lang="en-US" sz="1100" dirty="0" smtClean="0">
                          <a:solidFill>
                            <a:schemeClr val="tx1"/>
                          </a:solidFill>
                        </a:rPr>
                        <a:t>Action Description</a:t>
                      </a:r>
                      <a:endParaRPr lang="en-US" sz="11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smtClean="0">
                          <a:solidFill>
                            <a:schemeClr val="tx1"/>
                          </a:solidFill>
                        </a:rPr>
                        <a:t>Action Justification</a:t>
                      </a:r>
                      <a:endParaRPr lang="en-US" sz="11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4282657"/>
                  </a:ext>
                </a:extLst>
              </a:tr>
              <a:tr h="180463">
                <a:tc>
                  <a:txBody>
                    <a:bodyPr/>
                    <a:lstStyle/>
                    <a:p>
                      <a:r>
                        <a:rPr lang="en-US" sz="1000" dirty="0" smtClean="0">
                          <a:solidFill>
                            <a:schemeClr val="tx1"/>
                          </a:solidFill>
                        </a:rPr>
                        <a:t>The car accelerates</a:t>
                      </a:r>
                      <a:endParaRPr lang="en-US" sz="10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chemeClr val="tx1"/>
                          </a:solidFill>
                        </a:rPr>
                        <a:t>because</a:t>
                      </a:r>
                      <a:r>
                        <a:rPr lang="en-US" sz="1000" dirty="0" smtClean="0">
                          <a:solidFill>
                            <a:schemeClr val="tx1"/>
                          </a:solidFill>
                        </a:rPr>
                        <a:t> the light has turned green</a:t>
                      </a:r>
                      <a:endParaRPr lang="en-US" sz="10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100554"/>
                  </a:ext>
                </a:extLst>
              </a:tr>
              <a:tr h="180463">
                <a:tc>
                  <a:txBody>
                    <a:bodyPr/>
                    <a:lstStyle/>
                    <a:p>
                      <a:r>
                        <a:rPr lang="en-US" sz="1000" dirty="0" smtClean="0">
                          <a:solidFill>
                            <a:schemeClr val="tx1"/>
                          </a:solidFill>
                        </a:rPr>
                        <a:t>The car accelerates slowly</a:t>
                      </a:r>
                      <a:endParaRPr lang="en-US" sz="10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chemeClr val="tx1"/>
                          </a:solidFill>
                        </a:rPr>
                        <a:t>because</a:t>
                      </a:r>
                      <a:r>
                        <a:rPr lang="en-US" sz="1000" dirty="0" smtClean="0">
                          <a:solidFill>
                            <a:schemeClr val="tx1"/>
                          </a:solidFill>
                        </a:rPr>
                        <a:t> the light has turned green and traffic is flowing</a:t>
                      </a:r>
                      <a:endParaRPr lang="en-US" sz="10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9038484"/>
                  </a:ext>
                </a:extLst>
              </a:tr>
              <a:tr h="180463">
                <a:tc>
                  <a:txBody>
                    <a:bodyPr/>
                    <a:lstStyle/>
                    <a:p>
                      <a:r>
                        <a:rPr lang="en-US" sz="1000" dirty="0" smtClean="0">
                          <a:solidFill>
                            <a:schemeClr val="tx1"/>
                          </a:solidFill>
                        </a:rPr>
                        <a:t>The car is driving forward</a:t>
                      </a:r>
                      <a:endParaRPr lang="en-US" sz="10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chemeClr val="tx1"/>
                          </a:solidFill>
                        </a:rPr>
                        <a:t>as</a:t>
                      </a:r>
                      <a:r>
                        <a:rPr lang="en-US" sz="1000" dirty="0" smtClean="0">
                          <a:solidFill>
                            <a:schemeClr val="tx1"/>
                          </a:solidFill>
                        </a:rPr>
                        <a:t> traffic flows freely</a:t>
                      </a:r>
                      <a:endParaRPr lang="en-US" sz="10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6467255"/>
                  </a:ext>
                </a:extLst>
              </a:tr>
              <a:tr h="180463">
                <a:tc>
                  <a:txBody>
                    <a:bodyPr/>
                    <a:lstStyle/>
                    <a:p>
                      <a:r>
                        <a:rPr lang="en-US" sz="1000" dirty="0" smtClean="0">
                          <a:solidFill>
                            <a:schemeClr val="tx1"/>
                          </a:solidFill>
                        </a:rPr>
                        <a:t>The car merges into the left lane</a:t>
                      </a:r>
                      <a:endParaRPr lang="en-US" sz="10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dirty="0" smtClean="0">
                          <a:solidFill>
                            <a:schemeClr val="tx1"/>
                          </a:solidFill>
                        </a:rPr>
                        <a:t>to</a:t>
                      </a:r>
                      <a:r>
                        <a:rPr lang="en-US" sz="1000" dirty="0" smtClean="0">
                          <a:solidFill>
                            <a:schemeClr val="tx1"/>
                          </a:solidFill>
                        </a:rPr>
                        <a:t> get around a slower car in front of it</a:t>
                      </a:r>
                      <a:endParaRPr lang="en-US" sz="1000" dirty="0">
                        <a:solidFill>
                          <a:schemeClr val="tx1"/>
                        </a:solidFill>
                      </a:endParaRPr>
                    </a:p>
                  </a:txBody>
                  <a:tcPr marL="0" marR="0"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158259"/>
                  </a:ext>
                </a:extLst>
              </a:tr>
            </a:tbl>
          </a:graphicData>
        </a:graphic>
      </p:graphicFrame>
      <p:sp>
        <p:nvSpPr>
          <p:cNvPr id="30" name="TextBox 29"/>
          <p:cNvSpPr txBox="1"/>
          <p:nvPr/>
        </p:nvSpPr>
        <p:spPr>
          <a:xfrm>
            <a:off x="234289" y="4663656"/>
            <a:ext cx="442648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prstClr val="black"/>
                </a:solidFill>
                <a:effectLst/>
                <a:uLnTx/>
                <a:uFillTx/>
                <a:latin typeface="Tahoma"/>
                <a:ea typeface="+mn-ea"/>
                <a:cs typeface="+mn-cs"/>
              </a:rPr>
              <a:t>Examples of Action Description and Justification</a:t>
            </a:r>
            <a:endParaRPr kumimoji="0" lang="en-US" sz="1100" b="1" i="0" u="none" strike="noStrike" kern="1200" cap="none" spc="0" normalizeH="0" baseline="0" noProof="0" dirty="0">
              <a:ln>
                <a:noFill/>
              </a:ln>
              <a:solidFill>
                <a:prstClr val="black"/>
              </a:solidFill>
              <a:effectLst/>
              <a:uLnTx/>
              <a:uFillTx/>
              <a:latin typeface="Tahoma"/>
              <a:ea typeface="+mn-ea"/>
              <a:cs typeface="+mn-cs"/>
            </a:endParaRPr>
          </a:p>
        </p:txBody>
      </p:sp>
      <p:sp>
        <p:nvSpPr>
          <p:cNvPr id="27" name="TextBox 26"/>
          <p:cNvSpPr txBox="1"/>
          <p:nvPr/>
        </p:nvSpPr>
        <p:spPr>
          <a:xfrm>
            <a:off x="136637" y="6330841"/>
            <a:ext cx="625528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Kim, Rohrbach, Darrell, Canny, and Akata. Show, Attend, Control, and Justify: Interpretable Learning for Self-Driving </a:t>
            </a:r>
            <a:r>
              <a:rPr kumimoji="0" lang="en-US" sz="800" b="0" i="1" u="none" strike="noStrike" kern="1200" cap="none" spc="0" normalizeH="0" baseline="0" noProof="0" dirty="0" smtClean="0">
                <a:ln>
                  <a:noFill/>
                </a:ln>
                <a:solidFill>
                  <a:prstClr val="black"/>
                </a:solidFill>
                <a:effectLst/>
                <a:uLnTx/>
                <a:uFillTx/>
                <a:latin typeface="Tahoma" pitchFamily="34" charset="0"/>
                <a:ea typeface="Tahoma" pitchFamily="34" charset="0"/>
                <a:cs typeface="Tahoma" pitchFamily="34" charset="0"/>
              </a:rPr>
              <a:t>Cars </a:t>
            </a:r>
            <a:endParaRPr kumimoji="0" lang="en-US" sz="800" b="0" i="1" u="none" strike="noStrike" kern="1200" cap="none" spc="0" normalizeH="0" baseline="0" noProof="0" dirty="0">
              <a:ln>
                <a:noFill/>
              </a:ln>
              <a:solidFill>
                <a:prstClr val="black"/>
              </a:solidFill>
              <a:effectLst/>
              <a:uLnTx/>
              <a:uFillTx/>
              <a:latin typeface="Tahoma"/>
              <a:ea typeface="+mn-ea"/>
              <a:cs typeface="+mn-cs"/>
            </a:endParaRPr>
          </a:p>
        </p:txBody>
      </p:sp>
      <p:sp>
        <p:nvSpPr>
          <p:cNvPr id="32" name="TextBox 31"/>
          <p:cNvSpPr txBox="1"/>
          <p:nvPr/>
        </p:nvSpPr>
        <p:spPr>
          <a:xfrm>
            <a:off x="136637" y="6475701"/>
            <a:ext cx="460493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smtClean="0">
                <a:ln>
                  <a:noFill/>
                </a:ln>
                <a:solidFill>
                  <a:prstClr val="black"/>
                </a:solidFill>
                <a:effectLst/>
                <a:uLnTx/>
                <a:uFillTx/>
                <a:latin typeface="Tahoma" pitchFamily="34" charset="0"/>
                <a:ea typeface="Tahoma" pitchFamily="34" charset="0"/>
                <a:cs typeface="Tahoma" pitchFamily="34" charset="0"/>
              </a:rPr>
              <a:t>Kim and Canny. Interpretable </a:t>
            </a:r>
            <a:r>
              <a:rPr kumimoji="0" lang="en-US" sz="800" b="0" i="1"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Learning for Self-Driving Cars by Visualizing Causal Attention</a:t>
            </a:r>
            <a:endParaRPr kumimoji="0" lang="en-US" sz="800" b="0" i="1" u="none" strike="noStrike" kern="1200" cap="none" spc="0" normalizeH="0" baseline="0" noProof="0" dirty="0">
              <a:ln>
                <a:noFill/>
              </a:ln>
              <a:solidFill>
                <a:prstClr val="black"/>
              </a:solidFill>
              <a:effectLst/>
              <a:uLnTx/>
              <a:uFillTx/>
              <a:latin typeface="Tahoma"/>
              <a:ea typeface="+mn-ea"/>
              <a:cs typeface="+mn-cs"/>
            </a:endParaRPr>
          </a:p>
        </p:txBody>
      </p:sp>
      <p:grpSp>
        <p:nvGrpSpPr>
          <p:cNvPr id="41" name="Group 40"/>
          <p:cNvGrpSpPr/>
          <p:nvPr/>
        </p:nvGrpSpPr>
        <p:grpSpPr>
          <a:xfrm>
            <a:off x="1807877" y="3568438"/>
            <a:ext cx="6730751" cy="1060532"/>
            <a:chOff x="1807877" y="3532926"/>
            <a:chExt cx="6730751" cy="1060532"/>
          </a:xfrm>
        </p:grpSpPr>
        <p:pic>
          <p:nvPicPr>
            <p:cNvPr id="20" name="Picture 19"/>
            <p:cNvPicPr>
              <a:picLocks noChangeAspect="1"/>
            </p:cNvPicPr>
            <p:nvPr/>
          </p:nvPicPr>
          <p:blipFill>
            <a:blip r:embed="rId4">
              <a:clrChange>
                <a:clrFrom>
                  <a:srgbClr val="FFFFFF"/>
                </a:clrFrom>
                <a:clrTo>
                  <a:srgbClr val="FFFFFF">
                    <a:alpha val="0"/>
                  </a:srgbClr>
                </a:clrTo>
              </a:clrChange>
            </a:blip>
            <a:stretch>
              <a:fillRect/>
            </a:stretch>
          </p:blipFill>
          <p:spPr>
            <a:xfrm>
              <a:off x="2160335" y="3532926"/>
              <a:ext cx="5897705" cy="1060532"/>
            </a:xfrm>
            <a:prstGeom prst="rect">
              <a:avLst/>
            </a:prstGeom>
          </p:spPr>
        </p:pic>
        <p:sp>
          <p:nvSpPr>
            <p:cNvPr id="31" name="Rectangle 30"/>
            <p:cNvSpPr/>
            <p:nvPr/>
          </p:nvSpPr>
          <p:spPr>
            <a:xfrm>
              <a:off x="1807877" y="4063192"/>
              <a:ext cx="1331651" cy="503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black"/>
                  </a:solidFill>
                  <a:effectLst/>
                  <a:uLnTx/>
                  <a:uFillTx/>
                  <a:latin typeface="Tahoma"/>
                  <a:ea typeface="+mn-ea"/>
                  <a:cs typeface="+mn-cs"/>
                </a:rPr>
                <a:t>Acceleration, change of course</a:t>
              </a:r>
            </a:p>
          </p:txBody>
        </p:sp>
        <p:sp>
          <p:nvSpPr>
            <p:cNvPr id="37" name="Rectangle 36"/>
            <p:cNvSpPr/>
            <p:nvPr/>
          </p:nvSpPr>
          <p:spPr>
            <a:xfrm>
              <a:off x="7206977" y="4063192"/>
              <a:ext cx="1331651" cy="503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black"/>
                  </a:solidFill>
                  <a:effectLst/>
                  <a:uLnTx/>
                  <a:uFillTx/>
                  <a:latin typeface="Tahoma"/>
                  <a:ea typeface="+mn-ea"/>
                  <a:cs typeface="+mn-cs"/>
                </a:rPr>
                <a:t>Textual descriptions + explanations</a:t>
              </a:r>
            </a:p>
          </p:txBody>
        </p:sp>
        <p:sp>
          <p:nvSpPr>
            <p:cNvPr id="39" name="Rectangle 38"/>
            <p:cNvSpPr/>
            <p:nvPr/>
          </p:nvSpPr>
          <p:spPr>
            <a:xfrm>
              <a:off x="2864072" y="3708223"/>
              <a:ext cx="2284977" cy="37627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Tahoma"/>
                  <a:ea typeface="+mn-ea"/>
                  <a:cs typeface="+mn-cs"/>
                </a:rPr>
                <a:t>Vehicle controller</a:t>
              </a:r>
            </a:p>
          </p:txBody>
        </p:sp>
        <p:sp>
          <p:nvSpPr>
            <p:cNvPr id="40" name="Rectangle 39"/>
            <p:cNvSpPr/>
            <p:nvPr/>
          </p:nvSpPr>
          <p:spPr>
            <a:xfrm>
              <a:off x="5350582" y="3708223"/>
              <a:ext cx="2026762" cy="37627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Tahoma"/>
                  <a:ea typeface="+mn-ea"/>
                  <a:cs typeface="+mn-cs"/>
                </a:rPr>
                <a:t>Explanation generator</a:t>
              </a:r>
            </a:p>
          </p:txBody>
        </p:sp>
      </p:grpSp>
      <p:sp>
        <p:nvSpPr>
          <p:cNvPr id="33" name="TextBox 32"/>
          <p:cNvSpPr txBox="1"/>
          <p:nvPr/>
        </p:nvSpPr>
        <p:spPr>
          <a:xfrm>
            <a:off x="4758431" y="5258947"/>
            <a:ext cx="4195618" cy="1092607"/>
          </a:xfrm>
          <a:prstGeom prst="rect">
            <a:avLst/>
          </a:prstGeom>
          <a:noFill/>
        </p:spPr>
        <p:txBody>
          <a:bodyPr wrap="square" rtlCol="0">
            <a:spAutoFit/>
          </a:bodyPr>
          <a:lstStyle/>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smtClean="0">
                <a:ln>
                  <a:noFill/>
                </a:ln>
                <a:solidFill>
                  <a:prstClr val="black"/>
                </a:solidFill>
                <a:effectLst/>
                <a:uLnTx/>
                <a:uFillTx/>
                <a:latin typeface="Tahoma"/>
                <a:ea typeface="+mn-ea"/>
                <a:cs typeface="+mn-cs"/>
              </a:rPr>
              <a:t>Refined heat maps produce </a:t>
            </a:r>
            <a:r>
              <a:rPr kumimoji="0" lang="en-US" sz="1300" b="0" i="0" u="none" strike="noStrike" kern="1200" cap="none" spc="0" normalizeH="0" baseline="0" noProof="0" dirty="0">
                <a:ln>
                  <a:noFill/>
                </a:ln>
                <a:solidFill>
                  <a:prstClr val="black"/>
                </a:solidFill>
                <a:effectLst/>
                <a:uLnTx/>
                <a:uFillTx/>
                <a:latin typeface="Tahoma"/>
                <a:ea typeface="+mn-ea"/>
                <a:cs typeface="+mn-cs"/>
              </a:rPr>
              <a:t>more succinct visual explanations and </a:t>
            </a:r>
            <a:r>
              <a:rPr kumimoji="0" lang="en-US" sz="1300" b="0" i="0" u="none" strike="noStrike" kern="1200" cap="none" spc="0" normalizeH="0" baseline="0" noProof="0" dirty="0" smtClean="0">
                <a:ln>
                  <a:noFill/>
                </a:ln>
                <a:solidFill>
                  <a:prstClr val="black"/>
                </a:solidFill>
                <a:effectLst/>
                <a:uLnTx/>
                <a:uFillTx/>
                <a:latin typeface="Tahoma"/>
                <a:ea typeface="+mn-ea"/>
                <a:cs typeface="+mn-cs"/>
              </a:rPr>
              <a:t>more accurately expose </a:t>
            </a:r>
            <a:r>
              <a:rPr kumimoji="0" lang="en-US" sz="1300" b="0" i="0" u="none" strike="noStrike" kern="1200" cap="none" spc="0" normalizeH="0" baseline="0" noProof="0" dirty="0">
                <a:ln>
                  <a:noFill/>
                </a:ln>
                <a:solidFill>
                  <a:prstClr val="black"/>
                </a:solidFill>
                <a:effectLst/>
                <a:uLnTx/>
                <a:uFillTx/>
                <a:latin typeface="Tahoma"/>
                <a:ea typeface="+mn-ea"/>
                <a:cs typeface="+mn-cs"/>
              </a:rPr>
              <a:t>the network’s </a:t>
            </a:r>
            <a:r>
              <a:rPr kumimoji="0" lang="en-US" sz="1300" b="0" i="0" u="none" strike="noStrike" kern="1200" cap="none" spc="0" normalizeH="0" baseline="0" noProof="0" dirty="0" smtClean="0">
                <a:ln>
                  <a:noFill/>
                </a:ln>
                <a:solidFill>
                  <a:prstClr val="black"/>
                </a:solidFill>
                <a:effectLst/>
                <a:uLnTx/>
                <a:uFillTx/>
                <a:latin typeface="Tahoma"/>
                <a:ea typeface="+mn-ea"/>
                <a:cs typeface="+mn-cs"/>
              </a:rPr>
              <a:t>behavior</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Tahoma"/>
                <a:ea typeface="+mn-ea"/>
                <a:cs typeface="+mn-cs"/>
              </a:rPr>
              <a:t>T</a:t>
            </a:r>
            <a:r>
              <a:rPr kumimoji="0" lang="en-US" sz="1300" b="0" i="0" u="none" strike="noStrike" kern="1200" cap="none" spc="0" normalizeH="0" baseline="0" noProof="0" dirty="0" smtClean="0">
                <a:ln>
                  <a:noFill/>
                </a:ln>
                <a:solidFill>
                  <a:prstClr val="black"/>
                </a:solidFill>
                <a:effectLst/>
                <a:uLnTx/>
                <a:uFillTx/>
                <a:latin typeface="Tahoma"/>
                <a:ea typeface="+mn-ea"/>
                <a:cs typeface="+mn-cs"/>
              </a:rPr>
              <a:t>extual </a:t>
            </a:r>
            <a:r>
              <a:rPr kumimoji="0" lang="en-US" sz="1300" b="0" i="0" u="none" strike="noStrike" kern="1200" cap="none" spc="0" normalizeH="0" baseline="0" noProof="0" dirty="0">
                <a:ln>
                  <a:noFill/>
                </a:ln>
                <a:solidFill>
                  <a:prstClr val="black"/>
                </a:solidFill>
                <a:effectLst/>
                <a:uLnTx/>
                <a:uFillTx/>
                <a:latin typeface="Tahoma"/>
                <a:ea typeface="+mn-ea"/>
                <a:cs typeface="+mn-cs"/>
              </a:rPr>
              <a:t>action description and justification </a:t>
            </a:r>
            <a:r>
              <a:rPr kumimoji="0" lang="en-US" sz="1300" b="0" i="0" u="none" strike="noStrike" kern="1200" cap="none" spc="0" normalizeH="0" baseline="0" noProof="0" dirty="0" smtClean="0">
                <a:ln>
                  <a:noFill/>
                </a:ln>
                <a:solidFill>
                  <a:prstClr val="black"/>
                </a:solidFill>
                <a:effectLst/>
                <a:uLnTx/>
                <a:uFillTx/>
                <a:latin typeface="Tahoma"/>
                <a:ea typeface="+mn-ea"/>
                <a:cs typeface="+mn-cs"/>
              </a:rPr>
              <a:t>provides an </a:t>
            </a:r>
            <a:r>
              <a:rPr kumimoji="0" lang="en-US" sz="1300" b="0" i="0" u="none" strike="noStrike" kern="1200" cap="none" spc="0" normalizeH="0" baseline="0" noProof="0" dirty="0">
                <a:ln>
                  <a:noFill/>
                </a:ln>
                <a:solidFill>
                  <a:prstClr val="black"/>
                </a:solidFill>
                <a:effectLst/>
                <a:uLnTx/>
                <a:uFillTx/>
                <a:latin typeface="Tahoma"/>
                <a:ea typeface="+mn-ea"/>
                <a:cs typeface="+mn-cs"/>
              </a:rPr>
              <a:t>easy-to-interpret system for self-driving cars</a:t>
            </a:r>
          </a:p>
        </p:txBody>
      </p:sp>
      <p:sp>
        <p:nvSpPr>
          <p:cNvPr id="23" name="TextBox 22"/>
          <p:cNvSpPr txBox="1"/>
          <p:nvPr/>
        </p:nvSpPr>
        <p:spPr>
          <a:xfrm>
            <a:off x="4725180" y="4528077"/>
            <a:ext cx="431486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70C0"/>
                </a:solidFill>
                <a:effectLst/>
                <a:uLnTx/>
                <a:uFillTx/>
                <a:latin typeface="Tahoma"/>
                <a:ea typeface="+mn-ea"/>
                <a:cs typeface="+mn-cs"/>
              </a:rPr>
              <a:t>Without explanation: </a:t>
            </a:r>
            <a:r>
              <a:rPr kumimoji="0" lang="en-US" sz="1100" b="0" i="1" u="none" strike="noStrike" kern="1200" cap="none" spc="0" normalizeH="0" baseline="0" noProof="0" dirty="0">
                <a:ln>
                  <a:noFill/>
                </a:ln>
                <a:solidFill>
                  <a:srgbClr val="0070C0"/>
                </a:solidFill>
                <a:effectLst/>
                <a:uLnTx/>
                <a:uFillTx/>
                <a:latin typeface="Tahoma"/>
                <a:ea typeface="+mn-ea"/>
                <a:cs typeface="+mn-cs"/>
              </a:rPr>
              <a:t>“The car heads down the street</a:t>
            </a:r>
            <a:r>
              <a:rPr kumimoji="0" lang="en-US" sz="1100" b="0" i="1" u="none" strike="noStrike" kern="1200" cap="none" spc="0" normalizeH="0" baseline="0" noProof="0" dirty="0" smtClean="0">
                <a:ln>
                  <a:noFill/>
                </a:ln>
                <a:solidFill>
                  <a:srgbClr val="0070C0"/>
                </a:solidFill>
                <a:effectLst/>
                <a:uLnTx/>
                <a:uFillTx/>
                <a:latin typeface="Tahom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70C0"/>
                </a:solidFill>
                <a:effectLst/>
                <a:uLnTx/>
                <a:uFillTx/>
                <a:latin typeface="Tahoma"/>
                <a:ea typeface="+mn-ea"/>
                <a:cs typeface="+mn-cs"/>
              </a:rPr>
              <a:t>With explanation: </a:t>
            </a:r>
            <a:r>
              <a:rPr kumimoji="0" lang="en-US" sz="1100" b="0" i="1" u="none" strike="noStrike" kern="1200" cap="none" spc="0" normalizeH="0" baseline="0" noProof="0" dirty="0" smtClean="0">
                <a:ln>
                  <a:noFill/>
                </a:ln>
                <a:solidFill>
                  <a:srgbClr val="0070C0"/>
                </a:solidFill>
                <a:effectLst/>
                <a:uLnTx/>
                <a:uFillTx/>
                <a:latin typeface="Tahoma"/>
                <a:ea typeface="+mn-ea"/>
                <a:cs typeface="+mn-cs"/>
              </a:rPr>
              <a:t>“The car heads down the street because there are no other cars in its lane and there are no red lights or stop signs”</a:t>
            </a:r>
          </a:p>
        </p:txBody>
      </p:sp>
    </p:spTree>
    <p:extLst>
      <p:ext uri="{BB962C8B-B14F-4D97-AF65-F5344CB8AC3E}">
        <p14:creationId xmlns:p14="http://schemas.microsoft.com/office/powerpoint/2010/main" val="1264703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Explanation-Informed Acceptance Testing of Deep Adaptive Programs (xACT</a:t>
            </a:r>
            <a:r>
              <a:rPr lang="en-US" dirty="0" smtClean="0"/>
              <a:t>), </a:t>
            </a:r>
            <a:r>
              <a:rPr lang="en-US" dirty="0"/>
              <a:t>Oregon State </a:t>
            </a:r>
            <a:r>
              <a:rPr lang="en-US" dirty="0" smtClean="0"/>
              <a:t>University</a:t>
            </a:r>
            <a:endParaRPr lang="en-US" dirty="0"/>
          </a:p>
        </p:txBody>
      </p:sp>
      <p:sp>
        <p:nvSpPr>
          <p:cNvPr id="10" name="TextBox 9"/>
          <p:cNvSpPr txBox="1"/>
          <p:nvPr/>
        </p:nvSpPr>
        <p:spPr>
          <a:xfrm>
            <a:off x="471055" y="860040"/>
            <a:ext cx="827523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a:ea typeface="+mn-ea"/>
                <a:cs typeface="+mn-cs"/>
              </a:rPr>
              <a:t>New perturbation-based </a:t>
            </a:r>
            <a:r>
              <a:rPr kumimoji="0" lang="en-US" sz="1400" b="0" i="0" u="none" strike="noStrike" kern="1200" cap="none" spc="0" normalizeH="0" baseline="0" noProof="0" dirty="0">
                <a:ln>
                  <a:noFill/>
                </a:ln>
                <a:solidFill>
                  <a:prstClr val="black"/>
                </a:solidFill>
                <a:effectLst/>
                <a:uLnTx/>
                <a:uFillTx/>
                <a:latin typeface="Tahoma"/>
                <a:ea typeface="+mn-ea"/>
                <a:cs typeface="+mn-cs"/>
              </a:rPr>
              <a:t>technique for generating high-quality saliency </a:t>
            </a:r>
            <a:r>
              <a:rPr kumimoji="0" lang="en-US" sz="1400" b="0" i="0" u="none" strike="noStrike" kern="1200" cap="none" spc="0" normalizeH="0" baseline="0" noProof="0" dirty="0" smtClean="0">
                <a:ln>
                  <a:noFill/>
                </a:ln>
                <a:solidFill>
                  <a:prstClr val="black"/>
                </a:solidFill>
                <a:effectLst/>
                <a:uLnTx/>
                <a:uFillTx/>
                <a:latin typeface="Tahoma"/>
                <a:ea typeface="+mn-ea"/>
                <a:cs typeface="+mn-cs"/>
              </a:rPr>
              <a:t>maps to support visual explanation</a:t>
            </a:r>
            <a:r>
              <a:rPr kumimoji="0" lang="en-US" sz="1400" b="0" i="0" u="none" strike="noStrike" kern="1200" cap="none" spc="0" normalizeH="0" baseline="0" noProof="0" dirty="0">
                <a:ln>
                  <a:noFill/>
                </a:ln>
                <a:solidFill>
                  <a:prstClr val="black"/>
                </a:solidFill>
                <a:effectLst/>
                <a:uLnTx/>
                <a:uFillTx/>
                <a:latin typeface="Tahoma"/>
                <a:ea typeface="+mn-ea"/>
                <a:cs typeface="+mn-cs"/>
              </a:rPr>
              <a:t> </a:t>
            </a:r>
            <a:r>
              <a:rPr kumimoji="0" lang="en-US" sz="1400" b="0" i="0" u="none" strike="noStrike" kern="1200" cap="none" spc="0" normalizeH="0" baseline="0" noProof="0" dirty="0" smtClean="0">
                <a:ln>
                  <a:noFill/>
                </a:ln>
                <a:solidFill>
                  <a:prstClr val="black"/>
                </a:solidFill>
                <a:effectLst/>
                <a:uLnTx/>
                <a:uFillTx/>
                <a:latin typeface="Tahoma"/>
                <a:ea typeface="+mn-ea"/>
                <a:cs typeface="+mn-cs"/>
              </a:rPr>
              <a:t>of </a:t>
            </a:r>
            <a:r>
              <a:rPr kumimoji="0" lang="en-US" sz="1400" b="0" i="0" u="none" strike="noStrike" kern="1200" cap="none" spc="0" normalizeH="0" baseline="0" noProof="0" dirty="0">
                <a:ln>
                  <a:noFill/>
                </a:ln>
                <a:solidFill>
                  <a:prstClr val="black"/>
                </a:solidFill>
                <a:effectLst/>
                <a:uLnTx/>
                <a:uFillTx/>
                <a:latin typeface="Tahoma"/>
                <a:ea typeface="+mn-ea"/>
                <a:cs typeface="+mn-cs"/>
              </a:rPr>
              <a:t>deep </a:t>
            </a:r>
            <a:r>
              <a:rPr kumimoji="0" lang="en-US" sz="1400" b="0" i="0" u="none" strike="noStrike" kern="1200" cap="none" spc="0" normalizeH="0" baseline="0" noProof="0" dirty="0" smtClean="0">
                <a:ln>
                  <a:noFill/>
                </a:ln>
                <a:solidFill>
                  <a:prstClr val="black"/>
                </a:solidFill>
                <a:effectLst/>
                <a:uLnTx/>
                <a:uFillTx/>
                <a:latin typeface="Tahoma"/>
                <a:ea typeface="+mn-ea"/>
                <a:cs typeface="+mn-cs"/>
              </a:rPr>
              <a:t>RL agents (Atari Breakout Example)</a:t>
            </a:r>
            <a:endParaRPr kumimoji="0" lang="en-US" sz="1400" b="0" i="0" u="none" strike="noStrike" kern="1200" cap="none" spc="0" normalizeH="0" baseline="0" noProof="0" dirty="0">
              <a:ln>
                <a:noFill/>
              </a:ln>
              <a:solidFill>
                <a:prstClr val="black"/>
              </a:solidFill>
              <a:effectLst/>
              <a:uLnTx/>
              <a:uFillTx/>
              <a:latin typeface="Tahoma"/>
              <a:ea typeface="+mn-ea"/>
              <a:cs typeface="+mn-cs"/>
            </a:endParaRPr>
          </a:p>
        </p:txBody>
      </p:sp>
      <p:pic>
        <p:nvPicPr>
          <p:cNvPr id="24" name="Picture 23"/>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b="58998"/>
          <a:stretch/>
        </p:blipFill>
        <p:spPr>
          <a:xfrm>
            <a:off x="3622257" y="1927840"/>
            <a:ext cx="5245063" cy="1207147"/>
          </a:xfrm>
          <a:prstGeom prst="rect">
            <a:avLst/>
          </a:prstGeom>
        </p:spPr>
      </p:pic>
      <p:grpSp>
        <p:nvGrpSpPr>
          <p:cNvPr id="54" name="Group 53"/>
          <p:cNvGrpSpPr/>
          <p:nvPr/>
        </p:nvGrpSpPr>
        <p:grpSpPr>
          <a:xfrm>
            <a:off x="3671995" y="1421106"/>
            <a:ext cx="5221854" cy="553330"/>
            <a:chOff x="3671995" y="1589269"/>
            <a:chExt cx="5221854" cy="553330"/>
          </a:xfrm>
        </p:grpSpPr>
        <p:grpSp>
          <p:nvGrpSpPr>
            <p:cNvPr id="40" name="Group 39"/>
            <p:cNvGrpSpPr/>
            <p:nvPr/>
          </p:nvGrpSpPr>
          <p:grpSpPr>
            <a:xfrm>
              <a:off x="3671995" y="1742489"/>
              <a:ext cx="5221854" cy="400110"/>
              <a:chOff x="3710482" y="2382948"/>
              <a:chExt cx="5221854" cy="400110"/>
            </a:xfrm>
          </p:grpSpPr>
          <p:sp>
            <p:nvSpPr>
              <p:cNvPr id="26" name="TextBox 25"/>
              <p:cNvSpPr txBox="1"/>
              <p:nvPr/>
            </p:nvSpPr>
            <p:spPr>
              <a:xfrm>
                <a:off x="3710482" y="2382948"/>
                <a:ext cx="98321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Untrained Agent</a:t>
                </a: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p:txBody>
          </p:sp>
          <p:sp>
            <p:nvSpPr>
              <p:cNvPr id="27" name="TextBox 26"/>
              <p:cNvSpPr txBox="1"/>
              <p:nvPr/>
            </p:nvSpPr>
            <p:spPr>
              <a:xfrm>
                <a:off x="7806715" y="2382948"/>
                <a:ext cx="1125621"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Fully-trained Agent</a:t>
                </a: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p:txBody>
          </p:sp>
          <p:sp>
            <p:nvSpPr>
              <p:cNvPr id="28" name="Right Arrow 27"/>
              <p:cNvSpPr/>
              <p:nvPr/>
            </p:nvSpPr>
            <p:spPr>
              <a:xfrm>
                <a:off x="4527444" y="2495420"/>
                <a:ext cx="3474720" cy="175166"/>
              </a:xfrm>
              <a:prstGeom prs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smtClean="0">
                  <a:ln>
                    <a:noFill/>
                  </a:ln>
                  <a:solidFill>
                    <a:prstClr val="black"/>
                  </a:solidFill>
                  <a:effectLst/>
                  <a:uLnTx/>
                  <a:uFillTx/>
                  <a:latin typeface="Tahoma"/>
                  <a:ea typeface="+mn-ea"/>
                  <a:cs typeface="+mn-cs"/>
                </a:endParaRPr>
              </a:p>
            </p:txBody>
          </p:sp>
        </p:grpSp>
        <p:sp>
          <p:nvSpPr>
            <p:cNvPr id="29" name="TextBox 28"/>
            <p:cNvSpPr txBox="1"/>
            <p:nvPr/>
          </p:nvSpPr>
          <p:spPr>
            <a:xfrm>
              <a:off x="4989749" y="1589269"/>
              <a:ext cx="259558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Tahoma"/>
                  <a:ea typeface="+mn-ea"/>
                  <a:cs typeface="+mn-cs"/>
                </a:rPr>
                <a:t>Visualizing Agent Learning</a:t>
              </a:r>
            </a:p>
          </p:txBody>
        </p:sp>
      </p:grpSp>
      <p:sp>
        <p:nvSpPr>
          <p:cNvPr id="32" name="TextBox 31"/>
          <p:cNvSpPr txBox="1"/>
          <p:nvPr/>
        </p:nvSpPr>
        <p:spPr>
          <a:xfrm>
            <a:off x="3681123" y="4740727"/>
            <a:ext cx="336502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srgbClr val="0070C0"/>
                </a:solidFill>
                <a:effectLst/>
                <a:uLnTx/>
                <a:uFillTx/>
                <a:latin typeface="Tahoma"/>
                <a:ea typeface="+mn-ea"/>
                <a:cs typeface="+mn-cs"/>
              </a:rPr>
              <a:t>Which agent has a more robust strategy?</a:t>
            </a:r>
            <a:endParaRPr kumimoji="0" lang="en-US" sz="1200" b="1" i="1" u="none" strike="noStrike" kern="1200" cap="none" spc="0" normalizeH="0" baseline="0" noProof="0" dirty="0">
              <a:ln>
                <a:noFill/>
              </a:ln>
              <a:solidFill>
                <a:srgbClr val="0070C0"/>
              </a:solidFill>
              <a:effectLst/>
              <a:uLnTx/>
              <a:uFillTx/>
              <a:latin typeface="Tahoma"/>
              <a:ea typeface="+mn-ea"/>
              <a:cs typeface="+mn-cs"/>
            </a:endParaRPr>
          </a:p>
        </p:txBody>
      </p:sp>
      <p:graphicFrame>
        <p:nvGraphicFramePr>
          <p:cNvPr id="33" name="Table 32"/>
          <p:cNvGraphicFramePr>
            <a:graphicFrameLocks noGrp="1"/>
          </p:cNvGraphicFramePr>
          <p:nvPr>
            <p:extLst/>
          </p:nvPr>
        </p:nvGraphicFramePr>
        <p:xfrm>
          <a:off x="3671995" y="4978885"/>
          <a:ext cx="3383280" cy="575796"/>
        </p:xfrm>
        <a:graphic>
          <a:graphicData uri="http://schemas.openxmlformats.org/drawingml/2006/table">
            <a:tbl>
              <a:tblPr firstRow="1" bandRow="1">
                <a:tableStyleId>{2D5ABB26-0587-4C30-8999-92F81FD0307C}</a:tableStyleId>
              </a:tblPr>
              <a:tblGrid>
                <a:gridCol w="1188720">
                  <a:extLst>
                    <a:ext uri="{9D8B030D-6E8A-4147-A177-3AD203B41FA5}">
                      <a16:colId xmlns:a16="http://schemas.microsoft.com/office/drawing/2014/main" val="4118246766"/>
                    </a:ext>
                  </a:extLst>
                </a:gridCol>
                <a:gridCol w="1097280">
                  <a:extLst>
                    <a:ext uri="{9D8B030D-6E8A-4147-A177-3AD203B41FA5}">
                      <a16:colId xmlns:a16="http://schemas.microsoft.com/office/drawing/2014/main" val="2928035189"/>
                    </a:ext>
                  </a:extLst>
                </a:gridCol>
                <a:gridCol w="1097280">
                  <a:extLst>
                    <a:ext uri="{9D8B030D-6E8A-4147-A177-3AD203B41FA5}">
                      <a16:colId xmlns:a16="http://schemas.microsoft.com/office/drawing/2014/main" val="3970568656"/>
                    </a:ext>
                  </a:extLst>
                </a:gridCol>
              </a:tblGrid>
              <a:tr h="191932">
                <a:tc>
                  <a:txBody>
                    <a:bodyPr/>
                    <a:lstStyle/>
                    <a:p>
                      <a:pPr algn="ct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smtClean="0"/>
                        <a:t>Overfit</a:t>
                      </a:r>
                      <a:r>
                        <a:rPr lang="en-US" sz="1100" b="1" baseline="0" dirty="0" smtClean="0"/>
                        <a:t> Agent</a:t>
                      </a:r>
                      <a:endParaRPr lang="en-US" sz="1100" b="1"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smtClean="0"/>
                        <a:t>Control</a:t>
                      </a:r>
                      <a:r>
                        <a:rPr lang="en-US" sz="1100" b="1" baseline="0" dirty="0" smtClean="0"/>
                        <a:t> Agent</a:t>
                      </a:r>
                      <a:endParaRPr lang="en-US" sz="1100" b="1"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81576"/>
                  </a:ext>
                </a:extLst>
              </a:tr>
              <a:tr h="191932">
                <a:tc>
                  <a:txBody>
                    <a:bodyPr/>
                    <a:lstStyle/>
                    <a:p>
                      <a:pPr algn="ctr"/>
                      <a:r>
                        <a:rPr lang="en-US" sz="1100" baseline="0" dirty="0" smtClean="0"/>
                        <a:t>Without Saliency</a:t>
                      </a: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smtClean="0"/>
                        <a:t>48.4</a:t>
                      </a:r>
                      <a:endParaRPr lang="en-US" sz="1100" b="1"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35.5</a:t>
                      </a: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2077902"/>
                  </a:ext>
                </a:extLst>
              </a:tr>
              <a:tr h="191932">
                <a:tc>
                  <a:txBody>
                    <a:bodyPr/>
                    <a:lstStyle/>
                    <a:p>
                      <a:pPr algn="ctr"/>
                      <a:r>
                        <a:rPr lang="en-US" sz="1100" baseline="0" dirty="0" smtClean="0"/>
                        <a:t>With Saliency</a:t>
                      </a: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25.8</a:t>
                      </a: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smtClean="0"/>
                        <a:t>58.1</a:t>
                      </a:r>
                      <a:endParaRPr lang="en-US" sz="1100" b="1"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9327450"/>
                  </a:ext>
                </a:extLst>
              </a:tr>
            </a:tbl>
          </a:graphicData>
        </a:graphic>
      </p:graphicFrame>
      <p:sp>
        <p:nvSpPr>
          <p:cNvPr id="35" name="TextBox 34"/>
          <p:cNvSpPr txBox="1"/>
          <p:nvPr/>
        </p:nvSpPr>
        <p:spPr>
          <a:xfrm>
            <a:off x="5050854" y="4424442"/>
            <a:ext cx="246413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Tahoma"/>
                <a:ea typeface="+mn-ea"/>
                <a:cs typeface="+mn-cs"/>
              </a:rPr>
              <a:t>Learning a tunneling strategy</a:t>
            </a:r>
          </a:p>
        </p:txBody>
      </p:sp>
      <p:sp>
        <p:nvSpPr>
          <p:cNvPr id="36" name="TextBox 35"/>
          <p:cNvSpPr txBox="1"/>
          <p:nvPr/>
        </p:nvSpPr>
        <p:spPr>
          <a:xfrm>
            <a:off x="4737467" y="3068718"/>
            <a:ext cx="309091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Tahoma"/>
                <a:ea typeface="+mn-ea"/>
                <a:cs typeface="+mn-cs"/>
              </a:rPr>
              <a:t>Learning what features are important</a:t>
            </a:r>
            <a:endParaRPr kumimoji="0" lang="en-US" sz="1200" b="1" i="0" u="none" strike="noStrike" kern="1200" cap="none" spc="0" normalizeH="0" baseline="0" noProof="0" dirty="0">
              <a:ln>
                <a:noFill/>
              </a:ln>
              <a:solidFill>
                <a:prstClr val="black"/>
              </a:solidFill>
              <a:effectLst/>
              <a:uLnTx/>
              <a:uFillTx/>
              <a:latin typeface="Tahoma"/>
              <a:ea typeface="+mn-ea"/>
              <a:cs typeface="+mn-cs"/>
            </a:endParaRPr>
          </a:p>
        </p:txBody>
      </p:sp>
      <p:pic>
        <p:nvPicPr>
          <p:cNvPr id="37" name="Picture 36"/>
          <p:cNvPicPr>
            <a:picLocks noChangeAspect="1"/>
          </p:cNvPicPr>
          <p:nvPr/>
        </p:nvPicPr>
        <p:blipFill rotWithShape="1">
          <a:blip r:embed="rId3">
            <a:clrChange>
              <a:clrFrom>
                <a:srgbClr val="FFFFFF"/>
              </a:clrFrom>
              <a:clrTo>
                <a:srgbClr val="FFFFFF">
                  <a:alpha val="0"/>
                </a:srgbClr>
              </a:clrTo>
            </a:clrChange>
          </a:blip>
          <a:srcRect t="50435" b="8542"/>
          <a:stretch/>
        </p:blipFill>
        <p:spPr>
          <a:xfrm>
            <a:off x="3622257" y="3309813"/>
            <a:ext cx="5245063" cy="1207764"/>
          </a:xfrm>
          <a:prstGeom prst="rect">
            <a:avLst/>
          </a:prstGeom>
        </p:spPr>
      </p:pic>
      <p:pic>
        <p:nvPicPr>
          <p:cNvPr id="42" name="Picture 41"/>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b="49261"/>
          <a:stretch/>
        </p:blipFill>
        <p:spPr>
          <a:xfrm>
            <a:off x="446433" y="4977469"/>
            <a:ext cx="1126309" cy="1363244"/>
          </a:xfrm>
          <a:prstGeom prst="rect">
            <a:avLst/>
          </a:prstGeom>
        </p:spPr>
      </p:pic>
      <p:sp>
        <p:nvSpPr>
          <p:cNvPr id="43" name="TextBox 42"/>
          <p:cNvSpPr txBox="1"/>
          <p:nvPr/>
        </p:nvSpPr>
        <p:spPr>
          <a:xfrm>
            <a:off x="544838" y="4714279"/>
            <a:ext cx="25218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ahoma"/>
                <a:ea typeface="+mn-ea"/>
                <a:cs typeface="+mn-cs"/>
              </a:rPr>
              <a:t>Visualizing </a:t>
            </a:r>
            <a:r>
              <a:rPr kumimoji="0" lang="en-US" sz="1400" b="1" i="0" u="none" strike="noStrike" kern="1200" cap="none" spc="0" normalizeH="0" baseline="0" noProof="0" dirty="0" smtClean="0">
                <a:ln>
                  <a:noFill/>
                </a:ln>
                <a:solidFill>
                  <a:prstClr val="black"/>
                </a:solidFill>
                <a:effectLst/>
                <a:uLnTx/>
                <a:uFillTx/>
                <a:latin typeface="Tahoma"/>
                <a:ea typeface="+mn-ea"/>
                <a:cs typeface="+mn-cs"/>
              </a:rPr>
              <a:t>Overfit Agents</a:t>
            </a:r>
            <a:endParaRPr kumimoji="0" lang="en-US" sz="1400" b="1" i="0" u="none" strike="noStrike" kern="1200" cap="none" spc="0" normalizeH="0" baseline="0" noProof="0" dirty="0">
              <a:ln>
                <a:noFill/>
              </a:ln>
              <a:solidFill>
                <a:prstClr val="black"/>
              </a:solidFill>
              <a:effectLst/>
              <a:uLnTx/>
              <a:uFillTx/>
              <a:latin typeface="Tahoma"/>
              <a:ea typeface="+mn-ea"/>
              <a:cs typeface="+mn-cs"/>
            </a:endParaRPr>
          </a:p>
        </p:txBody>
      </p:sp>
      <p:sp>
        <p:nvSpPr>
          <p:cNvPr id="44" name="TextBox 43"/>
          <p:cNvSpPr txBox="1"/>
          <p:nvPr/>
        </p:nvSpPr>
        <p:spPr>
          <a:xfrm>
            <a:off x="195228" y="6268482"/>
            <a:ext cx="170677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Tahoma"/>
                <a:ea typeface="+mn-ea"/>
                <a:cs typeface="+mn-cs"/>
              </a:rPr>
              <a:t>Control Agent</a:t>
            </a:r>
            <a:endParaRPr kumimoji="0" lang="en-US" sz="1200" b="1" i="0" u="none" strike="noStrike" kern="1200" cap="none" spc="0" normalizeH="0" baseline="0" noProof="0" dirty="0">
              <a:ln>
                <a:noFill/>
              </a:ln>
              <a:solidFill>
                <a:prstClr val="black"/>
              </a:solidFill>
              <a:effectLst/>
              <a:uLnTx/>
              <a:uFillTx/>
              <a:latin typeface="Tahoma"/>
              <a:ea typeface="+mn-ea"/>
              <a:cs typeface="+mn-cs"/>
            </a:endParaRPr>
          </a:p>
        </p:txBody>
      </p:sp>
      <p:sp>
        <p:nvSpPr>
          <p:cNvPr id="45" name="TextBox 44"/>
          <p:cNvSpPr txBox="1"/>
          <p:nvPr/>
        </p:nvSpPr>
        <p:spPr>
          <a:xfrm>
            <a:off x="1647606" y="6268482"/>
            <a:ext cx="18486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ahoma"/>
                <a:ea typeface="+mn-ea"/>
                <a:cs typeface="+mn-cs"/>
              </a:rPr>
              <a:t>O</a:t>
            </a:r>
            <a:r>
              <a:rPr kumimoji="0" lang="en-US" sz="1200" b="1" i="0" u="none" strike="noStrike" kern="1200" cap="none" spc="0" normalizeH="0" baseline="0" noProof="0" dirty="0" smtClean="0">
                <a:ln>
                  <a:noFill/>
                </a:ln>
                <a:solidFill>
                  <a:prstClr val="black"/>
                </a:solidFill>
                <a:effectLst/>
                <a:uLnTx/>
                <a:uFillTx/>
                <a:latin typeface="Tahoma"/>
                <a:ea typeface="+mn-ea"/>
                <a:cs typeface="+mn-cs"/>
              </a:rPr>
              <a:t>verfit Agent</a:t>
            </a:r>
            <a:endParaRPr kumimoji="0" lang="en-US" sz="1200" b="1" i="0" u="none" strike="noStrike" kern="1200" cap="none" spc="0" normalizeH="0" baseline="0" noProof="0" dirty="0">
              <a:ln>
                <a:noFill/>
              </a:ln>
              <a:solidFill>
                <a:prstClr val="black"/>
              </a:solidFill>
              <a:effectLst/>
              <a:uLnTx/>
              <a:uFillTx/>
              <a:latin typeface="Tahoma"/>
              <a:ea typeface="+mn-ea"/>
              <a:cs typeface="+mn-cs"/>
            </a:endParaRPr>
          </a:p>
        </p:txBody>
      </p:sp>
      <p:pic>
        <p:nvPicPr>
          <p:cNvPr id="47" name="Picture 46"/>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t="50674"/>
          <a:stretch/>
        </p:blipFill>
        <p:spPr>
          <a:xfrm>
            <a:off x="2012698" y="5042505"/>
            <a:ext cx="1118431" cy="1316021"/>
          </a:xfrm>
          <a:prstGeom prst="rect">
            <a:avLst/>
          </a:prstGeom>
        </p:spPr>
      </p:pic>
      <p:grpSp>
        <p:nvGrpSpPr>
          <p:cNvPr id="53" name="Group 52"/>
          <p:cNvGrpSpPr/>
          <p:nvPr/>
        </p:nvGrpSpPr>
        <p:grpSpPr>
          <a:xfrm>
            <a:off x="286858" y="1429071"/>
            <a:ext cx="3154237" cy="3151743"/>
            <a:chOff x="416162" y="1561561"/>
            <a:chExt cx="3154237" cy="3151743"/>
          </a:xfrm>
        </p:grpSpPr>
        <p:pic>
          <p:nvPicPr>
            <p:cNvPr id="18" name="Picture 17"/>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l="67995" b="53946"/>
            <a:stretch/>
          </p:blipFill>
          <p:spPr>
            <a:xfrm>
              <a:off x="526996" y="2054701"/>
              <a:ext cx="1533147" cy="1593466"/>
            </a:xfrm>
            <a:prstGeom prst="rect">
              <a:avLst/>
            </a:prstGeom>
          </p:spPr>
        </p:pic>
        <p:sp>
          <p:nvSpPr>
            <p:cNvPr id="20" name="TextBox 19"/>
            <p:cNvSpPr txBox="1"/>
            <p:nvPr/>
          </p:nvSpPr>
          <p:spPr>
            <a:xfrm>
              <a:off x="573176" y="3590380"/>
              <a:ext cx="1458126" cy="9387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Tahoma"/>
                  <a:ea typeface="Tahoma" pitchFamily="34" charset="0"/>
                  <a:cs typeface="Tahoma" pitchFamily="34" charset="0"/>
                </a:rPr>
                <a:t>A</a:t>
              </a:r>
              <a:r>
                <a:rPr kumimoji="0" lang="en-US" sz="1100" b="0" i="0" u="none" strike="noStrike" kern="1200" cap="none" spc="0" normalizeH="0" baseline="0" noProof="0" dirty="0" smtClean="0">
                  <a:ln>
                    <a:noFill/>
                  </a:ln>
                  <a:solidFill>
                    <a:prstClr val="black"/>
                  </a:solidFill>
                  <a:effectLst/>
                  <a:uLnTx/>
                  <a:uFillTx/>
                  <a:latin typeface="Tahoma"/>
                  <a:ea typeface="Tahoma" pitchFamily="34" charset="0"/>
                  <a:cs typeface="Tahoma" pitchFamily="34" charset="0"/>
                </a:rPr>
                <a:t>gent </a:t>
              </a:r>
              <a:r>
                <a:rPr kumimoji="0" lang="en-US" sz="1100" b="0" i="0" u="none" strike="noStrike" kern="1200" cap="none" spc="0" normalizeH="0" baseline="0" noProof="0" dirty="0">
                  <a:ln>
                    <a:noFill/>
                  </a:ln>
                  <a:solidFill>
                    <a:prstClr val="black"/>
                  </a:solidFill>
                  <a:effectLst/>
                  <a:uLnTx/>
                  <a:uFillTx/>
                  <a:latin typeface="Tahoma"/>
                  <a:ea typeface="Tahoma" pitchFamily="34" charset="0"/>
                  <a:cs typeface="Tahoma" pitchFamily="34" charset="0"/>
                </a:rPr>
                <a:t>has not </a:t>
              </a:r>
              <a:r>
                <a:rPr kumimoji="0" lang="en-US" sz="1100" b="0" i="0" u="none" strike="noStrike" kern="1200" cap="none" spc="0" normalizeH="0" baseline="0" noProof="0" dirty="0" smtClean="0">
                  <a:ln>
                    <a:noFill/>
                  </a:ln>
                  <a:solidFill>
                    <a:prstClr val="black"/>
                  </a:solidFill>
                  <a:effectLst/>
                  <a:uLnTx/>
                  <a:uFillTx/>
                  <a:latin typeface="Tahoma"/>
                  <a:ea typeface="Tahoma" pitchFamily="34" charset="0"/>
                  <a:cs typeface="Tahoma" pitchFamily="34" charset="0"/>
                </a:rPr>
                <a:t>initiated tunneling </a:t>
              </a:r>
              <a:r>
                <a:rPr kumimoji="0" lang="en-US" sz="1100" b="0" i="0" u="none" strike="noStrike" kern="1200" cap="none" spc="0" normalizeH="0" baseline="0" noProof="0" dirty="0">
                  <a:ln>
                    <a:noFill/>
                  </a:ln>
                  <a:solidFill>
                    <a:prstClr val="black"/>
                  </a:solidFill>
                  <a:effectLst/>
                  <a:uLnTx/>
                  <a:uFillTx/>
                  <a:latin typeface="Tahoma"/>
                  <a:ea typeface="Tahoma" pitchFamily="34" charset="0"/>
                  <a:cs typeface="Tahoma" pitchFamily="34" charset="0"/>
                </a:rPr>
                <a:t>strategy and the value network is relatively </a:t>
              </a:r>
              <a:r>
                <a:rPr kumimoji="0" lang="en-US" sz="1100" b="0" i="0" u="none" strike="noStrike" kern="1200" cap="none" spc="0" normalizeH="0" baseline="0" noProof="0" dirty="0" smtClean="0">
                  <a:ln>
                    <a:noFill/>
                  </a:ln>
                  <a:solidFill>
                    <a:prstClr val="black"/>
                  </a:solidFill>
                  <a:effectLst/>
                  <a:uLnTx/>
                  <a:uFillTx/>
                  <a:latin typeface="Tahoma"/>
                  <a:ea typeface="Tahoma" pitchFamily="34" charset="0"/>
                  <a:cs typeface="Tahoma" pitchFamily="34" charset="0"/>
                </a:rPr>
                <a:t>inactive</a:t>
              </a:r>
            </a:p>
          </p:txBody>
        </p:sp>
        <p:pic>
          <p:nvPicPr>
            <p:cNvPr id="21" name="Picture 20"/>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l="67995" t="46054" b="6152"/>
            <a:stretch/>
          </p:blipFill>
          <p:spPr>
            <a:xfrm>
              <a:off x="1955816" y="2045149"/>
              <a:ext cx="1533147" cy="1653641"/>
            </a:xfrm>
            <a:prstGeom prst="rect">
              <a:avLst/>
            </a:prstGeom>
          </p:spPr>
        </p:pic>
        <p:sp>
          <p:nvSpPr>
            <p:cNvPr id="23" name="TextBox 22"/>
            <p:cNvSpPr txBox="1"/>
            <p:nvPr/>
          </p:nvSpPr>
          <p:spPr>
            <a:xfrm>
              <a:off x="1946580" y="3599823"/>
              <a:ext cx="160336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Tahoma"/>
                  <a:ea typeface="Tahoma" pitchFamily="34" charset="0"/>
                  <a:cs typeface="Tahoma" pitchFamily="34" charset="0"/>
                </a:rPr>
                <a:t>(+20 frames) Value </a:t>
              </a:r>
              <a:r>
                <a:rPr kumimoji="0" lang="en-US" sz="1100" b="0" i="0" u="none" strike="noStrike" kern="1200" cap="none" spc="0" normalizeH="0" baseline="0" noProof="0" dirty="0">
                  <a:ln>
                    <a:noFill/>
                  </a:ln>
                  <a:solidFill>
                    <a:prstClr val="black"/>
                  </a:solidFill>
                  <a:effectLst/>
                  <a:uLnTx/>
                  <a:uFillTx/>
                  <a:latin typeface="Tahoma"/>
                  <a:ea typeface="Tahoma" pitchFamily="34" charset="0"/>
                  <a:cs typeface="Tahoma" pitchFamily="34" charset="0"/>
                </a:rPr>
                <a:t>network starts attending to </a:t>
              </a:r>
              <a:r>
                <a:rPr kumimoji="0" lang="en-US" sz="1100" b="0" i="0" u="none" strike="noStrike" kern="1200" cap="none" spc="0" normalizeH="0" baseline="0" noProof="0" dirty="0" smtClean="0">
                  <a:ln>
                    <a:noFill/>
                  </a:ln>
                  <a:solidFill>
                    <a:prstClr val="black"/>
                  </a:solidFill>
                  <a:effectLst/>
                  <a:uLnTx/>
                  <a:uFillTx/>
                  <a:latin typeface="Tahoma"/>
                  <a:ea typeface="Tahoma" pitchFamily="34" charset="0"/>
                  <a:cs typeface="Tahoma" pitchFamily="34" charset="0"/>
                </a:rPr>
                <a:t>far </a:t>
              </a:r>
              <a:r>
                <a:rPr kumimoji="0" lang="en-US" sz="1100" b="0" i="0" u="none" strike="noStrike" kern="1200" cap="none" spc="0" normalizeH="0" baseline="0" noProof="0" dirty="0">
                  <a:ln>
                    <a:noFill/>
                  </a:ln>
                  <a:solidFill>
                    <a:prstClr val="black"/>
                  </a:solidFill>
                  <a:effectLst/>
                  <a:uLnTx/>
                  <a:uFillTx/>
                  <a:latin typeface="Tahoma"/>
                  <a:ea typeface="Tahoma" pitchFamily="34" charset="0"/>
                  <a:cs typeface="Tahoma" pitchFamily="34" charset="0"/>
                </a:rPr>
                <a:t>left region of </a:t>
              </a:r>
              <a:r>
                <a:rPr kumimoji="0" lang="en-US" sz="1100" b="0" i="0" u="none" strike="noStrike" kern="1200" cap="none" spc="0" normalizeH="0" baseline="0" noProof="0" dirty="0" smtClean="0">
                  <a:ln>
                    <a:noFill/>
                  </a:ln>
                  <a:solidFill>
                    <a:prstClr val="black"/>
                  </a:solidFill>
                  <a:effectLst/>
                  <a:uLnTx/>
                  <a:uFillTx/>
                  <a:latin typeface="Tahoma"/>
                  <a:ea typeface="Tahoma" pitchFamily="34" charset="0"/>
                  <a:cs typeface="Tahoma" pitchFamily="34" charset="0"/>
                </a:rPr>
                <a:t>brick </a:t>
              </a:r>
              <a:r>
                <a:rPr kumimoji="0" lang="en-US" sz="1100" b="0" i="0" u="none" strike="noStrike" kern="1200" cap="none" spc="0" normalizeH="0" baseline="0" noProof="0" dirty="0">
                  <a:ln>
                    <a:noFill/>
                  </a:ln>
                  <a:solidFill>
                    <a:prstClr val="black"/>
                  </a:solidFill>
                  <a:effectLst/>
                  <a:uLnTx/>
                  <a:uFillTx/>
                  <a:latin typeface="Tahoma"/>
                  <a:ea typeface="Tahoma" pitchFamily="34" charset="0"/>
                  <a:cs typeface="Tahoma" pitchFamily="34" charset="0"/>
                </a:rPr>
                <a:t>wall, and continues to do so for </a:t>
              </a:r>
              <a:r>
                <a:rPr kumimoji="0" lang="en-US" sz="1100" b="0" i="0" u="none" strike="noStrike" kern="1200" cap="none" spc="0" normalizeH="0" baseline="0" noProof="0" dirty="0" smtClean="0">
                  <a:ln>
                    <a:noFill/>
                  </a:ln>
                  <a:solidFill>
                    <a:prstClr val="black"/>
                  </a:solidFill>
                  <a:effectLst/>
                  <a:uLnTx/>
                  <a:uFillTx/>
                  <a:latin typeface="Tahoma"/>
                  <a:ea typeface="Tahoma" pitchFamily="34" charset="0"/>
                  <a:cs typeface="Tahoma" pitchFamily="34" charset="0"/>
                </a:rPr>
                <a:t>next </a:t>
              </a:r>
              <a:r>
                <a:rPr kumimoji="0" lang="en-US" sz="1100" b="0" i="0" u="none" strike="noStrike" kern="1200" cap="none" spc="0" normalizeH="0" baseline="0" noProof="0" dirty="0">
                  <a:ln>
                    <a:noFill/>
                  </a:ln>
                  <a:solidFill>
                    <a:prstClr val="black"/>
                  </a:solidFill>
                  <a:effectLst/>
                  <a:uLnTx/>
                  <a:uFillTx/>
                  <a:latin typeface="Tahoma"/>
                  <a:ea typeface="Tahoma" pitchFamily="34" charset="0"/>
                  <a:cs typeface="Tahoma" pitchFamily="34" charset="0"/>
                </a:rPr>
                <a:t>70 </a:t>
              </a:r>
              <a:r>
                <a:rPr kumimoji="0" lang="en-US" sz="1100" b="0" i="0" u="none" strike="noStrike" kern="1200" cap="none" spc="0" normalizeH="0" baseline="0" noProof="0" dirty="0" smtClean="0">
                  <a:ln>
                    <a:noFill/>
                  </a:ln>
                  <a:solidFill>
                    <a:prstClr val="black"/>
                  </a:solidFill>
                  <a:effectLst/>
                  <a:uLnTx/>
                  <a:uFillTx/>
                  <a:latin typeface="Tahoma"/>
                  <a:ea typeface="Tahoma" pitchFamily="34" charset="0"/>
                  <a:cs typeface="Tahoma" pitchFamily="34" charset="0"/>
                </a:rPr>
                <a:t>frames</a:t>
              </a:r>
              <a:endParaRPr kumimoji="0" lang="en-US" sz="1100" b="0" i="0" u="none" strike="noStrike" kern="1200" cap="none" spc="0" normalizeH="0" baseline="0" noProof="0" dirty="0">
                <a:ln>
                  <a:noFill/>
                </a:ln>
                <a:solidFill>
                  <a:prstClr val="black"/>
                </a:solidFill>
                <a:effectLst/>
                <a:uLnTx/>
                <a:uFillTx/>
                <a:latin typeface="Tahoma"/>
                <a:ea typeface="+mn-ea"/>
                <a:cs typeface="+mn-cs"/>
              </a:endParaRPr>
            </a:p>
          </p:txBody>
        </p:sp>
        <p:sp>
          <p:nvSpPr>
            <p:cNvPr id="30" name="TextBox 29"/>
            <p:cNvSpPr txBox="1"/>
            <p:nvPr/>
          </p:nvSpPr>
          <p:spPr>
            <a:xfrm>
              <a:off x="416162" y="1566553"/>
              <a:ext cx="3154237"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Tahoma"/>
                  <a:ea typeface="+mn-ea"/>
                  <a:cs typeface="+mn-cs"/>
                </a:rPr>
                <a:t>Visualizing Strong Agent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Tahoma"/>
                  <a:ea typeface="+mn-ea"/>
                  <a:cs typeface="+mn-cs"/>
                </a:rPr>
                <a:t>(Tunneling Strategy)</a:t>
              </a:r>
              <a:endParaRPr kumimoji="0" lang="en-US" sz="1200" b="0" i="0" u="none" strike="noStrike" kern="1200" cap="none" spc="0" normalizeH="0" baseline="0" noProof="0" dirty="0">
                <a:ln>
                  <a:noFill/>
                </a:ln>
                <a:solidFill>
                  <a:prstClr val="black"/>
                </a:solidFill>
                <a:effectLst/>
                <a:uLnTx/>
                <a:uFillTx/>
                <a:latin typeface="Tahoma"/>
                <a:ea typeface="+mn-ea"/>
                <a:cs typeface="+mn-cs"/>
              </a:endParaRPr>
            </a:p>
          </p:txBody>
        </p:sp>
        <p:sp>
          <p:nvSpPr>
            <p:cNvPr id="52" name="Rectangle 51"/>
            <p:cNvSpPr/>
            <p:nvPr/>
          </p:nvSpPr>
          <p:spPr>
            <a:xfrm>
              <a:off x="471055" y="1561561"/>
              <a:ext cx="3078889" cy="31517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grpSp>
      <p:sp>
        <p:nvSpPr>
          <p:cNvPr id="55" name="Rectangle 54"/>
          <p:cNvSpPr/>
          <p:nvPr/>
        </p:nvSpPr>
        <p:spPr>
          <a:xfrm>
            <a:off x="3532212" y="1431909"/>
            <a:ext cx="5361637" cy="32695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46" name="TextBox 45"/>
          <p:cNvSpPr txBox="1"/>
          <p:nvPr/>
        </p:nvSpPr>
        <p:spPr>
          <a:xfrm>
            <a:off x="1400176" y="5155206"/>
            <a:ext cx="810997"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Hint Pixels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a:ea typeface="+mn-ea"/>
                <a:cs typeface="+mn-cs"/>
              </a:rPr>
              <a:t>a</a:t>
            </a:r>
            <a:r>
              <a:rPr kumimoji="0" lang="en-US" sz="1000" b="0" i="0" u="none" strike="noStrike" kern="1200" cap="none" spc="0" normalizeH="0" baseline="0" noProof="0" dirty="0" smtClean="0">
                <a:ln>
                  <a:noFill/>
                </a:ln>
                <a:solidFill>
                  <a:prstClr val="black"/>
                </a:solidFill>
                <a:effectLst/>
                <a:uLnTx/>
                <a:uFillTx/>
                <a:latin typeface="Tahoma"/>
                <a:ea typeface="+mn-ea"/>
                <a:cs typeface="+mn-cs"/>
              </a:rPr>
              <a:t>dded to encourage overfitting</a:t>
            </a: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p:txBody>
      </p:sp>
      <p:sp>
        <p:nvSpPr>
          <p:cNvPr id="57" name="Flowchart: Alternate Process 56"/>
          <p:cNvSpPr/>
          <p:nvPr/>
        </p:nvSpPr>
        <p:spPr>
          <a:xfrm>
            <a:off x="1693419" y="5377656"/>
            <a:ext cx="224510" cy="88836"/>
          </a:xfrm>
          <a:prstGeom prst="flowChartAlternateProcess">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59" name="Rectangle 58"/>
          <p:cNvSpPr/>
          <p:nvPr/>
        </p:nvSpPr>
        <p:spPr>
          <a:xfrm>
            <a:off x="342742" y="4747083"/>
            <a:ext cx="3078889" cy="18239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60" name="TextBox 59"/>
          <p:cNvSpPr txBox="1"/>
          <p:nvPr/>
        </p:nvSpPr>
        <p:spPr>
          <a:xfrm>
            <a:off x="7255069" y="6153065"/>
            <a:ext cx="1692286"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Tahoma"/>
                <a:ea typeface="+mn-ea"/>
                <a:cs typeface="+mn-cs"/>
              </a:rPr>
              <a:t>Greydanus, Koul, Dodge, and Fern. Visualizing and Understanding Atari Agents</a:t>
            </a:r>
          </a:p>
        </p:txBody>
      </p:sp>
      <p:sp>
        <p:nvSpPr>
          <p:cNvPr id="61" name="TextBox 60"/>
          <p:cNvSpPr txBox="1"/>
          <p:nvPr/>
        </p:nvSpPr>
        <p:spPr>
          <a:xfrm>
            <a:off x="7122907" y="4805805"/>
            <a:ext cx="1775289" cy="11695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smtClean="0">
                <a:ln>
                  <a:noFill/>
                </a:ln>
                <a:solidFill>
                  <a:prstClr val="black"/>
                </a:solidFill>
                <a:effectLst/>
                <a:uLnTx/>
                <a:uFillTx/>
                <a:latin typeface="Tahoma"/>
                <a:ea typeface="+mn-ea"/>
                <a:cs typeface="+mn-cs"/>
              </a:rPr>
              <a:t>Saliency </a:t>
            </a:r>
            <a:r>
              <a:rPr kumimoji="0" lang="en-US" sz="1400" b="1" i="1" u="none" strike="noStrike" kern="1200" cap="none" spc="0" normalizeH="0" baseline="0" noProof="0" dirty="0">
                <a:ln>
                  <a:noFill/>
                </a:ln>
                <a:solidFill>
                  <a:prstClr val="black"/>
                </a:solidFill>
                <a:effectLst/>
                <a:uLnTx/>
                <a:uFillTx/>
                <a:latin typeface="Tahoma"/>
                <a:ea typeface="+mn-ea"/>
                <a:cs typeface="+mn-cs"/>
              </a:rPr>
              <a:t>maps helped </a:t>
            </a:r>
            <a:r>
              <a:rPr kumimoji="0" lang="en-US" sz="1400" b="1" i="1" u="none" strike="noStrike" kern="1200" cap="none" spc="0" normalizeH="0" baseline="0" noProof="0" dirty="0" smtClean="0">
                <a:ln>
                  <a:noFill/>
                </a:ln>
                <a:solidFill>
                  <a:prstClr val="black"/>
                </a:solidFill>
                <a:effectLst/>
                <a:uLnTx/>
                <a:uFillTx/>
                <a:latin typeface="Tahoma"/>
                <a:ea typeface="+mn-ea"/>
                <a:cs typeface="+mn-cs"/>
              </a:rPr>
              <a:t>users improve ability to reason about agents</a:t>
            </a:r>
            <a:endParaRPr kumimoji="0" lang="en-US" sz="1400" b="1" i="1" u="none" strike="noStrike" kern="1200" cap="none" spc="0" normalizeH="0" baseline="0" noProof="0" dirty="0">
              <a:ln>
                <a:noFill/>
              </a:ln>
              <a:solidFill>
                <a:prstClr val="black"/>
              </a:solidFill>
              <a:effectLst/>
              <a:uLnTx/>
              <a:uFillTx/>
              <a:latin typeface="Tahoma"/>
              <a:ea typeface="+mn-ea"/>
              <a:cs typeface="+mn-cs"/>
            </a:endParaRPr>
          </a:p>
        </p:txBody>
      </p:sp>
      <p:graphicFrame>
        <p:nvGraphicFramePr>
          <p:cNvPr id="62" name="Table 61"/>
          <p:cNvGraphicFramePr>
            <a:graphicFrameLocks noGrp="1"/>
          </p:cNvGraphicFramePr>
          <p:nvPr>
            <p:extLst/>
          </p:nvPr>
        </p:nvGraphicFramePr>
        <p:xfrm>
          <a:off x="3534835" y="6047803"/>
          <a:ext cx="3657600" cy="575796"/>
        </p:xfrm>
        <a:graphic>
          <a:graphicData uri="http://schemas.openxmlformats.org/drawingml/2006/table">
            <a:tbl>
              <a:tblPr firstRow="1" bandRow="1">
                <a:tableStyleId>{2D5ABB26-0587-4C30-8999-92F81FD0307C}</a:tableStyleId>
              </a:tblPr>
              <a:tblGrid>
                <a:gridCol w="1188720">
                  <a:extLst>
                    <a:ext uri="{9D8B030D-6E8A-4147-A177-3AD203B41FA5}">
                      <a16:colId xmlns:a16="http://schemas.microsoft.com/office/drawing/2014/main" val="4118246766"/>
                    </a:ext>
                  </a:extLst>
                </a:gridCol>
                <a:gridCol w="1280160">
                  <a:extLst>
                    <a:ext uri="{9D8B030D-6E8A-4147-A177-3AD203B41FA5}">
                      <a16:colId xmlns:a16="http://schemas.microsoft.com/office/drawing/2014/main" val="2928035189"/>
                    </a:ext>
                  </a:extLst>
                </a:gridCol>
                <a:gridCol w="1188720">
                  <a:extLst>
                    <a:ext uri="{9D8B030D-6E8A-4147-A177-3AD203B41FA5}">
                      <a16:colId xmlns:a16="http://schemas.microsoft.com/office/drawing/2014/main" val="3970568656"/>
                    </a:ext>
                  </a:extLst>
                </a:gridCol>
              </a:tblGrid>
              <a:tr h="191932">
                <a:tc>
                  <a:txBody>
                    <a:bodyPr/>
                    <a:lstStyle/>
                    <a:p>
                      <a:pPr algn="ct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smtClean="0"/>
                        <a:t>Overfit</a:t>
                      </a:r>
                      <a:r>
                        <a:rPr lang="en-US" sz="1100" b="1" baseline="0" dirty="0" smtClean="0"/>
                        <a:t> Agent</a:t>
                      </a:r>
                      <a:endParaRPr lang="en-US" sz="1100" b="1"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smtClean="0"/>
                        <a:t>Control</a:t>
                      </a:r>
                      <a:r>
                        <a:rPr lang="en-US" sz="1100" b="1" baseline="0" dirty="0" smtClean="0"/>
                        <a:t> Agent</a:t>
                      </a:r>
                      <a:endParaRPr lang="en-US" sz="1100" b="1"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81576"/>
                  </a:ext>
                </a:extLst>
              </a:tr>
              <a:tr h="191932">
                <a:tc>
                  <a:txBody>
                    <a:bodyPr/>
                    <a:lstStyle/>
                    <a:p>
                      <a:pPr algn="ctr"/>
                      <a:r>
                        <a:rPr lang="en-US" sz="1100" baseline="0" dirty="0" smtClean="0"/>
                        <a:t>Without Saliency</a:t>
                      </a: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0" i="0" u="none" strike="noStrike" kern="1200" baseline="0" dirty="0" smtClean="0">
                          <a:solidFill>
                            <a:schemeClr val="tx1"/>
                          </a:solidFill>
                          <a:latin typeface="+mn-lt"/>
                          <a:ea typeface="+mn-ea"/>
                          <a:cs typeface="+mn-cs"/>
                        </a:rPr>
                        <a:t>67.7% (ball)</a:t>
                      </a:r>
                      <a:endParaRPr lang="en-US" sz="800" b="1"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41.9% (ball)</a:t>
                      </a: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2077902"/>
                  </a:ext>
                </a:extLst>
              </a:tr>
              <a:tr h="191932">
                <a:tc>
                  <a:txBody>
                    <a:bodyPr/>
                    <a:lstStyle/>
                    <a:p>
                      <a:pPr algn="ctr"/>
                      <a:r>
                        <a:rPr lang="en-US" sz="1100" baseline="0" dirty="0" smtClean="0"/>
                        <a:t>With Saliency</a:t>
                      </a: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67.7% (hint</a:t>
                      </a:r>
                      <a:r>
                        <a:rPr lang="en-US" sz="1100" baseline="0" dirty="0" smtClean="0"/>
                        <a:t> pixels)</a:t>
                      </a:r>
                      <a:endParaRPr lang="en-US" sz="11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0" dirty="0" smtClean="0"/>
                        <a:t>32.3</a:t>
                      </a:r>
                      <a:r>
                        <a:rPr lang="en-US" sz="1100" b="0" smtClean="0"/>
                        <a:t>% (ball</a:t>
                      </a:r>
                      <a:r>
                        <a:rPr lang="en-US" sz="1100" b="0" dirty="0" smtClean="0"/>
                        <a:t>)</a:t>
                      </a:r>
                      <a:endParaRPr lang="en-US" sz="11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9327450"/>
                  </a:ext>
                </a:extLst>
              </a:tr>
            </a:tbl>
          </a:graphicData>
        </a:graphic>
      </p:graphicFrame>
      <p:sp>
        <p:nvSpPr>
          <p:cNvPr id="63" name="TextBox 62"/>
          <p:cNvSpPr txBox="1"/>
          <p:nvPr/>
        </p:nvSpPr>
        <p:spPr>
          <a:xfrm>
            <a:off x="3534835" y="5625531"/>
            <a:ext cx="3657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70C0"/>
                </a:solidFill>
                <a:effectLst/>
                <a:uLnTx/>
                <a:uFillTx/>
                <a:latin typeface="Tahoma"/>
                <a:ea typeface="+mn-ea"/>
                <a:cs typeface="+mn-cs"/>
              </a:rPr>
              <a:t>What piece of visual information </a:t>
            </a:r>
            <a:r>
              <a:rPr kumimoji="0" lang="en-US" sz="1200" b="1" i="1" u="none" strike="noStrike" kern="1200" cap="none" spc="0" normalizeH="0" baseline="0" noProof="0" dirty="0" smtClean="0">
                <a:ln>
                  <a:noFill/>
                </a:ln>
                <a:solidFill>
                  <a:srgbClr val="0070C0"/>
                </a:solidFill>
                <a:effectLst/>
                <a:uLnTx/>
                <a:uFillTx/>
                <a:latin typeface="Tahoma"/>
                <a:ea typeface="+mn-ea"/>
                <a:cs typeface="+mn-cs"/>
              </a:rPr>
              <a:t>does each agent primarily use </a:t>
            </a:r>
            <a:r>
              <a:rPr kumimoji="0" lang="en-US" sz="1200" b="1" i="1" u="none" strike="noStrike" kern="1200" cap="none" spc="0" normalizeH="0" baseline="0" noProof="0" dirty="0">
                <a:ln>
                  <a:noFill/>
                </a:ln>
                <a:solidFill>
                  <a:srgbClr val="0070C0"/>
                </a:solidFill>
                <a:effectLst/>
                <a:uLnTx/>
                <a:uFillTx/>
                <a:latin typeface="Tahoma"/>
                <a:ea typeface="+mn-ea"/>
                <a:cs typeface="+mn-cs"/>
              </a:rPr>
              <a:t>to make its decisions?</a:t>
            </a:r>
          </a:p>
        </p:txBody>
      </p:sp>
    </p:spTree>
    <p:extLst>
      <p:ext uri="{BB962C8B-B14F-4D97-AF65-F5344CB8AC3E}">
        <p14:creationId xmlns:p14="http://schemas.microsoft.com/office/powerpoint/2010/main" val="1210351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589986" y="6561177"/>
            <a:ext cx="6477000" cy="298450"/>
          </a:xfrm>
        </p:spPr>
        <p:txBody>
          <a:bodyPr/>
          <a:lstStyle/>
          <a:p>
            <a:pPr>
              <a:defRPr/>
            </a:pPr>
            <a:r>
              <a:rPr lang="en-US" dirty="0" smtClean="0"/>
              <a:t>Approved for public release: distribution unlimited.</a:t>
            </a:r>
            <a:endParaRPr lang="en-US" dirty="0"/>
          </a:p>
        </p:txBody>
      </p:sp>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15</a:t>
            </a:fld>
            <a:endParaRPr lang="en-US" dirty="0"/>
          </a:p>
        </p:txBody>
      </p:sp>
      <p:sp>
        <p:nvSpPr>
          <p:cNvPr id="4" name="Title 3"/>
          <p:cNvSpPr>
            <a:spLocks noGrp="1"/>
          </p:cNvSpPr>
          <p:nvPr>
            <p:ph type="ctrTitle"/>
          </p:nvPr>
        </p:nvSpPr>
        <p:spPr>
          <a:xfrm>
            <a:off x="1622425" y="151418"/>
            <a:ext cx="6188075" cy="612648"/>
          </a:xfrm>
        </p:spPr>
        <p:txBody>
          <a:bodyPr>
            <a:noAutofit/>
          </a:bodyPr>
          <a:lstStyle/>
          <a:p>
            <a:r>
              <a:rPr lang="en-US" sz="2000" dirty="0"/>
              <a:t>Network Dissection Quantifying Interpretability of </a:t>
            </a:r>
            <a:r>
              <a:rPr lang="en-US" sz="2000" dirty="0" smtClean="0"/>
              <a:t>Deep Representations </a:t>
            </a:r>
            <a:r>
              <a:rPr lang="en-US" sz="2000" dirty="0" smtClean="0">
                <a:solidFill>
                  <a:srgbClr val="0070C0"/>
                </a:solidFill>
              </a:rPr>
              <a:t>(MIT)</a:t>
            </a:r>
            <a:endParaRPr lang="en-US" sz="2000" dirty="0">
              <a:solidFill>
                <a:srgbClr val="0070C0"/>
              </a:solidFill>
            </a:endParaRPr>
          </a:p>
        </p:txBody>
      </p:sp>
      <p:pic>
        <p:nvPicPr>
          <p:cNvPr id="5" name="Picture 4"/>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6233" r="73680" b="27633"/>
          <a:stretch/>
        </p:blipFill>
        <p:spPr>
          <a:xfrm>
            <a:off x="327353" y="845710"/>
            <a:ext cx="2213973" cy="2997085"/>
          </a:xfrm>
          <a:prstGeom prst="rect">
            <a:avLst/>
          </a:prstGeom>
        </p:spPr>
      </p:pic>
      <p:sp>
        <p:nvSpPr>
          <p:cNvPr id="7" name="TextBox 6"/>
          <p:cNvSpPr txBox="1"/>
          <p:nvPr/>
        </p:nvSpPr>
        <p:spPr>
          <a:xfrm>
            <a:off x="2541326" y="3840456"/>
            <a:ext cx="1956122" cy="1323439"/>
          </a:xfrm>
          <a:prstGeom prst="rect">
            <a:avLst/>
          </a:prstGeom>
          <a:noFill/>
        </p:spPr>
        <p:txBody>
          <a:bodyPr wrap="square" rtlCol="0">
            <a:spAutoFit/>
          </a:bodyPr>
          <a:lstStyle/>
          <a:p>
            <a:r>
              <a:rPr lang="en-US" sz="1600" dirty="0">
                <a:latin typeface="Tahoma" pitchFamily="34" charset="0"/>
                <a:ea typeface="Tahoma" pitchFamily="34" charset="0"/>
                <a:cs typeface="Tahoma" pitchFamily="34" charset="0"/>
              </a:rPr>
              <a:t>Interpretation of several units in pool5 of AlexNet trained for place </a:t>
            </a:r>
            <a:r>
              <a:rPr lang="en-US" sz="1600" dirty="0" smtClean="0">
                <a:latin typeface="Tahoma" pitchFamily="34" charset="0"/>
                <a:ea typeface="Tahoma" pitchFamily="34" charset="0"/>
                <a:cs typeface="Tahoma" pitchFamily="34" charset="0"/>
              </a:rPr>
              <a:t>recognition</a:t>
            </a:r>
            <a:endParaRPr lang="en-US" sz="1100" dirty="0"/>
          </a:p>
        </p:txBody>
      </p:sp>
      <p:pic>
        <p:nvPicPr>
          <p:cNvPr id="8" name="Picture 7"/>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26038" r="53296" b="27633"/>
          <a:stretch/>
        </p:blipFill>
        <p:spPr>
          <a:xfrm>
            <a:off x="274672" y="3817306"/>
            <a:ext cx="2277797" cy="2997085"/>
          </a:xfrm>
          <a:prstGeom prst="rect">
            <a:avLst/>
          </a:prstGeom>
        </p:spPr>
      </p:pic>
      <p:pic>
        <p:nvPicPr>
          <p:cNvPr id="9" name="Picture 8"/>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46080" r="33302" b="27633"/>
          <a:stretch/>
        </p:blipFill>
        <p:spPr>
          <a:xfrm>
            <a:off x="2465404" y="845710"/>
            <a:ext cx="2272448" cy="2997085"/>
          </a:xfrm>
          <a:prstGeom prst="rect">
            <a:avLst/>
          </a:prstGeom>
        </p:spPr>
      </p:pic>
      <p:grpSp>
        <p:nvGrpSpPr>
          <p:cNvPr id="11" name="Group 10"/>
          <p:cNvGrpSpPr/>
          <p:nvPr/>
        </p:nvGrpSpPr>
        <p:grpSpPr>
          <a:xfrm>
            <a:off x="4667990" y="1373321"/>
            <a:ext cx="4404149" cy="4990764"/>
            <a:chOff x="4702716" y="1465921"/>
            <a:chExt cx="4404149" cy="4990764"/>
          </a:xfrm>
        </p:grpSpPr>
        <p:pic>
          <p:nvPicPr>
            <p:cNvPr id="6" name="Picture 5"/>
            <p:cNvPicPr>
              <a:picLocks noChangeAspect="1"/>
            </p:cNvPicPr>
            <p:nvPr/>
          </p:nvPicPr>
          <p:blipFill rotWithShape="1">
            <a:blip r:embed="rId3" cstate="screen">
              <a:clrChange>
                <a:clrFrom>
                  <a:srgbClr val="F3F5F8"/>
                </a:clrFrom>
                <a:clrTo>
                  <a:srgbClr val="F3F5F8">
                    <a:alpha val="0"/>
                  </a:srgbClr>
                </a:clrTo>
              </a:clrChange>
              <a:extLst>
                <a:ext uri="{28A0092B-C50C-407E-A947-70E740481C1C}">
                  <a14:useLocalDpi xmlns:a14="http://schemas.microsoft.com/office/drawing/2010/main"/>
                </a:ext>
              </a:extLst>
            </a:blip>
            <a:srcRect l="68795" r="5030" b="27633"/>
            <a:stretch/>
          </p:blipFill>
          <p:spPr>
            <a:xfrm>
              <a:off x="4702716" y="1881419"/>
              <a:ext cx="4404149" cy="4575266"/>
            </a:xfrm>
            <a:prstGeom prst="rect">
              <a:avLst/>
            </a:prstGeom>
          </p:spPr>
        </p:pic>
        <p:sp>
          <p:nvSpPr>
            <p:cNvPr id="10" name="TextBox 9"/>
            <p:cNvSpPr txBox="1"/>
            <p:nvPr/>
          </p:nvSpPr>
          <p:spPr>
            <a:xfrm>
              <a:off x="4874322" y="1465921"/>
              <a:ext cx="4060936" cy="830997"/>
            </a:xfrm>
            <a:prstGeom prst="rect">
              <a:avLst/>
            </a:prstGeom>
            <a:noFill/>
          </p:spPr>
          <p:txBody>
            <a:bodyPr wrap="square" rtlCol="0">
              <a:spAutoFit/>
            </a:bodyPr>
            <a:lstStyle/>
            <a:p>
              <a:pPr algn="ctr"/>
              <a:r>
                <a:rPr lang="en-US" sz="1600" dirty="0">
                  <a:latin typeface="Tahoma" pitchFamily="34" charset="0"/>
                  <a:ea typeface="Tahoma" pitchFamily="34" charset="0"/>
                  <a:cs typeface="Tahoma" pitchFamily="34" charset="0"/>
                </a:rPr>
                <a:t>Audit trail: for a particular output unit, the drawing shows the most strongly activated </a:t>
              </a:r>
              <a:r>
                <a:rPr lang="en-US" sz="1600" dirty="0" smtClean="0">
                  <a:latin typeface="Tahoma" pitchFamily="34" charset="0"/>
                  <a:ea typeface="Tahoma" pitchFamily="34" charset="0"/>
                  <a:cs typeface="Tahoma" pitchFamily="34" charset="0"/>
                </a:rPr>
                <a:t>path </a:t>
              </a:r>
              <a:endParaRPr lang="en-US" sz="1600" dirty="0"/>
            </a:p>
          </p:txBody>
        </p:sp>
      </p:grpSp>
    </p:spTree>
    <p:extLst>
      <p:ext uri="{BB962C8B-B14F-4D97-AF65-F5344CB8AC3E}">
        <p14:creationId xmlns:p14="http://schemas.microsoft.com/office/powerpoint/2010/main" val="2217827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sz="1000" dirty="0" smtClean="0"/>
              <a:t>Approved for public release: distribution unlimited.</a:t>
            </a:r>
            <a:endParaRPr lang="en-US" sz="1000" dirty="0"/>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4" name="Title 3"/>
          <p:cNvSpPr>
            <a:spLocks noGrp="1"/>
          </p:cNvSpPr>
          <p:nvPr>
            <p:ph type="ctrTitle"/>
          </p:nvPr>
        </p:nvSpPr>
        <p:spPr/>
        <p:txBody>
          <a:bodyPr/>
          <a:lstStyle/>
          <a:p>
            <a:r>
              <a:rPr lang="en-US" dirty="0" smtClean="0"/>
              <a:t>Four Modes of Explanation </a:t>
            </a:r>
            <a:r>
              <a:rPr lang="en-US" dirty="0" smtClean="0">
                <a:solidFill>
                  <a:srgbClr val="0070C0"/>
                </a:solidFill>
              </a:rPr>
              <a:t>(BBN)</a:t>
            </a:r>
            <a:endParaRPr lang="en-US" dirty="0">
              <a:solidFill>
                <a:srgbClr val="0070C0"/>
              </a:solidFill>
            </a:endParaRPr>
          </a:p>
        </p:txBody>
      </p:sp>
      <p:graphicFrame>
        <p:nvGraphicFramePr>
          <p:cNvPr id="7" name="Diagram 6"/>
          <p:cNvGraphicFramePr/>
          <p:nvPr>
            <p:extLst/>
          </p:nvPr>
        </p:nvGraphicFramePr>
        <p:xfrm>
          <a:off x="431661" y="1135857"/>
          <a:ext cx="8280679" cy="5375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39941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sz="1000" dirty="0" smtClean="0"/>
              <a:t>Approved for public release: distribution unlimited.</a:t>
            </a:r>
            <a:endParaRPr lang="en-US" sz="1000" dirty="0"/>
          </a:p>
        </p:txBody>
      </p:sp>
      <p:sp>
        <p:nvSpPr>
          <p:cNvPr id="3" name="Slide Number Placeholder 2"/>
          <p:cNvSpPr>
            <a:spLocks noGrp="1"/>
          </p:cNvSpPr>
          <p:nvPr>
            <p:ph type="sldNum" sz="quarter" idx="11"/>
          </p:nvPr>
        </p:nvSpPr>
        <p:spPr/>
        <p:txBody>
          <a:bodyPr/>
          <a:lstStyle/>
          <a:p>
            <a:fld id="{231CC523-8BC6-4921-807A-66BD262F34AB}" type="slidenum">
              <a:rPr lang="en-US" smtClean="0"/>
              <a:pPr/>
              <a:t>17</a:t>
            </a:fld>
            <a:endParaRPr lang="en-US" dirty="0"/>
          </a:p>
        </p:txBody>
      </p:sp>
      <p:sp>
        <p:nvSpPr>
          <p:cNvPr id="34" name="Title 33"/>
          <p:cNvSpPr>
            <a:spLocks noGrp="1"/>
          </p:cNvSpPr>
          <p:nvPr>
            <p:ph type="ctrTitle"/>
          </p:nvPr>
        </p:nvSpPr>
        <p:spPr>
          <a:xfrm>
            <a:off x="1622626" y="139763"/>
            <a:ext cx="7140575" cy="612648"/>
          </a:xfrm>
        </p:spPr>
        <p:txBody>
          <a:bodyPr>
            <a:normAutofit fontScale="90000"/>
          </a:bodyPr>
          <a:lstStyle/>
          <a:p>
            <a:r>
              <a:rPr lang="en-US" dirty="0">
                <a:solidFill>
                  <a:prstClr val="black"/>
                </a:solidFill>
              </a:rPr>
              <a:t>IHMC/MacroCognition/Michigan Tech</a:t>
            </a:r>
            <a:br>
              <a:rPr lang="en-US" dirty="0">
                <a:solidFill>
                  <a:prstClr val="black"/>
                </a:solidFill>
              </a:rPr>
            </a:br>
            <a:r>
              <a:rPr lang="en-US" dirty="0">
                <a:solidFill>
                  <a:srgbClr val="0070C0"/>
                </a:solidFill>
              </a:rPr>
              <a:t>Psychological Models of Explanation</a:t>
            </a:r>
          </a:p>
        </p:txBody>
      </p:sp>
      <p:sp>
        <p:nvSpPr>
          <p:cNvPr id="8" name="Rounded Rectangle 7"/>
          <p:cNvSpPr/>
          <p:nvPr/>
        </p:nvSpPr>
        <p:spPr>
          <a:xfrm>
            <a:off x="212346" y="2794134"/>
            <a:ext cx="1072444" cy="374571"/>
          </a:xfrm>
          <a:prstGeom prst="round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r>
              <a:rPr lang="en-US" sz="1600" dirty="0" smtClean="0">
                <a:solidFill>
                  <a:schemeClr val="tx1"/>
                </a:solidFill>
              </a:rPr>
              <a:t>User</a:t>
            </a:r>
          </a:p>
        </p:txBody>
      </p:sp>
      <p:sp>
        <p:nvSpPr>
          <p:cNvPr id="11" name="Rounded Rectangle 10"/>
          <p:cNvSpPr/>
          <p:nvPr/>
        </p:nvSpPr>
        <p:spPr>
          <a:xfrm>
            <a:off x="7027839" y="2657926"/>
            <a:ext cx="1340136" cy="646986"/>
          </a:xfrm>
          <a:prstGeom prst="round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smtClean="0">
                <a:solidFill>
                  <a:schemeClr val="tx1"/>
                </a:solidFill>
              </a:rPr>
              <a:t>Better Performance</a:t>
            </a:r>
          </a:p>
        </p:txBody>
      </p:sp>
      <p:sp>
        <p:nvSpPr>
          <p:cNvPr id="13" name="Rounded Rectangle 12"/>
          <p:cNvSpPr/>
          <p:nvPr/>
        </p:nvSpPr>
        <p:spPr>
          <a:xfrm>
            <a:off x="973244" y="4311809"/>
            <a:ext cx="1230631" cy="646986"/>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r>
              <a:rPr lang="en-US" sz="1600" dirty="0" smtClean="0">
                <a:solidFill>
                  <a:schemeClr val="tx1"/>
                </a:solidFill>
              </a:rPr>
              <a:t>“Goodness” Criteria</a:t>
            </a:r>
          </a:p>
        </p:txBody>
      </p:sp>
      <p:sp>
        <p:nvSpPr>
          <p:cNvPr id="14" name="Rounded Rectangle 13"/>
          <p:cNvSpPr/>
          <p:nvPr/>
        </p:nvSpPr>
        <p:spPr>
          <a:xfrm>
            <a:off x="2312627" y="4311809"/>
            <a:ext cx="1230631" cy="646986"/>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r>
              <a:rPr lang="en-US" sz="1600" dirty="0" smtClean="0">
                <a:solidFill>
                  <a:schemeClr val="tx1"/>
                </a:solidFill>
              </a:rPr>
              <a:t>Test of Satisfaction</a:t>
            </a:r>
          </a:p>
        </p:txBody>
      </p:sp>
      <p:sp>
        <p:nvSpPr>
          <p:cNvPr id="15" name="Rounded Rectangle 14"/>
          <p:cNvSpPr/>
          <p:nvPr/>
        </p:nvSpPr>
        <p:spPr>
          <a:xfrm>
            <a:off x="4600661" y="4311809"/>
            <a:ext cx="1558017" cy="646986"/>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r>
              <a:rPr lang="en-US" sz="1600" dirty="0" smtClean="0">
                <a:solidFill>
                  <a:schemeClr val="tx1"/>
                </a:solidFill>
              </a:rPr>
              <a:t>Test of Comprehension</a:t>
            </a:r>
          </a:p>
        </p:txBody>
      </p:sp>
      <p:sp>
        <p:nvSpPr>
          <p:cNvPr id="16" name="Rounded Rectangle 15"/>
          <p:cNvSpPr/>
          <p:nvPr/>
        </p:nvSpPr>
        <p:spPr>
          <a:xfrm>
            <a:off x="6918899" y="4311809"/>
            <a:ext cx="1558017" cy="646986"/>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r>
              <a:rPr lang="en-US" sz="1600" dirty="0" smtClean="0">
                <a:solidFill>
                  <a:schemeClr val="tx1"/>
                </a:solidFill>
              </a:rPr>
              <a:t>Test of Performance</a:t>
            </a:r>
          </a:p>
        </p:txBody>
      </p:sp>
      <p:sp>
        <p:nvSpPr>
          <p:cNvPr id="17" name="Rounded Rectangle 16"/>
          <p:cNvSpPr/>
          <p:nvPr/>
        </p:nvSpPr>
        <p:spPr>
          <a:xfrm>
            <a:off x="270353" y="5625444"/>
            <a:ext cx="956430" cy="7639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r>
              <a:rPr lang="en-US" sz="1600" dirty="0" smtClean="0">
                <a:solidFill>
                  <a:schemeClr val="tx1"/>
                </a:solidFill>
              </a:rPr>
              <a:t>Trust or Mistrust</a:t>
            </a:r>
          </a:p>
        </p:txBody>
      </p:sp>
      <p:cxnSp>
        <p:nvCxnSpPr>
          <p:cNvPr id="7" name="Straight Arrow Connector 6"/>
          <p:cNvCxnSpPr>
            <a:stCxn id="8" idx="2"/>
            <a:endCxn id="17" idx="0"/>
          </p:cNvCxnSpPr>
          <p:nvPr/>
        </p:nvCxnSpPr>
        <p:spPr bwMode="auto">
          <a:xfrm>
            <a:off x="748568" y="3168705"/>
            <a:ext cx="0" cy="2456739"/>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20" name="Rounded Rectangle 19"/>
          <p:cNvSpPr/>
          <p:nvPr/>
        </p:nvSpPr>
        <p:spPr>
          <a:xfrm>
            <a:off x="3402880" y="5625444"/>
            <a:ext cx="1281927" cy="7639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r>
              <a:rPr lang="en-US" sz="1600" dirty="0" smtClean="0">
                <a:solidFill>
                  <a:schemeClr val="tx1"/>
                </a:solidFill>
              </a:rPr>
              <a:t>Appropriate Trust</a:t>
            </a:r>
          </a:p>
        </p:txBody>
      </p:sp>
      <p:cxnSp>
        <p:nvCxnSpPr>
          <p:cNvPr id="19" name="Straight Arrow Connector 18"/>
          <p:cNvCxnSpPr>
            <a:stCxn id="17" idx="3"/>
            <a:endCxn id="20" idx="1"/>
          </p:cNvCxnSpPr>
          <p:nvPr/>
        </p:nvCxnSpPr>
        <p:spPr bwMode="auto">
          <a:xfrm>
            <a:off x="1226783" y="6007408"/>
            <a:ext cx="2176097"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5" name="Straight Arrow Connector 24"/>
          <p:cNvCxnSpPr/>
          <p:nvPr/>
        </p:nvCxnSpPr>
        <p:spPr bwMode="auto">
          <a:xfrm>
            <a:off x="1284790" y="2981419"/>
            <a:ext cx="1024906"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28" name="Rounded Rectangle 27"/>
          <p:cNvSpPr/>
          <p:nvPr/>
        </p:nvSpPr>
        <p:spPr>
          <a:xfrm>
            <a:off x="2388013" y="1213719"/>
            <a:ext cx="1072444" cy="96073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endParaRPr lang="en-US" sz="1600" dirty="0" smtClean="0">
              <a:solidFill>
                <a:schemeClr val="tx1"/>
              </a:solidFill>
            </a:endParaRPr>
          </a:p>
          <a:p>
            <a:pPr algn="ctr"/>
            <a:endParaRPr lang="en-US" sz="1600" dirty="0">
              <a:solidFill>
                <a:schemeClr val="tx1"/>
              </a:solidFill>
            </a:endParaRPr>
          </a:p>
          <a:p>
            <a:pPr algn="ctr"/>
            <a:r>
              <a:rPr lang="en-US" sz="1600" dirty="0" smtClean="0">
                <a:solidFill>
                  <a:schemeClr val="tx1"/>
                </a:solidFill>
              </a:rPr>
              <a:t>System</a:t>
            </a:r>
          </a:p>
        </p:txBody>
      </p:sp>
      <p:cxnSp>
        <p:nvCxnSpPr>
          <p:cNvPr id="27" name="Straight Arrow Connector 26"/>
          <p:cNvCxnSpPr>
            <a:stCxn id="28" idx="2"/>
            <a:endCxn id="9" idx="0"/>
          </p:cNvCxnSpPr>
          <p:nvPr/>
        </p:nvCxnSpPr>
        <p:spPr bwMode="auto">
          <a:xfrm>
            <a:off x="2924235" y="2174449"/>
            <a:ext cx="0" cy="619685"/>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29" name="TextBox 28"/>
          <p:cNvSpPr txBox="1"/>
          <p:nvPr/>
        </p:nvSpPr>
        <p:spPr>
          <a:xfrm>
            <a:off x="2360940" y="3630013"/>
            <a:ext cx="1126590" cy="215444"/>
          </a:xfrm>
          <a:prstGeom prst="rect">
            <a:avLst/>
          </a:prstGeom>
          <a:noFill/>
        </p:spPr>
        <p:txBody>
          <a:bodyPr wrap="none" lIns="0" tIns="0" rIns="0" bIns="0" rtlCol="0">
            <a:spAutoFit/>
          </a:bodyPr>
          <a:lstStyle/>
          <a:p>
            <a:pPr algn="ctr"/>
            <a:r>
              <a:rPr lang="en-US" sz="1400" dirty="0" smtClean="0"/>
              <a:t>is assessed by</a:t>
            </a:r>
            <a:endParaRPr lang="en-US" sz="1400" dirty="0"/>
          </a:p>
        </p:txBody>
      </p:sp>
      <p:cxnSp>
        <p:nvCxnSpPr>
          <p:cNvPr id="31" name="Straight Arrow Connector 30"/>
          <p:cNvCxnSpPr>
            <a:stCxn id="9" idx="2"/>
            <a:endCxn id="29" idx="0"/>
          </p:cNvCxnSpPr>
          <p:nvPr/>
        </p:nvCxnSpPr>
        <p:spPr bwMode="auto">
          <a:xfrm>
            <a:off x="2924235" y="3168705"/>
            <a:ext cx="0" cy="461308"/>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37" name="Straight Arrow Connector 36"/>
          <p:cNvCxnSpPr>
            <a:stCxn id="29" idx="2"/>
            <a:endCxn id="14" idx="0"/>
          </p:cNvCxnSpPr>
          <p:nvPr/>
        </p:nvCxnSpPr>
        <p:spPr bwMode="auto">
          <a:xfrm>
            <a:off x="2924235" y="3845457"/>
            <a:ext cx="3708" cy="466352"/>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39" name="TextBox 38"/>
          <p:cNvSpPr txBox="1"/>
          <p:nvPr/>
        </p:nvSpPr>
        <p:spPr>
          <a:xfrm>
            <a:off x="1444066" y="2766491"/>
            <a:ext cx="640496" cy="215444"/>
          </a:xfrm>
          <a:prstGeom prst="rect">
            <a:avLst/>
          </a:prstGeom>
          <a:noFill/>
        </p:spPr>
        <p:txBody>
          <a:bodyPr wrap="none" lIns="0" tIns="0" rIns="0" bIns="0" rtlCol="0">
            <a:spAutoFit/>
          </a:bodyPr>
          <a:lstStyle/>
          <a:p>
            <a:pPr algn="ctr"/>
            <a:r>
              <a:rPr lang="en-US" sz="1400" dirty="0" smtClean="0"/>
              <a:t>receives</a:t>
            </a:r>
            <a:endParaRPr lang="en-US" sz="1400" dirty="0"/>
          </a:p>
        </p:txBody>
      </p:sp>
      <p:sp>
        <p:nvSpPr>
          <p:cNvPr id="40" name="TextBox 39"/>
          <p:cNvSpPr txBox="1"/>
          <p:nvPr/>
        </p:nvSpPr>
        <p:spPr>
          <a:xfrm>
            <a:off x="275458" y="3649790"/>
            <a:ext cx="942181" cy="215444"/>
          </a:xfrm>
          <a:prstGeom prst="rect">
            <a:avLst/>
          </a:prstGeom>
          <a:solidFill>
            <a:schemeClr val="bg1"/>
          </a:solidFill>
        </p:spPr>
        <p:txBody>
          <a:bodyPr wrap="none" lIns="0" tIns="0" rIns="0" bIns="0" rtlCol="0">
            <a:spAutoFit/>
          </a:bodyPr>
          <a:lstStyle/>
          <a:p>
            <a:pPr algn="ctr"/>
            <a:r>
              <a:rPr lang="en-US" sz="1400" dirty="0" smtClean="0"/>
              <a:t>may initially</a:t>
            </a:r>
            <a:endParaRPr lang="en-US" sz="1400" dirty="0"/>
          </a:p>
        </p:txBody>
      </p:sp>
      <p:sp>
        <p:nvSpPr>
          <p:cNvPr id="41" name="TextBox 40"/>
          <p:cNvSpPr txBox="1"/>
          <p:nvPr/>
        </p:nvSpPr>
        <p:spPr>
          <a:xfrm>
            <a:off x="1850832" y="5755373"/>
            <a:ext cx="988027" cy="215444"/>
          </a:xfrm>
          <a:prstGeom prst="rect">
            <a:avLst/>
          </a:prstGeom>
          <a:noFill/>
        </p:spPr>
        <p:txBody>
          <a:bodyPr wrap="none" lIns="0" tIns="0" rIns="0" bIns="0" rtlCol="0">
            <a:spAutoFit/>
          </a:bodyPr>
          <a:lstStyle/>
          <a:p>
            <a:pPr algn="ctr"/>
            <a:r>
              <a:rPr lang="en-US" sz="1400" dirty="0" smtClean="0"/>
              <a:t>gives way to</a:t>
            </a:r>
            <a:endParaRPr lang="en-US" sz="1400" dirty="0"/>
          </a:p>
        </p:txBody>
      </p:sp>
      <p:sp>
        <p:nvSpPr>
          <p:cNvPr id="42" name="Rounded Rectangle 41"/>
          <p:cNvSpPr/>
          <p:nvPr/>
        </p:nvSpPr>
        <p:spPr>
          <a:xfrm>
            <a:off x="7056943" y="5637017"/>
            <a:ext cx="1281927" cy="7639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r>
              <a:rPr lang="en-US" sz="1600" dirty="0" smtClean="0">
                <a:solidFill>
                  <a:schemeClr val="tx1"/>
                </a:solidFill>
              </a:rPr>
              <a:t>Appropriate Use</a:t>
            </a:r>
          </a:p>
        </p:txBody>
      </p:sp>
      <p:cxnSp>
        <p:nvCxnSpPr>
          <p:cNvPr id="44" name="Straight Arrow Connector 43"/>
          <p:cNvCxnSpPr>
            <a:stCxn id="20" idx="3"/>
            <a:endCxn id="42" idx="1"/>
          </p:cNvCxnSpPr>
          <p:nvPr/>
        </p:nvCxnSpPr>
        <p:spPr bwMode="auto">
          <a:xfrm>
            <a:off x="4684807" y="6007408"/>
            <a:ext cx="2372136" cy="11573"/>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45" name="TextBox 44"/>
          <p:cNvSpPr txBox="1"/>
          <p:nvPr/>
        </p:nvSpPr>
        <p:spPr>
          <a:xfrm>
            <a:off x="5613948" y="5755373"/>
            <a:ext cx="604333" cy="215444"/>
          </a:xfrm>
          <a:prstGeom prst="rect">
            <a:avLst/>
          </a:prstGeom>
          <a:noFill/>
        </p:spPr>
        <p:txBody>
          <a:bodyPr wrap="none" lIns="0" tIns="0" rIns="0" bIns="0" rtlCol="0">
            <a:spAutoFit/>
          </a:bodyPr>
          <a:lstStyle/>
          <a:p>
            <a:pPr algn="ctr"/>
            <a:r>
              <a:rPr lang="en-US" sz="1400" dirty="0" smtClean="0"/>
              <a:t>enables</a:t>
            </a:r>
            <a:endParaRPr lang="en-US" sz="1400" dirty="0"/>
          </a:p>
        </p:txBody>
      </p:sp>
      <p:cxnSp>
        <p:nvCxnSpPr>
          <p:cNvPr id="47" name="Straight Arrow Connector 46"/>
          <p:cNvCxnSpPr/>
          <p:nvPr/>
        </p:nvCxnSpPr>
        <p:spPr bwMode="auto">
          <a:xfrm flipV="1">
            <a:off x="3538774" y="2981419"/>
            <a:ext cx="1036481" cy="1"/>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48" name="TextBox 47"/>
          <p:cNvSpPr txBox="1"/>
          <p:nvPr/>
        </p:nvSpPr>
        <p:spPr>
          <a:xfrm>
            <a:off x="3771781" y="2766491"/>
            <a:ext cx="544124" cy="215444"/>
          </a:xfrm>
          <a:prstGeom prst="rect">
            <a:avLst/>
          </a:prstGeom>
          <a:noFill/>
        </p:spPr>
        <p:txBody>
          <a:bodyPr wrap="none" lIns="0" tIns="0" rIns="0" bIns="0" rtlCol="0">
            <a:spAutoFit/>
          </a:bodyPr>
          <a:lstStyle/>
          <a:p>
            <a:pPr algn="ctr"/>
            <a:r>
              <a:rPr lang="en-US" sz="1400" dirty="0" smtClean="0"/>
              <a:t>revises</a:t>
            </a:r>
            <a:endParaRPr lang="en-US" sz="1400" dirty="0"/>
          </a:p>
        </p:txBody>
      </p:sp>
      <p:cxnSp>
        <p:nvCxnSpPr>
          <p:cNvPr id="49" name="Straight Arrow Connector 48"/>
          <p:cNvCxnSpPr/>
          <p:nvPr/>
        </p:nvCxnSpPr>
        <p:spPr bwMode="auto">
          <a:xfrm>
            <a:off x="6184083" y="2981419"/>
            <a:ext cx="843756"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50" name="TextBox 49"/>
          <p:cNvSpPr txBox="1"/>
          <p:nvPr/>
        </p:nvSpPr>
        <p:spPr>
          <a:xfrm>
            <a:off x="6278630" y="2766491"/>
            <a:ext cx="604333" cy="215444"/>
          </a:xfrm>
          <a:prstGeom prst="rect">
            <a:avLst/>
          </a:prstGeom>
          <a:noFill/>
        </p:spPr>
        <p:txBody>
          <a:bodyPr wrap="square" lIns="0" tIns="0" rIns="0" bIns="0" rtlCol="0">
            <a:spAutoFit/>
          </a:bodyPr>
          <a:lstStyle/>
          <a:p>
            <a:pPr algn="ctr"/>
            <a:r>
              <a:rPr lang="en-US" sz="1400" dirty="0" smtClean="0"/>
              <a:t>enables</a:t>
            </a:r>
            <a:endParaRPr lang="en-US" sz="1400" dirty="0"/>
          </a:p>
        </p:txBody>
      </p:sp>
      <p:cxnSp>
        <p:nvCxnSpPr>
          <p:cNvPr id="54" name="Straight Arrow Connector 53"/>
          <p:cNvCxnSpPr>
            <a:stCxn id="10" idx="2"/>
            <a:endCxn id="15" idx="0"/>
          </p:cNvCxnSpPr>
          <p:nvPr/>
        </p:nvCxnSpPr>
        <p:spPr bwMode="auto">
          <a:xfrm>
            <a:off x="5379669" y="3304912"/>
            <a:ext cx="1" cy="1006897"/>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55" name="TextBox 54"/>
          <p:cNvSpPr txBox="1"/>
          <p:nvPr/>
        </p:nvSpPr>
        <p:spPr>
          <a:xfrm>
            <a:off x="4816374" y="3644206"/>
            <a:ext cx="1126590" cy="215444"/>
          </a:xfrm>
          <a:prstGeom prst="rect">
            <a:avLst/>
          </a:prstGeom>
          <a:solidFill>
            <a:schemeClr val="bg1"/>
          </a:solidFill>
        </p:spPr>
        <p:txBody>
          <a:bodyPr wrap="none" lIns="0" tIns="0" rIns="0" bIns="0" rtlCol="0">
            <a:spAutoFit/>
          </a:bodyPr>
          <a:lstStyle/>
          <a:p>
            <a:pPr algn="ctr"/>
            <a:r>
              <a:rPr lang="en-US" sz="1400" dirty="0" smtClean="0"/>
              <a:t>is assessed by</a:t>
            </a:r>
            <a:endParaRPr lang="en-US" sz="1400" dirty="0"/>
          </a:p>
        </p:txBody>
      </p:sp>
      <p:cxnSp>
        <p:nvCxnSpPr>
          <p:cNvPr id="58" name="Straight Arrow Connector 57"/>
          <p:cNvCxnSpPr/>
          <p:nvPr/>
        </p:nvCxnSpPr>
        <p:spPr bwMode="auto">
          <a:xfrm>
            <a:off x="7697907" y="3304912"/>
            <a:ext cx="1" cy="1006897"/>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59" name="TextBox 58"/>
          <p:cNvSpPr txBox="1"/>
          <p:nvPr/>
        </p:nvSpPr>
        <p:spPr>
          <a:xfrm>
            <a:off x="7134612" y="3647662"/>
            <a:ext cx="1126590" cy="215444"/>
          </a:xfrm>
          <a:prstGeom prst="rect">
            <a:avLst/>
          </a:prstGeom>
          <a:solidFill>
            <a:schemeClr val="bg1"/>
          </a:solidFill>
        </p:spPr>
        <p:txBody>
          <a:bodyPr wrap="none" lIns="0" tIns="0" rIns="0" bIns="0" rtlCol="0">
            <a:spAutoFit/>
          </a:bodyPr>
          <a:lstStyle/>
          <a:p>
            <a:pPr algn="ctr"/>
            <a:r>
              <a:rPr lang="en-US" sz="1400" dirty="0" smtClean="0"/>
              <a:t>is assessed by</a:t>
            </a:r>
            <a:endParaRPr lang="en-US" sz="1400" dirty="0"/>
          </a:p>
        </p:txBody>
      </p:sp>
      <p:grpSp>
        <p:nvGrpSpPr>
          <p:cNvPr id="84" name="Group 83"/>
          <p:cNvGrpSpPr/>
          <p:nvPr/>
        </p:nvGrpSpPr>
        <p:grpSpPr>
          <a:xfrm>
            <a:off x="2817419" y="2839439"/>
            <a:ext cx="2495852" cy="2797294"/>
            <a:chOff x="2817419" y="2387879"/>
            <a:chExt cx="2495852" cy="2797294"/>
          </a:xfrm>
        </p:grpSpPr>
        <p:cxnSp>
          <p:nvCxnSpPr>
            <p:cNvPr id="76" name="Curved Connector 75"/>
            <p:cNvCxnSpPr>
              <a:stCxn id="81" idx="6"/>
              <a:endCxn id="20" idx="0"/>
            </p:cNvCxnSpPr>
            <p:nvPr/>
          </p:nvCxnSpPr>
          <p:spPr bwMode="auto">
            <a:xfrm>
              <a:off x="3058538" y="2541664"/>
              <a:ext cx="985306" cy="2643509"/>
            </a:xfrm>
            <a:prstGeom prst="curvedConnector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78" name="Curved Connector 77"/>
            <p:cNvCxnSpPr>
              <a:stCxn id="80" idx="2"/>
              <a:endCxn id="20" idx="0"/>
            </p:cNvCxnSpPr>
            <p:nvPr/>
          </p:nvCxnSpPr>
          <p:spPr bwMode="auto">
            <a:xfrm rot="10800000" flipV="1">
              <a:off x="4043844" y="2514331"/>
              <a:ext cx="1028308" cy="2670842"/>
            </a:xfrm>
            <a:prstGeom prst="curvedConnector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80" name="Oval 79"/>
            <p:cNvSpPr/>
            <p:nvPr/>
          </p:nvSpPr>
          <p:spPr>
            <a:xfrm>
              <a:off x="5072152" y="2387879"/>
              <a:ext cx="241119" cy="2529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1" name="Oval 80"/>
            <p:cNvSpPr/>
            <p:nvPr/>
          </p:nvSpPr>
          <p:spPr>
            <a:xfrm>
              <a:off x="2817419" y="2415212"/>
              <a:ext cx="241119" cy="2529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pSp>
      <p:cxnSp>
        <p:nvCxnSpPr>
          <p:cNvPr id="63" name="Curved Connector 62"/>
          <p:cNvCxnSpPr>
            <a:stCxn id="29" idx="1"/>
            <a:endCxn id="13" idx="0"/>
          </p:cNvCxnSpPr>
          <p:nvPr/>
        </p:nvCxnSpPr>
        <p:spPr bwMode="auto">
          <a:xfrm rot="10800000" flipV="1">
            <a:off x="1588560" y="3737735"/>
            <a:ext cx="772380" cy="574074"/>
          </a:xfrm>
          <a:prstGeom prst="curvedConnector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74" name="TextBox 73"/>
          <p:cNvSpPr txBox="1"/>
          <p:nvPr/>
        </p:nvSpPr>
        <p:spPr>
          <a:xfrm>
            <a:off x="3316686" y="5135758"/>
            <a:ext cx="1401184" cy="215444"/>
          </a:xfrm>
          <a:prstGeom prst="rect">
            <a:avLst/>
          </a:prstGeom>
          <a:solidFill>
            <a:schemeClr val="bg1"/>
          </a:solidFill>
        </p:spPr>
        <p:txBody>
          <a:bodyPr wrap="square" lIns="0" tIns="0" rIns="0" bIns="0" rtlCol="0">
            <a:spAutoFit/>
          </a:bodyPr>
          <a:lstStyle/>
          <a:p>
            <a:pPr algn="ctr"/>
            <a:r>
              <a:rPr lang="en-US" sz="1400" dirty="0" smtClean="0"/>
              <a:t>can engender</a:t>
            </a:r>
            <a:endParaRPr lang="en-US" sz="1400" dirty="0"/>
          </a:p>
        </p:txBody>
      </p:sp>
      <p:sp>
        <p:nvSpPr>
          <p:cNvPr id="9" name="Rounded Rectangle 8"/>
          <p:cNvSpPr/>
          <p:nvPr/>
        </p:nvSpPr>
        <p:spPr>
          <a:xfrm>
            <a:off x="2309696" y="2794134"/>
            <a:ext cx="1229078" cy="374571"/>
          </a:xfrm>
          <a:prstGeom prst="round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rmAutofit/>
          </a:bodyPr>
          <a:lstStyle/>
          <a:p>
            <a:pPr algn="ctr"/>
            <a:r>
              <a:rPr lang="en-US" sz="1600" dirty="0" smtClean="0">
                <a:solidFill>
                  <a:schemeClr val="tx1"/>
                </a:solidFill>
              </a:rPr>
              <a:t>Explanation</a:t>
            </a:r>
          </a:p>
        </p:txBody>
      </p:sp>
      <p:sp>
        <p:nvSpPr>
          <p:cNvPr id="10" name="Rounded Rectangle 9"/>
          <p:cNvSpPr/>
          <p:nvPr/>
        </p:nvSpPr>
        <p:spPr>
          <a:xfrm>
            <a:off x="4575255" y="2657926"/>
            <a:ext cx="1608828" cy="646986"/>
          </a:xfrm>
          <a:prstGeom prst="round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smtClean="0">
                <a:solidFill>
                  <a:schemeClr val="tx1"/>
                </a:solidFill>
              </a:rPr>
              <a:t>User’s Mental Model</a:t>
            </a:r>
          </a:p>
        </p:txBody>
      </p:sp>
      <p:cxnSp>
        <p:nvCxnSpPr>
          <p:cNvPr id="88" name="Curved Connector 87"/>
          <p:cNvCxnSpPr>
            <a:stCxn id="11" idx="3"/>
            <a:endCxn id="42" idx="3"/>
          </p:cNvCxnSpPr>
          <p:nvPr/>
        </p:nvCxnSpPr>
        <p:spPr bwMode="auto">
          <a:xfrm flipH="1">
            <a:off x="8338870" y="2981419"/>
            <a:ext cx="29105" cy="3037562"/>
          </a:xfrm>
          <a:prstGeom prst="curvedConnector3">
            <a:avLst>
              <a:gd name="adj1" fmla="val -78543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90" name="TextBox 89"/>
          <p:cNvSpPr txBox="1"/>
          <p:nvPr/>
        </p:nvSpPr>
        <p:spPr>
          <a:xfrm>
            <a:off x="8278684" y="5135758"/>
            <a:ext cx="630365" cy="215444"/>
          </a:xfrm>
          <a:prstGeom prst="rect">
            <a:avLst/>
          </a:prstGeom>
          <a:solidFill>
            <a:schemeClr val="bg1"/>
          </a:solidFill>
        </p:spPr>
        <p:txBody>
          <a:bodyPr wrap="none" lIns="0" tIns="0" rIns="0" bIns="0" rtlCol="0">
            <a:spAutoFit/>
          </a:bodyPr>
          <a:lstStyle/>
          <a:p>
            <a:pPr algn="ctr"/>
            <a:r>
              <a:rPr lang="en-US" sz="1400" dirty="0" smtClean="0"/>
              <a:t>involves</a:t>
            </a:r>
            <a:endParaRPr lang="en-US" sz="1400" dirty="0"/>
          </a:p>
        </p:txBody>
      </p:sp>
      <p:sp>
        <p:nvSpPr>
          <p:cNvPr id="5" name="Rounded Rectangle 4"/>
          <p:cNvSpPr/>
          <p:nvPr/>
        </p:nvSpPr>
        <p:spPr>
          <a:xfrm>
            <a:off x="7737331" y="948830"/>
            <a:ext cx="760898" cy="476726"/>
          </a:xfrm>
          <a:prstGeom prst="round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100" dirty="0" smtClean="0">
                <a:solidFill>
                  <a:schemeClr val="tx1"/>
                </a:solidFill>
              </a:rPr>
              <a:t>XAI Process</a:t>
            </a:r>
          </a:p>
        </p:txBody>
      </p:sp>
      <p:sp>
        <p:nvSpPr>
          <p:cNvPr id="12" name="Rounded Rectangle 11"/>
          <p:cNvSpPr/>
          <p:nvPr/>
        </p:nvSpPr>
        <p:spPr>
          <a:xfrm>
            <a:off x="7737331" y="1466937"/>
            <a:ext cx="760898" cy="476726"/>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100" dirty="0" smtClean="0">
                <a:solidFill>
                  <a:schemeClr val="tx1"/>
                </a:solidFill>
              </a:rPr>
              <a:t>XAI Metrics</a:t>
            </a:r>
          </a:p>
        </p:txBody>
      </p:sp>
      <p:sp>
        <p:nvSpPr>
          <p:cNvPr id="91" name="TextBox 90"/>
          <p:cNvSpPr txBox="1"/>
          <p:nvPr/>
        </p:nvSpPr>
        <p:spPr>
          <a:xfrm>
            <a:off x="4514668" y="984542"/>
            <a:ext cx="3196838" cy="646331"/>
          </a:xfrm>
          <a:prstGeom prst="rect">
            <a:avLst/>
          </a:prstGeom>
          <a:noFill/>
        </p:spPr>
        <p:txBody>
          <a:bodyPr wrap="square" rtlCol="0">
            <a:spAutoFit/>
          </a:bodyPr>
          <a:lstStyle/>
          <a:p>
            <a:pPr algn="ctr"/>
            <a:r>
              <a:rPr lang="en-US" dirty="0" smtClean="0"/>
              <a:t>Model of the Explanation Process and Possible Metrics</a:t>
            </a:r>
            <a:endParaRPr lang="en-US" dirty="0"/>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008" y="1331731"/>
            <a:ext cx="1030993" cy="503125"/>
          </a:xfrm>
          <a:prstGeom prst="rect">
            <a:avLst/>
          </a:prstGeom>
        </p:spPr>
      </p:pic>
    </p:spTree>
    <p:extLst>
      <p:ext uri="{BB962C8B-B14F-4D97-AF65-F5344CB8AC3E}">
        <p14:creationId xmlns:p14="http://schemas.microsoft.com/office/powerpoint/2010/main" val="2752053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XAI In the News</a:t>
            </a:r>
            <a:endParaRPr lang="en-US" dirty="0"/>
          </a:p>
        </p:txBody>
      </p:sp>
      <p:sp>
        <p:nvSpPr>
          <p:cNvPr id="31" name="Rectangle 30"/>
          <p:cNvSpPr/>
          <p:nvPr/>
        </p:nvSpPr>
        <p:spPr>
          <a:xfrm>
            <a:off x="0" y="787292"/>
            <a:ext cx="9144000" cy="3156064"/>
          </a:xfrm>
          <a:prstGeom prst="rect">
            <a:avLst/>
          </a:prstGeom>
          <a:gradFill>
            <a:gsLst>
              <a:gs pos="0">
                <a:schemeClr val="tx2"/>
              </a:gs>
              <a:gs pos="0">
                <a:schemeClr val="accent1">
                  <a:lumMod val="45000"/>
                  <a:lumOff val="5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grpSp>
        <p:nvGrpSpPr>
          <p:cNvPr id="85" name="Group 84"/>
          <p:cNvGrpSpPr/>
          <p:nvPr/>
        </p:nvGrpSpPr>
        <p:grpSpPr>
          <a:xfrm>
            <a:off x="5837575" y="4122704"/>
            <a:ext cx="2991615" cy="1177791"/>
            <a:chOff x="5535605" y="4432860"/>
            <a:chExt cx="2991615" cy="1177791"/>
          </a:xfrm>
        </p:grpSpPr>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6049063" y="4432860"/>
              <a:ext cx="1064042" cy="153245"/>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2738"/>
            <a:stretch/>
          </p:blipFill>
          <p:spPr>
            <a:xfrm>
              <a:off x="7150806" y="4438266"/>
              <a:ext cx="1376414" cy="885717"/>
            </a:xfrm>
            <a:prstGeom prst="rect">
              <a:avLst/>
            </a:prstGeom>
            <a:ln>
              <a:noFill/>
            </a:ln>
            <a:effectLst/>
          </p:spPr>
        </p:pic>
        <p:sp>
          <p:nvSpPr>
            <p:cNvPr id="11" name="TextBox 10"/>
            <p:cNvSpPr txBox="1"/>
            <p:nvPr/>
          </p:nvSpPr>
          <p:spPr>
            <a:xfrm>
              <a:off x="5535605" y="4579600"/>
              <a:ext cx="1649519" cy="103105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Why The Military And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Corporate </a:t>
              </a:r>
              <a:r>
                <a:rPr kumimoji="0" lang="en-US" sz="1050" b="0" i="0" u="none" strike="noStrike" kern="1200" cap="none" spc="0" normalizeH="0" baseline="0" noProof="0" dirty="0">
                  <a:ln>
                    <a:noFill/>
                  </a:ln>
                  <a:solidFill>
                    <a:prstClr val="black"/>
                  </a:solidFill>
                  <a:effectLst/>
                  <a:uLnTx/>
                  <a:uFillTx/>
                  <a:latin typeface="Tahoma"/>
                  <a:ea typeface="+mn-ea"/>
                  <a:cs typeface="+mn-cs"/>
                </a:rPr>
                <a:t>America Want To Make AI Explain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Itself</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a:ea typeface="+mn-ea"/>
                  <a:cs typeface="+mn-cs"/>
                </a:rPr>
                <a:t>Steven Melendez</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June 22, </a:t>
              </a:r>
              <a:r>
                <a:rPr kumimoji="0" lang="en-US" sz="900" b="0" i="0" u="none" strike="noStrike" kern="1200" cap="none" spc="0" normalizeH="0" baseline="0" noProof="0" dirty="0">
                  <a:ln>
                    <a:noFill/>
                  </a:ln>
                  <a:solidFill>
                    <a:prstClr val="black"/>
                  </a:solidFill>
                  <a:effectLst/>
                  <a:uLnTx/>
                  <a:uFillTx/>
                  <a:latin typeface="Tahoma"/>
                  <a:ea typeface="+mn-ea"/>
                  <a:cs typeface="+mn-cs"/>
                </a:rPr>
                <a:t>2017</a:t>
              </a:r>
            </a:p>
          </p:txBody>
        </p:sp>
      </p:grpSp>
      <p:grpSp>
        <p:nvGrpSpPr>
          <p:cNvPr id="80" name="Group 79"/>
          <p:cNvGrpSpPr/>
          <p:nvPr/>
        </p:nvGrpSpPr>
        <p:grpSpPr>
          <a:xfrm>
            <a:off x="34027" y="2619125"/>
            <a:ext cx="2967574" cy="1031051"/>
            <a:chOff x="47090" y="3026077"/>
            <a:chExt cx="2967574" cy="1031051"/>
          </a:xfrm>
        </p:grpSpPr>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12514" t="11483" r="13429" b="10940"/>
            <a:stretch/>
          </p:blipFill>
          <p:spPr>
            <a:xfrm>
              <a:off x="1445666" y="3082910"/>
              <a:ext cx="711570" cy="942171"/>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3362" y="3092290"/>
              <a:ext cx="831302" cy="831302"/>
            </a:xfrm>
            <a:prstGeom prst="rect">
              <a:avLst/>
            </a:prstGeom>
            <a:ln>
              <a:noFill/>
            </a:ln>
            <a:effectLst/>
          </p:spPr>
        </p:pic>
        <p:sp>
          <p:nvSpPr>
            <p:cNvPr id="19" name="TextBox 18"/>
            <p:cNvSpPr txBox="1"/>
            <p:nvPr/>
          </p:nvSpPr>
          <p:spPr>
            <a:xfrm>
              <a:off x="47090" y="3026077"/>
              <a:ext cx="1458328" cy="103105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Intelligent Machines Are Asked to Explain How Their Minds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Work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a:ea typeface="+mn-ea"/>
                  <a:cs typeface="+mn-cs"/>
                </a:rPr>
                <a:t>Richard </a:t>
              </a:r>
              <a:r>
                <a:rPr kumimoji="0" lang="en-US" sz="1000" b="0" i="0" u="none" strike="noStrike" kern="1200" cap="none" spc="0" normalizeH="0" baseline="0" noProof="0" dirty="0" smtClean="0">
                  <a:ln>
                    <a:noFill/>
                  </a:ln>
                  <a:solidFill>
                    <a:prstClr val="black"/>
                  </a:solidFill>
                  <a:effectLst/>
                  <a:uLnTx/>
                  <a:uFillTx/>
                  <a:latin typeface="Tahoma"/>
                  <a:ea typeface="+mn-ea"/>
                  <a:cs typeface="+mn-cs"/>
                </a:rPr>
                <a:t>Waters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July 11, 2017</a:t>
              </a:r>
              <a:endParaRPr kumimoji="0" lang="en-US" sz="900" b="0" i="0" u="none" strike="noStrike" kern="1200" cap="none" spc="0" normalizeH="0" baseline="0" noProof="0" dirty="0">
                <a:ln>
                  <a:noFill/>
                </a:ln>
                <a:solidFill>
                  <a:prstClr val="black"/>
                </a:solidFill>
                <a:effectLst/>
                <a:uLnTx/>
                <a:uFillTx/>
                <a:latin typeface="Tahoma"/>
                <a:ea typeface="+mn-ea"/>
                <a:cs typeface="+mn-cs"/>
              </a:endParaRPr>
            </a:p>
          </p:txBody>
        </p:sp>
      </p:grpSp>
      <p:grpSp>
        <p:nvGrpSpPr>
          <p:cNvPr id="81" name="Group 80"/>
          <p:cNvGrpSpPr/>
          <p:nvPr/>
        </p:nvGrpSpPr>
        <p:grpSpPr>
          <a:xfrm>
            <a:off x="2975330" y="2339409"/>
            <a:ext cx="2888371" cy="1252883"/>
            <a:chOff x="2864802" y="3331168"/>
            <a:chExt cx="2888371" cy="1252883"/>
          </a:xfrm>
        </p:grpSpPr>
        <p:pic>
          <p:nvPicPr>
            <p:cNvPr id="22" name="Picture 21"/>
            <p:cNvPicPr>
              <a:picLocks noChangeAspect="1"/>
            </p:cNvPicPr>
            <p:nvPr/>
          </p:nvPicPr>
          <p:blipFill>
            <a:blip r:embed="rId8"/>
            <a:stretch>
              <a:fillRect/>
            </a:stretch>
          </p:blipFill>
          <p:spPr>
            <a:xfrm>
              <a:off x="3085120" y="3331168"/>
              <a:ext cx="1336033" cy="249589"/>
            </a:xfrm>
            <a:prstGeom prst="rect">
              <a:avLst/>
            </a:prstGeom>
          </p:spPr>
        </p:pic>
        <p:sp>
          <p:nvSpPr>
            <p:cNvPr id="23" name="TextBox 22"/>
            <p:cNvSpPr txBox="1"/>
            <p:nvPr/>
          </p:nvSpPr>
          <p:spPr>
            <a:xfrm>
              <a:off x="2864802" y="3553000"/>
              <a:ext cx="1623753" cy="103105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You better explain yourself, mister: DARPA's mission to make an accountable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AI</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Dan Robinson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September 29, 2017</a:t>
              </a:r>
              <a:endParaRPr kumimoji="0" lang="en-US" sz="900" b="0" i="0" u="none" strike="noStrike" kern="1200" cap="none" spc="0" normalizeH="0" baseline="0" noProof="0" dirty="0">
                <a:ln>
                  <a:noFill/>
                </a:ln>
                <a:solidFill>
                  <a:prstClr val="black"/>
                </a:solidFill>
                <a:effectLst/>
                <a:uLnTx/>
                <a:uFillTx/>
                <a:latin typeface="Tahoma"/>
                <a:ea typeface="+mn-ea"/>
                <a:cs typeface="+mn-cs"/>
              </a:endParaRPr>
            </a:p>
          </p:txBody>
        </p:sp>
        <p:pic>
          <p:nvPicPr>
            <p:cNvPr id="24" name="Picture 23"/>
            <p:cNvPicPr>
              <a:picLocks noChangeAspect="1"/>
            </p:cNvPicPr>
            <p:nvPr/>
          </p:nvPicPr>
          <p:blipFill rotWithShape="1">
            <a:blip r:embed="rId9" cstate="print">
              <a:extLst>
                <a:ext uri="{28A0092B-C50C-407E-A947-70E740481C1C}">
                  <a14:useLocalDpi xmlns:a14="http://schemas.microsoft.com/office/drawing/2010/main" val="0"/>
                </a:ext>
              </a:extLst>
            </a:blip>
            <a:srcRect l="17192"/>
            <a:stretch/>
          </p:blipFill>
          <p:spPr>
            <a:xfrm>
              <a:off x="4472809" y="3331169"/>
              <a:ext cx="1280364" cy="1024960"/>
            </a:xfrm>
            <a:prstGeom prst="rect">
              <a:avLst/>
            </a:prstGeom>
            <a:ln>
              <a:noFill/>
            </a:ln>
            <a:effectLst/>
          </p:spPr>
        </p:pic>
      </p:grpSp>
      <p:grpSp>
        <p:nvGrpSpPr>
          <p:cNvPr id="83" name="Group 82"/>
          <p:cNvGrpSpPr/>
          <p:nvPr/>
        </p:nvGrpSpPr>
        <p:grpSpPr>
          <a:xfrm>
            <a:off x="91620" y="3829034"/>
            <a:ext cx="2819947" cy="1280395"/>
            <a:chOff x="24560" y="4295495"/>
            <a:chExt cx="2819947" cy="1280395"/>
          </a:xfrm>
        </p:grpSpPr>
        <p:pic>
          <p:nvPicPr>
            <p:cNvPr id="25" name="Picture 24"/>
            <p:cNvPicPr>
              <a:picLocks noChangeAspect="1"/>
            </p:cNvPicPr>
            <p:nvPr/>
          </p:nvPicPr>
          <p:blipFill rotWithShape="1">
            <a:blip r:embed="rId10" cstate="print">
              <a:extLst>
                <a:ext uri="{28A0092B-C50C-407E-A947-70E740481C1C}">
                  <a14:useLocalDpi xmlns:a14="http://schemas.microsoft.com/office/drawing/2010/main" val="0"/>
                </a:ext>
              </a:extLst>
            </a:blip>
            <a:srcRect l="21912"/>
            <a:stretch/>
          </p:blipFill>
          <p:spPr>
            <a:xfrm>
              <a:off x="1663581" y="4309222"/>
              <a:ext cx="1180926" cy="850924"/>
            </a:xfrm>
            <a:prstGeom prst="rect">
              <a:avLst/>
            </a:prstGeom>
            <a:ln>
              <a:noFill/>
            </a:ln>
            <a:effectLst/>
          </p:spPr>
        </p:pic>
        <p:pic>
          <p:nvPicPr>
            <p:cNvPr id="26" name="Picture 25"/>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368107" y="4295495"/>
              <a:ext cx="1243000" cy="266989"/>
            </a:xfrm>
            <a:prstGeom prst="rect">
              <a:avLst/>
            </a:prstGeom>
          </p:spPr>
        </p:pic>
        <p:sp>
          <p:nvSpPr>
            <p:cNvPr id="27" name="TextBox 26"/>
            <p:cNvSpPr txBox="1"/>
            <p:nvPr/>
          </p:nvSpPr>
          <p:spPr>
            <a:xfrm>
              <a:off x="24560" y="4521755"/>
              <a:ext cx="1670799" cy="105413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Elon Musk and Mark Zuckerberg Are Arguing About AI -- But They're Both Missing the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Point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Artur Kiulian</a:t>
              </a: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July 28, 2017</a:t>
              </a:r>
              <a:endParaRPr kumimoji="0" lang="en-US" sz="900" b="0" i="0" u="none" strike="noStrike" kern="1200" cap="none" spc="0" normalizeH="0" baseline="0" noProof="0" dirty="0">
                <a:ln>
                  <a:noFill/>
                </a:ln>
                <a:solidFill>
                  <a:prstClr val="black"/>
                </a:solidFill>
                <a:effectLst/>
                <a:uLnTx/>
                <a:uFillTx/>
                <a:latin typeface="Tahoma"/>
                <a:ea typeface="+mn-ea"/>
                <a:cs typeface="+mn-cs"/>
              </a:endParaRPr>
            </a:p>
          </p:txBody>
        </p:sp>
      </p:grpSp>
      <p:grpSp>
        <p:nvGrpSpPr>
          <p:cNvPr id="93" name="Group 92"/>
          <p:cNvGrpSpPr/>
          <p:nvPr/>
        </p:nvGrpSpPr>
        <p:grpSpPr>
          <a:xfrm>
            <a:off x="1473624" y="5370440"/>
            <a:ext cx="2158234" cy="1198298"/>
            <a:chOff x="1426399" y="5362404"/>
            <a:chExt cx="2158234" cy="1198298"/>
          </a:xfrm>
        </p:grpSpPr>
        <p:pic>
          <p:nvPicPr>
            <p:cNvPr id="37" name="Picture 36"/>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937167" y="5362404"/>
              <a:ext cx="1479761" cy="262322"/>
            </a:xfrm>
            <a:prstGeom prst="rect">
              <a:avLst/>
            </a:prstGeom>
          </p:spPr>
        </p:pic>
        <p:grpSp>
          <p:nvGrpSpPr>
            <p:cNvPr id="92" name="Group 91"/>
            <p:cNvGrpSpPr/>
            <p:nvPr/>
          </p:nvGrpSpPr>
          <p:grpSpPr>
            <a:xfrm>
              <a:off x="1426399" y="5570854"/>
              <a:ext cx="2158234" cy="989848"/>
              <a:chOff x="1426399" y="5570854"/>
              <a:chExt cx="2158234" cy="989848"/>
            </a:xfrm>
          </p:grpSpPr>
          <p:pic>
            <p:nvPicPr>
              <p:cNvPr id="36" name="Picture 35"/>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2759659" y="5645002"/>
                <a:ext cx="824974" cy="915700"/>
              </a:xfrm>
              <a:prstGeom prst="rect">
                <a:avLst/>
              </a:prstGeom>
              <a:ln>
                <a:noFill/>
              </a:ln>
              <a:effectLst/>
            </p:spPr>
          </p:pic>
          <p:sp>
            <p:nvSpPr>
              <p:cNvPr id="38" name="TextBox 37"/>
              <p:cNvSpPr txBox="1"/>
              <p:nvPr/>
            </p:nvSpPr>
            <p:spPr>
              <a:xfrm>
                <a:off x="1426399" y="5570854"/>
                <a:ext cx="1382488" cy="86946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Tahoma"/>
                    <a:ea typeface="+mn-ea"/>
                    <a:cs typeface="+mn-cs"/>
                  </a:rPr>
                  <a:t>Oracle quietly researching 'Explainable </a:t>
                </a:r>
                <a:r>
                  <a:rPr kumimoji="0" lang="en-US" sz="1050" b="1" i="0" u="none" strike="noStrike" kern="1200" cap="none" spc="0" normalizeH="0" baseline="0" noProof="0" dirty="0" smtClean="0">
                    <a:ln>
                      <a:noFill/>
                    </a:ln>
                    <a:solidFill>
                      <a:prstClr val="black"/>
                    </a:solidFill>
                    <a:effectLst/>
                    <a:uLnTx/>
                    <a:uFillTx/>
                    <a:latin typeface="Tahoma"/>
                    <a:ea typeface="+mn-ea"/>
                    <a:cs typeface="+mn-cs"/>
                  </a:rPr>
                  <a:t>AI‘</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a:ea typeface="+mn-ea"/>
                    <a:cs typeface="+mn-cs"/>
                  </a:rPr>
                  <a:t>George Nott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May 5, 2017</a:t>
                </a:r>
                <a:endParaRPr kumimoji="0" lang="en-US" sz="900" b="0" i="0" u="none" strike="noStrike" kern="1200" cap="none" spc="0" normalizeH="0" baseline="0" noProof="0" dirty="0">
                  <a:ln>
                    <a:noFill/>
                  </a:ln>
                  <a:solidFill>
                    <a:prstClr val="black"/>
                  </a:solidFill>
                  <a:effectLst/>
                  <a:uLnTx/>
                  <a:uFillTx/>
                  <a:latin typeface="Tahoma"/>
                  <a:ea typeface="+mn-ea"/>
                  <a:cs typeface="+mn-cs"/>
                </a:endParaRPr>
              </a:p>
            </p:txBody>
          </p:sp>
        </p:grpSp>
      </p:grpSp>
      <p:grpSp>
        <p:nvGrpSpPr>
          <p:cNvPr id="82" name="Group 81"/>
          <p:cNvGrpSpPr/>
          <p:nvPr/>
        </p:nvGrpSpPr>
        <p:grpSpPr>
          <a:xfrm>
            <a:off x="5878296" y="2702128"/>
            <a:ext cx="2950894" cy="1251111"/>
            <a:chOff x="5918488" y="3147267"/>
            <a:chExt cx="2950894" cy="1251111"/>
          </a:xfrm>
        </p:grpSpPr>
        <p:pic>
          <p:nvPicPr>
            <p:cNvPr id="39" name="Picture 38"/>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042912" y="3162101"/>
              <a:ext cx="1765065" cy="251329"/>
            </a:xfrm>
            <a:prstGeom prst="rect">
              <a:avLst/>
            </a:prstGeom>
          </p:spPr>
        </p:pic>
        <p:pic>
          <p:nvPicPr>
            <p:cNvPr id="40" name="Picture 3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59036" y="3147267"/>
              <a:ext cx="1010346" cy="1004332"/>
            </a:xfrm>
            <a:prstGeom prst="rect">
              <a:avLst/>
            </a:prstGeom>
            <a:ln>
              <a:noFill/>
            </a:ln>
            <a:effectLst/>
          </p:spPr>
        </p:pic>
        <p:sp>
          <p:nvSpPr>
            <p:cNvPr id="41" name="TextBox 40"/>
            <p:cNvSpPr txBox="1"/>
            <p:nvPr/>
          </p:nvSpPr>
          <p:spPr>
            <a:xfrm>
              <a:off x="5918488" y="3367327"/>
              <a:ext cx="1970230" cy="103105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Charles River Analytics-Led Team Gets DARPA Contract to Support Artificial Intelligence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Program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Ramona Adams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June 13, </a:t>
              </a:r>
              <a:r>
                <a:rPr kumimoji="0" lang="en-US" sz="900" b="0" i="0" u="none" strike="noStrike" kern="1200" cap="none" spc="0" normalizeH="0" baseline="0" noProof="0" dirty="0">
                  <a:ln>
                    <a:noFill/>
                  </a:ln>
                  <a:solidFill>
                    <a:prstClr val="black"/>
                  </a:solidFill>
                  <a:effectLst/>
                  <a:uLnTx/>
                  <a:uFillTx/>
                  <a:latin typeface="Tahoma"/>
                  <a:ea typeface="+mn-ea"/>
                  <a:cs typeface="+mn-cs"/>
                </a:rPr>
                <a:t>2017</a:t>
              </a:r>
            </a:p>
          </p:txBody>
        </p:sp>
      </p:grpSp>
      <p:grpSp>
        <p:nvGrpSpPr>
          <p:cNvPr id="84" name="Group 83"/>
          <p:cNvGrpSpPr/>
          <p:nvPr/>
        </p:nvGrpSpPr>
        <p:grpSpPr>
          <a:xfrm>
            <a:off x="2905032" y="3697508"/>
            <a:ext cx="3133200" cy="892552"/>
            <a:chOff x="2807846" y="4656192"/>
            <a:chExt cx="3133200" cy="892552"/>
          </a:xfrm>
        </p:grpSpPr>
        <p:pic>
          <p:nvPicPr>
            <p:cNvPr id="42" name="Picture 4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59770" y="4716454"/>
              <a:ext cx="1081276" cy="487794"/>
            </a:xfrm>
            <a:prstGeom prst="rect">
              <a:avLst/>
            </a:prstGeom>
          </p:spPr>
        </p:pic>
        <p:sp>
          <p:nvSpPr>
            <p:cNvPr id="43" name="TextBox 42"/>
            <p:cNvSpPr txBox="1"/>
            <p:nvPr/>
          </p:nvSpPr>
          <p:spPr>
            <a:xfrm>
              <a:off x="2807846" y="4656192"/>
              <a:ext cx="2033875" cy="89255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Team investigates artificial intelligence, machine learning in DARPA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project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a:ea typeface="+mn-ea"/>
                  <a:cs typeface="+mn-cs"/>
                </a:rPr>
                <a:t>Lisa </a:t>
              </a:r>
              <a:r>
                <a:rPr kumimoji="0" lang="en-US" sz="1000" b="0" i="0" u="none" strike="noStrike" kern="1200" cap="none" spc="0" normalizeH="0" baseline="0" noProof="0" dirty="0" smtClean="0">
                  <a:ln>
                    <a:noFill/>
                  </a:ln>
                  <a:solidFill>
                    <a:prstClr val="black"/>
                  </a:solidFill>
                  <a:effectLst/>
                  <a:uLnTx/>
                  <a:uFillTx/>
                  <a:latin typeface="Tahoma"/>
                  <a:ea typeface="+mn-ea"/>
                  <a:cs typeface="+mn-cs"/>
                </a:rPr>
                <a:t>Daigle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June 14, </a:t>
              </a:r>
              <a:r>
                <a:rPr kumimoji="0" lang="en-US" sz="900" b="0" i="0" u="none" strike="noStrike" kern="1200" cap="none" spc="0" normalizeH="0" baseline="0" noProof="0" dirty="0">
                  <a:ln>
                    <a:noFill/>
                  </a:ln>
                  <a:solidFill>
                    <a:prstClr val="black"/>
                  </a:solidFill>
                  <a:effectLst/>
                  <a:uLnTx/>
                  <a:uFillTx/>
                  <a:latin typeface="Tahoma"/>
                  <a:ea typeface="+mn-ea"/>
                  <a:cs typeface="+mn-cs"/>
                </a:rPr>
                <a:t>2017</a:t>
              </a:r>
            </a:p>
          </p:txBody>
        </p:sp>
      </p:grpSp>
      <p:grpSp>
        <p:nvGrpSpPr>
          <p:cNvPr id="4" name="Group 3"/>
          <p:cNvGrpSpPr/>
          <p:nvPr/>
        </p:nvGrpSpPr>
        <p:grpSpPr>
          <a:xfrm>
            <a:off x="3137774" y="4660459"/>
            <a:ext cx="3057214" cy="561692"/>
            <a:chOff x="3020207" y="4660459"/>
            <a:chExt cx="3057214" cy="561692"/>
          </a:xfrm>
        </p:grpSpPr>
        <p:pic>
          <p:nvPicPr>
            <p:cNvPr id="52" name="Picture 51"/>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020207" y="4718435"/>
              <a:ext cx="1585693" cy="354695"/>
            </a:xfrm>
            <a:prstGeom prst="rect">
              <a:avLst/>
            </a:prstGeom>
          </p:spPr>
        </p:pic>
        <p:sp>
          <p:nvSpPr>
            <p:cNvPr id="53" name="TextBox 52"/>
            <p:cNvSpPr txBox="1"/>
            <p:nvPr/>
          </p:nvSpPr>
          <p:spPr>
            <a:xfrm>
              <a:off x="4584784" y="4660459"/>
              <a:ext cx="1492637" cy="5616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Ghosts in the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Machine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Christina Couch</a:t>
              </a: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October 25, 2017</a:t>
              </a:r>
              <a:endParaRPr kumimoji="0" lang="en-US" sz="900" b="0" i="0" u="none" strike="noStrike" kern="1200" cap="none" spc="0" normalizeH="0" baseline="0" noProof="0" dirty="0">
                <a:ln>
                  <a:noFill/>
                </a:ln>
                <a:solidFill>
                  <a:prstClr val="black"/>
                </a:solidFill>
                <a:effectLst/>
                <a:uLnTx/>
                <a:uFillTx/>
                <a:latin typeface="Tahoma"/>
                <a:ea typeface="+mn-ea"/>
                <a:cs typeface="+mn-cs"/>
              </a:endParaRPr>
            </a:p>
          </p:txBody>
        </p:sp>
      </p:grpSp>
      <p:grpSp>
        <p:nvGrpSpPr>
          <p:cNvPr id="91" name="Group 90"/>
          <p:cNvGrpSpPr/>
          <p:nvPr/>
        </p:nvGrpSpPr>
        <p:grpSpPr>
          <a:xfrm>
            <a:off x="2868412" y="1080047"/>
            <a:ext cx="3199300" cy="1077218"/>
            <a:chOff x="2838268" y="887551"/>
            <a:chExt cx="3199300" cy="1077218"/>
          </a:xfrm>
        </p:grpSpPr>
        <p:sp>
          <p:nvSpPr>
            <p:cNvPr id="16" name="TextBox 15"/>
            <p:cNvSpPr txBox="1"/>
            <p:nvPr/>
          </p:nvSpPr>
          <p:spPr>
            <a:xfrm>
              <a:off x="3911516" y="887551"/>
              <a:ext cx="212605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ahoma"/>
                  <a:ea typeface="+mn-ea"/>
                  <a:cs typeface="+mn-cs"/>
                </a:rPr>
                <a:t>Inside </a:t>
              </a:r>
              <a:r>
                <a:rPr kumimoji="0" lang="en-US" sz="1100" b="1" i="0" u="none" strike="noStrike" kern="1200" cap="none" spc="0" normalizeH="0" baseline="0" noProof="0" dirty="0" smtClean="0">
                  <a:ln>
                    <a:noFill/>
                  </a:ln>
                  <a:solidFill>
                    <a:prstClr val="black"/>
                  </a:solidFill>
                  <a:effectLst/>
                  <a:uLnTx/>
                  <a:uFillTx/>
                  <a:latin typeface="Tahoma"/>
                  <a:ea typeface="+mn-ea"/>
                  <a:cs typeface="+mn-cs"/>
                </a:rPr>
                <a:t>DARPA’s </a:t>
              </a:r>
              <a:r>
                <a:rPr kumimoji="0" lang="en-US" sz="1100" b="1" i="0" u="none" strike="noStrike" kern="1200" cap="none" spc="0" normalizeH="0" baseline="0" noProof="0" dirty="0">
                  <a:ln>
                    <a:noFill/>
                  </a:ln>
                  <a:solidFill>
                    <a:prstClr val="black"/>
                  </a:solidFill>
                  <a:effectLst/>
                  <a:uLnTx/>
                  <a:uFillTx/>
                  <a:latin typeface="Tahoma"/>
                  <a:ea typeface="+mn-ea"/>
                  <a:cs typeface="+mn-cs"/>
                </a:rPr>
                <a:t>Push to Make Artificial Intelligence Explain </a:t>
              </a:r>
              <a:r>
                <a:rPr kumimoji="0" lang="en-US" sz="1100" b="1" i="0" u="none" strike="noStrike" kern="1200" cap="none" spc="0" normalizeH="0" baseline="0" noProof="0" dirty="0" smtClean="0">
                  <a:ln>
                    <a:noFill/>
                  </a:ln>
                  <a:solidFill>
                    <a:prstClr val="black"/>
                  </a:solidFill>
                  <a:effectLst/>
                  <a:uLnTx/>
                  <a:uFillTx/>
                  <a:latin typeface="Tahoma"/>
                  <a:ea typeface="+mn-ea"/>
                  <a:cs typeface="+mn-cs"/>
                </a:rPr>
                <a:t>Itself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Sara Castellanos and Steven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Norton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August 10, 2017</a:t>
              </a: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p:txBody>
        </p:sp>
        <p:pic>
          <p:nvPicPr>
            <p:cNvPr id="54" name="Picture 53"/>
            <p:cNvPicPr>
              <a:picLocks noChangeAspect="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838268" y="926157"/>
              <a:ext cx="1048667" cy="655940"/>
            </a:xfrm>
            <a:prstGeom prst="rect">
              <a:avLst/>
            </a:prstGeom>
            <a:solidFill>
              <a:schemeClr val="bg1"/>
            </a:solidFill>
            <a:ln>
              <a:noFill/>
            </a:ln>
            <a:effectLst/>
          </p:spPr>
        </p:pic>
      </p:grpSp>
      <p:grpSp>
        <p:nvGrpSpPr>
          <p:cNvPr id="87" name="Group 86"/>
          <p:cNvGrpSpPr/>
          <p:nvPr/>
        </p:nvGrpSpPr>
        <p:grpSpPr>
          <a:xfrm>
            <a:off x="239498" y="5118367"/>
            <a:ext cx="1481135" cy="1412552"/>
            <a:chOff x="243221" y="5589266"/>
            <a:chExt cx="1481135" cy="1412552"/>
          </a:xfrm>
        </p:grpSpPr>
        <p:grpSp>
          <p:nvGrpSpPr>
            <p:cNvPr id="86" name="Group 85"/>
            <p:cNvGrpSpPr/>
            <p:nvPr/>
          </p:nvGrpSpPr>
          <p:grpSpPr>
            <a:xfrm>
              <a:off x="376814" y="5589266"/>
              <a:ext cx="1213948" cy="583512"/>
              <a:chOff x="292831" y="5589266"/>
              <a:chExt cx="1213948" cy="583512"/>
            </a:xfrm>
          </p:grpSpPr>
          <p:pic>
            <p:nvPicPr>
              <p:cNvPr id="2" name="Picture 1"/>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887298" y="5651296"/>
                <a:ext cx="619481" cy="212799"/>
              </a:xfrm>
              <a:prstGeom prst="rect">
                <a:avLst/>
              </a:prstGeom>
            </p:spPr>
          </p:pic>
          <p:pic>
            <p:nvPicPr>
              <p:cNvPr id="61" name="Picture 60"/>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292831" y="5589266"/>
                <a:ext cx="608246" cy="583512"/>
              </a:xfrm>
              <a:prstGeom prst="rect">
                <a:avLst/>
              </a:prstGeom>
            </p:spPr>
          </p:pic>
        </p:grpSp>
        <p:sp>
          <p:nvSpPr>
            <p:cNvPr id="62" name="TextBox 61"/>
            <p:cNvSpPr txBox="1"/>
            <p:nvPr/>
          </p:nvSpPr>
          <p:spPr>
            <a:xfrm>
              <a:off x="243221" y="6132349"/>
              <a:ext cx="1481135" cy="8694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DARPA’s XAI seeks explanations from autonomous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Geoff Fein</a:t>
              </a: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November 16, 2017</a:t>
              </a:r>
              <a:endParaRPr kumimoji="0" lang="en-US" sz="900" b="0" i="0" u="none" strike="noStrike" kern="1200" cap="none" spc="0" normalizeH="0" baseline="0" noProof="0" dirty="0">
                <a:ln>
                  <a:noFill/>
                </a:ln>
                <a:solidFill>
                  <a:prstClr val="black"/>
                </a:solidFill>
                <a:effectLst/>
                <a:uLnTx/>
                <a:uFillTx/>
                <a:latin typeface="Tahoma"/>
                <a:ea typeface="+mn-ea"/>
                <a:cs typeface="+mn-cs"/>
              </a:endParaRPr>
            </a:p>
          </p:txBody>
        </p:sp>
      </p:grpSp>
      <p:grpSp>
        <p:nvGrpSpPr>
          <p:cNvPr id="77" name="Group 76"/>
          <p:cNvGrpSpPr/>
          <p:nvPr/>
        </p:nvGrpSpPr>
        <p:grpSpPr>
          <a:xfrm>
            <a:off x="6082762" y="992776"/>
            <a:ext cx="2643478" cy="1561212"/>
            <a:chOff x="4111998" y="849055"/>
            <a:chExt cx="2643478" cy="1622835"/>
          </a:xfrm>
        </p:grpSpPr>
        <p:pic>
          <p:nvPicPr>
            <p:cNvPr id="6" name="Picture 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111998" y="849055"/>
              <a:ext cx="2643478" cy="231251"/>
            </a:xfrm>
            <a:prstGeom prst="rect">
              <a:avLst/>
            </a:prstGeom>
          </p:spPr>
        </p:pic>
        <p:grpSp>
          <p:nvGrpSpPr>
            <p:cNvPr id="76" name="Group 75"/>
            <p:cNvGrpSpPr/>
            <p:nvPr/>
          </p:nvGrpSpPr>
          <p:grpSpPr>
            <a:xfrm>
              <a:off x="4334105" y="1091943"/>
              <a:ext cx="2312655" cy="1379947"/>
              <a:chOff x="4305801" y="1091943"/>
              <a:chExt cx="2312655" cy="1379947"/>
            </a:xfrm>
          </p:grpSpPr>
          <p:pic>
            <p:nvPicPr>
              <p:cNvPr id="7" name="Picture 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05801" y="1137457"/>
                <a:ext cx="1073335" cy="133443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7" name="TextBox 66"/>
              <p:cNvSpPr txBox="1"/>
              <p:nvPr/>
            </p:nvSpPr>
            <p:spPr>
              <a:xfrm>
                <a:off x="5238463" y="1091943"/>
                <a:ext cx="1379993" cy="9156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ahoma"/>
                    <a:ea typeface="+mn-ea"/>
                    <a:cs typeface="+mn-cs"/>
                  </a:rPr>
                  <a:t>Can A.I. Be Taught to Explain Itself? </a:t>
                </a:r>
                <a:endParaRPr kumimoji="0" lang="en-US" sz="1100" b="1" i="0" u="none" strike="noStrike" kern="1200" cap="none" spc="0" normalizeH="0" baseline="0" noProof="0" dirty="0" smtClean="0">
                  <a:ln>
                    <a:noFill/>
                  </a:ln>
                  <a:solidFill>
                    <a:prstClr val="black"/>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prstClr val="black"/>
                    </a:solidFill>
                    <a:effectLst/>
                    <a:uLnTx/>
                    <a:uFillTx/>
                    <a:latin typeface="Tahoma"/>
                    <a:ea typeface="+mn-ea"/>
                    <a:cs typeface="+mn-cs"/>
                  </a:rPr>
                  <a:t>Cliff </a:t>
                </a:r>
                <a:r>
                  <a:rPr kumimoji="0" lang="en-US" sz="1050" b="0" i="0" u="none" strike="noStrike" kern="1200" cap="none" spc="0" normalizeH="0" baseline="0" noProof="0" dirty="0" err="1" smtClean="0">
                    <a:ln>
                      <a:noFill/>
                    </a:ln>
                    <a:solidFill>
                      <a:prstClr val="black"/>
                    </a:solidFill>
                    <a:effectLst/>
                    <a:uLnTx/>
                    <a:uFillTx/>
                    <a:latin typeface="Tahoma"/>
                    <a:ea typeface="+mn-ea"/>
                    <a:cs typeface="+mn-cs"/>
                  </a:rPr>
                  <a:t>Kuang</a:t>
                </a:r>
                <a:endParaRPr kumimoji="0" lang="en-US" sz="1050" b="0" i="0" u="none" strike="noStrike" kern="1200" cap="none" spc="0" normalizeH="0" baseline="0" noProof="0" dirty="0">
                  <a:ln>
                    <a:noFill/>
                  </a:ln>
                  <a:solidFill>
                    <a:prstClr val="black"/>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November 21, 2017</a:t>
                </a: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p:txBody>
          </p:sp>
        </p:grpSp>
      </p:grpSp>
      <p:grpSp>
        <p:nvGrpSpPr>
          <p:cNvPr id="75" name="Group 74"/>
          <p:cNvGrpSpPr/>
          <p:nvPr/>
        </p:nvGrpSpPr>
        <p:grpSpPr>
          <a:xfrm>
            <a:off x="401287" y="1126152"/>
            <a:ext cx="2608249" cy="1272394"/>
            <a:chOff x="230471" y="1027844"/>
            <a:chExt cx="2608249" cy="1272394"/>
          </a:xfrm>
        </p:grpSpPr>
        <p:sp>
          <p:nvSpPr>
            <p:cNvPr id="8" name="TextBox 7"/>
            <p:cNvSpPr txBox="1"/>
            <p:nvPr/>
          </p:nvSpPr>
          <p:spPr>
            <a:xfrm>
              <a:off x="1112749" y="1534428"/>
              <a:ext cx="1725971" cy="7463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ahoma"/>
                  <a:ea typeface="+mn-ea"/>
                  <a:cs typeface="+mn-cs"/>
                </a:rPr>
                <a:t>The Dark Secret at the Heart of </a:t>
              </a:r>
              <a:r>
                <a:rPr kumimoji="0" lang="en-US" sz="1100" b="1" i="0" u="none" strike="noStrike" kern="1200" cap="none" spc="0" normalizeH="0" baseline="0" noProof="0" dirty="0" smtClean="0">
                  <a:ln>
                    <a:noFill/>
                  </a:ln>
                  <a:solidFill>
                    <a:prstClr val="black"/>
                  </a:solidFill>
                  <a:effectLst/>
                  <a:uLnTx/>
                  <a:uFillTx/>
                  <a:latin typeface="Tahoma"/>
                  <a:ea typeface="+mn-ea"/>
                  <a:cs typeface="+mn-cs"/>
                </a:rPr>
                <a:t>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Will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Knight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April 11, 2017</a:t>
              </a:r>
              <a:endParaRPr kumimoji="0" lang="en-US" sz="1000" b="0" i="0" u="none" strike="noStrike" kern="1200" cap="none" spc="0" normalizeH="0" baseline="0" noProof="0" dirty="0">
                <a:ln>
                  <a:noFill/>
                </a:ln>
                <a:solidFill>
                  <a:prstClr val="black"/>
                </a:solidFill>
                <a:effectLst/>
                <a:uLnTx/>
                <a:uFillTx/>
                <a:latin typeface="Tahoma"/>
                <a:ea typeface="+mn-ea"/>
                <a:cs typeface="+mn-cs"/>
              </a:endParaRPr>
            </a:p>
          </p:txBody>
        </p:sp>
        <p:pic>
          <p:nvPicPr>
            <p:cNvPr id="20" name="Picture 19"/>
            <p:cNvPicPr>
              <a:picLocks noChangeAspect="1"/>
            </p:cNvPicPr>
            <p:nvPr/>
          </p:nvPicPr>
          <p:blipFill>
            <a:blip r:embed="rId23"/>
            <a:stretch>
              <a:fillRect/>
            </a:stretch>
          </p:blipFill>
          <p:spPr>
            <a:xfrm>
              <a:off x="230471" y="1027844"/>
              <a:ext cx="995660" cy="127239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4" name="Picture 4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78704" y="1051098"/>
              <a:ext cx="988829" cy="478292"/>
            </a:xfrm>
            <a:prstGeom prst="rect">
              <a:avLst/>
            </a:prstGeom>
          </p:spPr>
        </p:pic>
      </p:grpSp>
      <p:grpSp>
        <p:nvGrpSpPr>
          <p:cNvPr id="12" name="Group 11"/>
          <p:cNvGrpSpPr/>
          <p:nvPr/>
        </p:nvGrpSpPr>
        <p:grpSpPr>
          <a:xfrm>
            <a:off x="3719304" y="5436142"/>
            <a:ext cx="2724716" cy="1080292"/>
            <a:chOff x="3706241" y="5305512"/>
            <a:chExt cx="2724716" cy="1080292"/>
          </a:xfrm>
        </p:grpSpPr>
        <p:pic>
          <p:nvPicPr>
            <p:cNvPr id="60" name="Picture 59"/>
            <p:cNvPicPr>
              <a:picLocks noChangeAspect="1"/>
            </p:cNvPicPr>
            <p:nvPr/>
          </p:nvPicPr>
          <p:blipFill rotWithShape="1">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755470" y="5305512"/>
              <a:ext cx="1343812" cy="417865"/>
            </a:xfrm>
            <a:prstGeom prst="rect">
              <a:avLst/>
            </a:prstGeom>
          </p:spPr>
        </p:pic>
        <p:pic>
          <p:nvPicPr>
            <p:cNvPr id="63" name="Picture 62"/>
            <p:cNvPicPr>
              <a:picLocks noChangeAspect="1"/>
            </p:cNvPicPr>
            <p:nvPr/>
          </p:nvPicPr>
          <p:blipFill rotWithShape="1">
            <a:blip r:embed="rId26" cstate="print">
              <a:extLst>
                <a:ext uri="{28A0092B-C50C-407E-A947-70E740481C1C}">
                  <a14:useLocalDpi xmlns:a14="http://schemas.microsoft.com/office/drawing/2010/main" val="0"/>
                </a:ext>
              </a:extLst>
            </a:blip>
            <a:srcRect l="10330" t="7594" r="7884"/>
            <a:stretch/>
          </p:blipFill>
          <p:spPr>
            <a:xfrm>
              <a:off x="5130815" y="5356443"/>
              <a:ext cx="1300142" cy="978479"/>
            </a:xfrm>
            <a:prstGeom prst="rect">
              <a:avLst/>
            </a:prstGeom>
            <a:ln>
              <a:noFill/>
            </a:ln>
            <a:effectLst/>
          </p:spPr>
        </p:pic>
        <p:sp>
          <p:nvSpPr>
            <p:cNvPr id="64" name="TextBox 63"/>
            <p:cNvSpPr txBox="1"/>
            <p:nvPr/>
          </p:nvSpPr>
          <p:spPr>
            <a:xfrm>
              <a:off x="3706241" y="5677918"/>
              <a:ext cx="1448718"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Demystifying the Black Box That Is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AI</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Tahoma"/>
                  <a:ea typeface="+mn-ea"/>
                  <a:cs typeface="+mn-cs"/>
                </a:rPr>
                <a:t>Ariel </a:t>
              </a:r>
              <a:r>
                <a:rPr kumimoji="0" lang="en-US" sz="1000" b="0" i="0" u="none" strike="noStrike" kern="1200" cap="none" spc="0" normalizeH="0" baseline="0" noProof="0" dirty="0" smtClean="0">
                  <a:ln>
                    <a:noFill/>
                  </a:ln>
                  <a:solidFill>
                    <a:prstClr val="black"/>
                  </a:solidFill>
                  <a:effectLst/>
                  <a:uLnTx/>
                  <a:uFillTx/>
                  <a:latin typeface="Tahoma"/>
                  <a:ea typeface="+mn-ea"/>
                  <a:cs typeface="+mn-cs"/>
                </a:rPr>
                <a:t>Bleicher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August 9, 2017</a:t>
              </a:r>
              <a:endParaRPr kumimoji="0" lang="en-US" sz="900" b="0" i="0" u="none" strike="noStrike" kern="1200" cap="none" spc="0" normalizeH="0" baseline="0" noProof="0" dirty="0">
                <a:ln>
                  <a:noFill/>
                </a:ln>
                <a:solidFill>
                  <a:prstClr val="black"/>
                </a:solidFill>
                <a:effectLst/>
                <a:uLnTx/>
                <a:uFillTx/>
                <a:latin typeface="Tahoma"/>
                <a:ea typeface="+mn-ea"/>
                <a:cs typeface="+mn-cs"/>
              </a:endParaRPr>
            </a:p>
          </p:txBody>
        </p:sp>
      </p:grpSp>
      <p:grpSp>
        <p:nvGrpSpPr>
          <p:cNvPr id="65" name="Group 64"/>
          <p:cNvGrpSpPr/>
          <p:nvPr/>
        </p:nvGrpSpPr>
        <p:grpSpPr>
          <a:xfrm>
            <a:off x="6536919" y="5443396"/>
            <a:ext cx="2372383" cy="1018219"/>
            <a:chOff x="1708701" y="4314800"/>
            <a:chExt cx="2372383" cy="1018219"/>
          </a:xfrm>
        </p:grpSpPr>
        <p:sp>
          <p:nvSpPr>
            <p:cNvPr id="66" name="TextBox 65"/>
            <p:cNvSpPr txBox="1"/>
            <p:nvPr/>
          </p:nvSpPr>
          <p:spPr>
            <a:xfrm>
              <a:off x="1708701" y="4314800"/>
              <a:ext cx="2372383"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How AI detectives are cracking open the black box of deep </a:t>
              </a:r>
              <a:r>
                <a:rPr kumimoji="0" lang="en-US" sz="1050" b="0" i="0" u="none" strike="noStrike" kern="1200" cap="none" spc="0" normalizeH="0" baseline="0" noProof="0" dirty="0" smtClean="0">
                  <a:ln>
                    <a:noFill/>
                  </a:ln>
                  <a:solidFill>
                    <a:prstClr val="black"/>
                  </a:solidFill>
                  <a:effectLst/>
                  <a:uLnTx/>
                  <a:uFillTx/>
                  <a:latin typeface="Tahoma"/>
                  <a:ea typeface="+mn-ea"/>
                  <a:cs typeface="+mn-cs"/>
                </a:rPr>
                <a:t>learning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Tahoma"/>
                  <a:ea typeface="+mn-ea"/>
                  <a:cs typeface="+mn-cs"/>
                </a:rPr>
                <a:t>Paul Voosen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Tahoma"/>
                  <a:ea typeface="+mn-ea"/>
                  <a:cs typeface="+mn-cs"/>
                </a:rPr>
                <a:t>July 6, 2017</a:t>
              </a:r>
              <a:endParaRPr kumimoji="0" lang="en-US" sz="800" b="0" i="0" u="none" strike="noStrike" kern="1200" cap="none" spc="0" normalizeH="0" baseline="0" noProof="0" dirty="0">
                <a:ln>
                  <a:noFill/>
                </a:ln>
                <a:solidFill>
                  <a:prstClr val="black"/>
                </a:solidFill>
                <a:effectLst/>
                <a:uLnTx/>
                <a:uFillTx/>
                <a:latin typeface="Tahoma"/>
                <a:ea typeface="+mn-ea"/>
                <a:cs typeface="+mn-cs"/>
              </a:endParaRPr>
            </a:p>
          </p:txBody>
        </p:sp>
        <p:pic>
          <p:nvPicPr>
            <p:cNvPr id="68" name="Picture 67"/>
            <p:cNvPicPr>
              <a:picLocks noChangeAspect="1"/>
            </p:cNvPicPr>
            <p:nvPr/>
          </p:nvPicPr>
          <p:blipFill rotWithShape="1">
            <a:blip r:embed="rId27" cstate="print">
              <a:extLst>
                <a:ext uri="{28A0092B-C50C-407E-A947-70E740481C1C}">
                  <a14:useLocalDpi xmlns:a14="http://schemas.microsoft.com/office/drawing/2010/main" val="0"/>
                </a:ext>
              </a:extLst>
            </a:blip>
            <a:srcRect t="29564" b="23885"/>
            <a:stretch/>
          </p:blipFill>
          <p:spPr>
            <a:xfrm>
              <a:off x="1912494" y="4762186"/>
              <a:ext cx="1226246" cy="570833"/>
            </a:xfrm>
            <a:prstGeom prst="rect">
              <a:avLst/>
            </a:prstGeom>
          </p:spPr>
        </p:pic>
      </p:grpSp>
    </p:spTree>
    <p:extLst>
      <p:ext uri="{BB962C8B-B14F-4D97-AF65-F5344CB8AC3E}">
        <p14:creationId xmlns:p14="http://schemas.microsoft.com/office/powerpoint/2010/main" val="22230341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231CC523-8BC6-4921-807A-66BD262F34AB}" type="slidenum">
              <a:rPr lang="en-US" smtClean="0">
                <a:solidFill>
                  <a:prstClr val="black">
                    <a:tint val="75000"/>
                  </a:prstClr>
                </a:solidFill>
              </a:rPr>
              <a:pPr>
                <a:defRPr/>
              </a:pPr>
              <a:t>19</a:t>
            </a:fld>
            <a:endParaRPr lang="en-US" dirty="0">
              <a:solidFill>
                <a:prstClr val="black">
                  <a:tint val="75000"/>
                </a:prstClr>
              </a:solidFill>
            </a:endParaRPr>
          </a:p>
        </p:txBody>
      </p:sp>
      <p:sp>
        <p:nvSpPr>
          <p:cNvPr id="3" name="Footer Placeholder 1"/>
          <p:cNvSpPr>
            <a:spLocks noGrp="1"/>
          </p:cNvSpPr>
          <p:nvPr>
            <p:ph type="ftr" sz="quarter" idx="10"/>
          </p:nvPr>
        </p:nvSpPr>
        <p:spPr>
          <a:xfrm>
            <a:off x="1333500" y="6550026"/>
            <a:ext cx="6477000" cy="298450"/>
          </a:xfrm>
        </p:spPr>
        <p:txBody>
          <a:bodyPr/>
          <a:lstStyle/>
          <a:p>
            <a:r>
              <a:rPr lang="en-US" sz="1000" dirty="0" smtClean="0"/>
              <a:t>Approved for public release: distribution unlimited.</a:t>
            </a:r>
            <a:endParaRPr lang="en-US" sz="1000" dirty="0"/>
          </a:p>
        </p:txBody>
      </p:sp>
    </p:spTree>
    <p:extLst>
      <p:ext uri="{BB962C8B-B14F-4D97-AF65-F5344CB8AC3E}">
        <p14:creationId xmlns:p14="http://schemas.microsoft.com/office/powerpoint/2010/main" val="2033989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2633967" y="916430"/>
            <a:ext cx="3849941" cy="4577408"/>
            <a:chOff x="2490274" y="916430"/>
            <a:chExt cx="3849941" cy="4577408"/>
          </a:xfrm>
        </p:grpSpPr>
        <p:sp>
          <p:nvSpPr>
            <p:cNvPr id="32" name="Rectangle 31"/>
            <p:cNvSpPr/>
            <p:nvPr/>
          </p:nvSpPr>
          <p:spPr>
            <a:xfrm>
              <a:off x="2490274" y="916430"/>
              <a:ext cx="3849941" cy="4577408"/>
            </a:xfrm>
            <a:prstGeom prst="rect">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black"/>
                </a:solidFill>
              </a:endParaRPr>
            </a:p>
          </p:txBody>
        </p:sp>
        <p:sp>
          <p:nvSpPr>
            <p:cNvPr id="33" name="Rectangle 32"/>
            <p:cNvSpPr/>
            <p:nvPr/>
          </p:nvSpPr>
          <p:spPr>
            <a:xfrm>
              <a:off x="2658455" y="4037028"/>
              <a:ext cx="1666553" cy="13268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4" name="Rectangle 33"/>
            <p:cNvSpPr/>
            <p:nvPr/>
          </p:nvSpPr>
          <p:spPr>
            <a:xfrm>
              <a:off x="4504805" y="4037028"/>
              <a:ext cx="1666553" cy="13268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5" name="Rectangle 34"/>
            <p:cNvSpPr/>
            <p:nvPr/>
          </p:nvSpPr>
          <p:spPr>
            <a:xfrm>
              <a:off x="4504805" y="2551365"/>
              <a:ext cx="1666553" cy="13268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6" name="Rectangle 35"/>
            <p:cNvSpPr/>
            <p:nvPr/>
          </p:nvSpPr>
          <p:spPr>
            <a:xfrm>
              <a:off x="4504805" y="1046414"/>
              <a:ext cx="1666553" cy="13268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7" name="Rectangle 36"/>
            <p:cNvSpPr/>
            <p:nvPr/>
          </p:nvSpPr>
          <p:spPr>
            <a:xfrm>
              <a:off x="2658455" y="1046414"/>
              <a:ext cx="1666553" cy="13268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pic>
          <p:nvPicPr>
            <p:cNvPr id="38" name="Picture 37"/>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668771" y="1118038"/>
              <a:ext cx="1645920" cy="1014984"/>
            </a:xfrm>
            <a:prstGeom prst="rect">
              <a:avLst/>
            </a:prstGeom>
          </p:spPr>
        </p:pic>
        <p:sp>
          <p:nvSpPr>
            <p:cNvPr id="39" name="TextBox 38"/>
            <p:cNvSpPr txBox="1"/>
            <p:nvPr/>
          </p:nvSpPr>
          <p:spPr>
            <a:xfrm>
              <a:off x="2777433" y="2091525"/>
              <a:ext cx="1428597" cy="292388"/>
            </a:xfrm>
            <a:prstGeom prst="rect">
              <a:avLst/>
            </a:prstGeom>
            <a:noFill/>
          </p:spPr>
          <p:txBody>
            <a:bodyPr wrap="none" rtlCol="0">
              <a:spAutoFit/>
            </a:bodyPr>
            <a:lstStyle/>
            <a:p>
              <a:pPr algn="ctr"/>
              <a:r>
                <a:rPr lang="en-US" sz="1300" b="1" dirty="0" smtClean="0"/>
                <a:t>Transportation</a:t>
              </a:r>
              <a:endParaRPr lang="en-US" sz="1300" b="1" dirty="0"/>
            </a:p>
          </p:txBody>
        </p:sp>
        <p:sp>
          <p:nvSpPr>
            <p:cNvPr id="40" name="Rectangle 39"/>
            <p:cNvSpPr/>
            <p:nvPr/>
          </p:nvSpPr>
          <p:spPr>
            <a:xfrm>
              <a:off x="2658455" y="2551365"/>
              <a:ext cx="1666553" cy="13268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pic>
          <p:nvPicPr>
            <p:cNvPr id="41" name="Picture 40"/>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2668771" y="2612290"/>
              <a:ext cx="1645920" cy="1014984"/>
            </a:xfrm>
            <a:prstGeom prst="rect">
              <a:avLst/>
            </a:prstGeom>
          </p:spPr>
        </p:pic>
        <p:sp>
          <p:nvSpPr>
            <p:cNvPr id="42" name="TextBox 41"/>
            <p:cNvSpPr txBox="1"/>
            <p:nvPr/>
          </p:nvSpPr>
          <p:spPr>
            <a:xfrm>
              <a:off x="3055554" y="3594212"/>
              <a:ext cx="872355" cy="292388"/>
            </a:xfrm>
            <a:prstGeom prst="rect">
              <a:avLst/>
            </a:prstGeom>
            <a:noFill/>
          </p:spPr>
          <p:txBody>
            <a:bodyPr wrap="none" rtlCol="0">
              <a:spAutoFit/>
            </a:bodyPr>
            <a:lstStyle/>
            <a:p>
              <a:pPr algn="ctr"/>
              <a:r>
                <a:rPr lang="en-US" sz="1300" b="1" dirty="0" smtClean="0"/>
                <a:t>Security</a:t>
              </a:r>
              <a:endParaRPr lang="en-US" sz="1300" b="1" dirty="0"/>
            </a:p>
          </p:txBody>
        </p:sp>
        <p:pic>
          <p:nvPicPr>
            <p:cNvPr id="43" name="Picture 42"/>
            <p:cNvPicPr>
              <a:picLocks/>
            </p:cNvPicPr>
            <p:nvPr/>
          </p:nvPicPr>
          <p:blipFill rotWithShape="1">
            <a:blip r:embed="rId5" cstate="print">
              <a:extLst>
                <a:ext uri="{28A0092B-C50C-407E-A947-70E740481C1C}">
                  <a14:useLocalDpi xmlns:a14="http://schemas.microsoft.com/office/drawing/2010/main" val="0"/>
                </a:ext>
              </a:extLst>
            </a:blip>
            <a:srcRect t="7318" b="11883"/>
            <a:stretch/>
          </p:blipFill>
          <p:spPr>
            <a:xfrm>
              <a:off x="2668771" y="4100948"/>
              <a:ext cx="1645920" cy="1014984"/>
            </a:xfrm>
            <a:prstGeom prst="rect">
              <a:avLst/>
            </a:prstGeom>
          </p:spPr>
        </p:pic>
        <p:sp>
          <p:nvSpPr>
            <p:cNvPr id="44" name="TextBox 43"/>
            <p:cNvSpPr txBox="1"/>
            <p:nvPr/>
          </p:nvSpPr>
          <p:spPr>
            <a:xfrm>
              <a:off x="3025899" y="5079746"/>
              <a:ext cx="931665" cy="292388"/>
            </a:xfrm>
            <a:prstGeom prst="rect">
              <a:avLst/>
            </a:prstGeom>
            <a:noFill/>
          </p:spPr>
          <p:txBody>
            <a:bodyPr wrap="none" rtlCol="0">
              <a:spAutoFit/>
            </a:bodyPr>
            <a:lstStyle/>
            <a:p>
              <a:pPr algn="ctr"/>
              <a:r>
                <a:rPr lang="en-US" sz="1300" b="1" dirty="0" smtClean="0"/>
                <a:t>Medicine</a:t>
              </a:r>
              <a:endParaRPr lang="en-US" sz="1300" b="1" dirty="0"/>
            </a:p>
          </p:txBody>
        </p:sp>
        <p:pic>
          <p:nvPicPr>
            <p:cNvPr id="45" name="Picture 44"/>
            <p:cNvPicPr>
              <a:picLocks/>
            </p:cNvPicPr>
            <p:nvPr/>
          </p:nvPicPr>
          <p:blipFill rotWithShape="1">
            <a:blip r:embed="rId6" cstate="print">
              <a:extLst>
                <a:ext uri="{28A0092B-C50C-407E-A947-70E740481C1C}">
                  <a14:useLocalDpi xmlns:a14="http://schemas.microsoft.com/office/drawing/2010/main" val="0"/>
                </a:ext>
              </a:extLst>
            </a:blip>
            <a:srcRect t="2431"/>
            <a:stretch/>
          </p:blipFill>
          <p:spPr>
            <a:xfrm>
              <a:off x="4515121" y="1118038"/>
              <a:ext cx="1645920" cy="1014984"/>
            </a:xfrm>
            <a:prstGeom prst="rect">
              <a:avLst/>
            </a:prstGeom>
          </p:spPr>
        </p:pic>
        <p:sp>
          <p:nvSpPr>
            <p:cNvPr id="46" name="TextBox 45"/>
            <p:cNvSpPr txBox="1"/>
            <p:nvPr/>
          </p:nvSpPr>
          <p:spPr>
            <a:xfrm>
              <a:off x="4921941" y="2091525"/>
              <a:ext cx="832280" cy="292388"/>
            </a:xfrm>
            <a:prstGeom prst="rect">
              <a:avLst/>
            </a:prstGeom>
            <a:noFill/>
          </p:spPr>
          <p:txBody>
            <a:bodyPr wrap="none" rtlCol="0">
              <a:spAutoFit/>
            </a:bodyPr>
            <a:lstStyle/>
            <a:p>
              <a:pPr algn="ctr"/>
              <a:r>
                <a:rPr lang="en-US" sz="1300" b="1" dirty="0" smtClean="0"/>
                <a:t>Finance</a:t>
              </a:r>
              <a:endParaRPr lang="en-US" sz="1300" b="1" dirty="0"/>
            </a:p>
          </p:txBody>
        </p:sp>
        <p:pic>
          <p:nvPicPr>
            <p:cNvPr id="47" name="Picture 46"/>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515121" y="2612290"/>
              <a:ext cx="1645920" cy="1014984"/>
            </a:xfrm>
            <a:prstGeom prst="rect">
              <a:avLst/>
            </a:prstGeom>
          </p:spPr>
        </p:pic>
        <p:sp>
          <p:nvSpPr>
            <p:cNvPr id="48" name="TextBox 47"/>
            <p:cNvSpPr txBox="1"/>
            <p:nvPr/>
          </p:nvSpPr>
          <p:spPr>
            <a:xfrm>
              <a:off x="5021328" y="3594212"/>
              <a:ext cx="633507" cy="292388"/>
            </a:xfrm>
            <a:prstGeom prst="rect">
              <a:avLst/>
            </a:prstGeom>
            <a:noFill/>
          </p:spPr>
          <p:txBody>
            <a:bodyPr wrap="none" rtlCol="0">
              <a:spAutoFit/>
            </a:bodyPr>
            <a:lstStyle/>
            <a:p>
              <a:pPr algn="ctr"/>
              <a:r>
                <a:rPr lang="en-US" sz="1300" b="1" dirty="0" smtClean="0"/>
                <a:t>Legal</a:t>
              </a:r>
              <a:endParaRPr lang="en-US" sz="1300" b="1" dirty="0"/>
            </a:p>
          </p:txBody>
        </p:sp>
        <p:sp>
          <p:nvSpPr>
            <p:cNvPr id="49" name="TextBox 48"/>
            <p:cNvSpPr txBox="1"/>
            <p:nvPr/>
          </p:nvSpPr>
          <p:spPr>
            <a:xfrm>
              <a:off x="4928354" y="5079746"/>
              <a:ext cx="819455" cy="292388"/>
            </a:xfrm>
            <a:prstGeom prst="rect">
              <a:avLst/>
            </a:prstGeom>
            <a:noFill/>
          </p:spPr>
          <p:txBody>
            <a:bodyPr wrap="none" rtlCol="0">
              <a:spAutoFit/>
            </a:bodyPr>
            <a:lstStyle/>
            <a:p>
              <a:pPr algn="ctr"/>
              <a:r>
                <a:rPr lang="en-US" sz="1300" b="1" dirty="0" smtClean="0"/>
                <a:t>Military</a:t>
              </a:r>
              <a:endParaRPr lang="en-US" sz="1300" b="1" dirty="0"/>
            </a:p>
          </p:txBody>
        </p:sp>
        <p:pic>
          <p:nvPicPr>
            <p:cNvPr id="50" name="Picture 49"/>
            <p:cNvPicPr>
              <a:picLocks/>
            </p:cNvPicPr>
            <p:nvPr/>
          </p:nvPicPr>
          <p:blipFill rotWithShape="1">
            <a:blip r:embed="rId8" cstate="print">
              <a:extLst>
                <a:ext uri="{28A0092B-C50C-407E-A947-70E740481C1C}">
                  <a14:useLocalDpi xmlns:a14="http://schemas.microsoft.com/office/drawing/2010/main" val="0"/>
                </a:ext>
              </a:extLst>
            </a:blip>
            <a:srcRect/>
            <a:stretch/>
          </p:blipFill>
          <p:spPr>
            <a:xfrm>
              <a:off x="4515121" y="4100948"/>
              <a:ext cx="1645920" cy="1014984"/>
            </a:xfrm>
            <a:prstGeom prst="rect">
              <a:avLst/>
            </a:prstGeom>
          </p:spPr>
        </p:pic>
      </p:grpSp>
      <p:sp>
        <p:nvSpPr>
          <p:cNvPr id="51" name="Right Arrow 50"/>
          <p:cNvSpPr/>
          <p:nvPr/>
        </p:nvSpPr>
        <p:spPr>
          <a:xfrm>
            <a:off x="2276454" y="1693223"/>
            <a:ext cx="339777" cy="419300"/>
          </a:xfrm>
          <a:prstGeom prst="rightArrow">
            <a:avLst/>
          </a:prstGeom>
          <a:solidFill>
            <a:schemeClr val="tx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52" name="Right Arrow 51"/>
          <p:cNvSpPr/>
          <p:nvPr/>
        </p:nvSpPr>
        <p:spPr>
          <a:xfrm>
            <a:off x="6521420" y="1693223"/>
            <a:ext cx="339777" cy="419300"/>
          </a:xfrm>
          <a:prstGeom prst="rightArrow">
            <a:avLst/>
          </a:prstGeom>
          <a:solidFill>
            <a:schemeClr val="tx2">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2</a:t>
            </a:fld>
            <a:endParaRPr lang="en-US" dirty="0"/>
          </a:p>
        </p:txBody>
      </p:sp>
      <p:sp>
        <p:nvSpPr>
          <p:cNvPr id="5" name="Title 4"/>
          <p:cNvSpPr>
            <a:spLocks noGrp="1"/>
          </p:cNvSpPr>
          <p:nvPr>
            <p:ph type="ctrTitle"/>
          </p:nvPr>
        </p:nvSpPr>
        <p:spPr/>
        <p:txBody>
          <a:bodyPr>
            <a:normAutofit/>
          </a:bodyPr>
          <a:lstStyle/>
          <a:p>
            <a:r>
              <a:rPr lang="en-US" dirty="0" smtClean="0"/>
              <a:t>The Need for Explainable AI</a:t>
            </a:r>
            <a:endParaRPr lang="en-US" dirty="0"/>
          </a:p>
        </p:txBody>
      </p:sp>
      <p:grpSp>
        <p:nvGrpSpPr>
          <p:cNvPr id="27" name="Group 26"/>
          <p:cNvGrpSpPr/>
          <p:nvPr/>
        </p:nvGrpSpPr>
        <p:grpSpPr>
          <a:xfrm>
            <a:off x="6878603" y="1095991"/>
            <a:ext cx="1611215" cy="1613765"/>
            <a:chOff x="6721847" y="1095991"/>
            <a:chExt cx="1611215" cy="1613765"/>
          </a:xfrm>
        </p:grpSpPr>
        <p:sp>
          <p:nvSpPr>
            <p:cNvPr id="6" name="Oval 5"/>
            <p:cNvSpPr/>
            <p:nvPr/>
          </p:nvSpPr>
          <p:spPr>
            <a:xfrm>
              <a:off x="6721847" y="1095991"/>
              <a:ext cx="1611215" cy="1613765"/>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a:r>
                <a:rPr lang="en-US" dirty="0">
                  <a:solidFill>
                    <a:prstClr val="black"/>
                  </a:solidFill>
                  <a:latin typeface="Avenir Next"/>
                </a:rPr>
                <a:t>User</a:t>
              </a:r>
            </a:p>
          </p:txBody>
        </p:sp>
        <p:pic>
          <p:nvPicPr>
            <p:cNvPr id="10" name="Picture 9"/>
            <p:cNvPicPr>
              <a:picLocks noChangeAspect="1"/>
            </p:cNvPicPr>
            <p:nvPr/>
          </p:nvPicPr>
          <p:blipFill>
            <a:blip r:embed="rId9"/>
            <a:stretch>
              <a:fillRect/>
            </a:stretch>
          </p:blipFill>
          <p:spPr>
            <a:xfrm>
              <a:off x="7204131" y="1660968"/>
              <a:ext cx="648317" cy="864423"/>
            </a:xfrm>
            <a:prstGeom prst="rect">
              <a:avLst/>
            </a:prstGeom>
          </p:spPr>
        </p:pic>
      </p:grpSp>
      <p:sp>
        <p:nvSpPr>
          <p:cNvPr id="21" name="TextBox 20"/>
          <p:cNvSpPr txBox="1"/>
          <p:nvPr/>
        </p:nvSpPr>
        <p:spPr>
          <a:xfrm>
            <a:off x="6516295" y="2771883"/>
            <a:ext cx="2403461" cy="1513235"/>
          </a:xfrm>
          <a:prstGeom prst="rect">
            <a:avLst/>
          </a:prstGeom>
          <a:noFill/>
        </p:spPr>
        <p:txBody>
          <a:bodyPr wrap="square" rtlCol="0">
            <a:spAutoFit/>
          </a:bodyPr>
          <a:lstStyle/>
          <a:p>
            <a:pPr marL="127394" indent="-127394">
              <a:spcBef>
                <a:spcPts val="150"/>
              </a:spcBef>
              <a:buFont typeface="Arial" panose="020B0604020202020204" pitchFamily="34" charset="0"/>
              <a:buChar char="•"/>
            </a:pPr>
            <a:r>
              <a:rPr lang="en-US" sz="1400" dirty="0">
                <a:solidFill>
                  <a:schemeClr val="accent1">
                    <a:lumMod val="75000"/>
                  </a:schemeClr>
                </a:solidFill>
                <a:latin typeface="Avenir Next"/>
              </a:rPr>
              <a:t>Why did you do that?</a:t>
            </a:r>
          </a:p>
          <a:p>
            <a:pPr marL="127394" indent="-127394">
              <a:spcBef>
                <a:spcPts val="150"/>
              </a:spcBef>
              <a:buFont typeface="Arial" panose="020B0604020202020204" pitchFamily="34" charset="0"/>
              <a:buChar char="•"/>
            </a:pPr>
            <a:r>
              <a:rPr lang="en-US" sz="1400" dirty="0">
                <a:solidFill>
                  <a:schemeClr val="accent1">
                    <a:lumMod val="75000"/>
                  </a:schemeClr>
                </a:solidFill>
                <a:latin typeface="Avenir Next"/>
              </a:rPr>
              <a:t>Why not something else</a:t>
            </a:r>
            <a:r>
              <a:rPr lang="en-US" sz="1400" dirty="0" smtClean="0">
                <a:solidFill>
                  <a:schemeClr val="accent1">
                    <a:lumMod val="75000"/>
                  </a:schemeClr>
                </a:solidFill>
                <a:latin typeface="Avenir Next"/>
              </a:rPr>
              <a:t>?</a:t>
            </a:r>
          </a:p>
          <a:p>
            <a:pPr marL="127394" indent="-127394">
              <a:spcBef>
                <a:spcPts val="150"/>
              </a:spcBef>
              <a:buFont typeface="Arial" panose="020B0604020202020204" pitchFamily="34" charset="0"/>
              <a:buChar char="•"/>
            </a:pPr>
            <a:r>
              <a:rPr lang="en-US" sz="1400" dirty="0" smtClean="0">
                <a:solidFill>
                  <a:schemeClr val="accent1">
                    <a:lumMod val="75000"/>
                  </a:schemeClr>
                </a:solidFill>
                <a:latin typeface="Avenir Next"/>
              </a:rPr>
              <a:t>When </a:t>
            </a:r>
            <a:r>
              <a:rPr lang="en-US" sz="1400" dirty="0">
                <a:solidFill>
                  <a:schemeClr val="accent1">
                    <a:lumMod val="75000"/>
                  </a:schemeClr>
                </a:solidFill>
                <a:latin typeface="Avenir Next"/>
              </a:rPr>
              <a:t>do you succeed?</a:t>
            </a:r>
          </a:p>
          <a:p>
            <a:pPr marL="127394" indent="-127394">
              <a:spcBef>
                <a:spcPts val="150"/>
              </a:spcBef>
              <a:buFont typeface="Arial" panose="020B0604020202020204" pitchFamily="34" charset="0"/>
              <a:buChar char="•"/>
            </a:pPr>
            <a:r>
              <a:rPr lang="en-US" sz="1400" dirty="0">
                <a:solidFill>
                  <a:schemeClr val="accent1">
                    <a:lumMod val="75000"/>
                  </a:schemeClr>
                </a:solidFill>
                <a:latin typeface="Avenir Next"/>
              </a:rPr>
              <a:t>When do you fail?</a:t>
            </a:r>
          </a:p>
          <a:p>
            <a:pPr marL="127394" indent="-127394">
              <a:spcBef>
                <a:spcPts val="150"/>
              </a:spcBef>
              <a:buFont typeface="Arial" panose="020B0604020202020204" pitchFamily="34" charset="0"/>
              <a:buChar char="•"/>
            </a:pPr>
            <a:r>
              <a:rPr lang="en-US" sz="1400" dirty="0">
                <a:solidFill>
                  <a:schemeClr val="accent1">
                    <a:lumMod val="75000"/>
                  </a:schemeClr>
                </a:solidFill>
                <a:latin typeface="Avenir Next"/>
              </a:rPr>
              <a:t>When can I trust you?</a:t>
            </a:r>
          </a:p>
          <a:p>
            <a:pPr marL="127394" indent="-127394">
              <a:spcBef>
                <a:spcPts val="150"/>
              </a:spcBef>
              <a:buFont typeface="Arial" panose="020B0604020202020204" pitchFamily="34" charset="0"/>
              <a:buChar char="•"/>
            </a:pPr>
            <a:r>
              <a:rPr lang="en-US" sz="1400" dirty="0">
                <a:solidFill>
                  <a:schemeClr val="accent1">
                    <a:lumMod val="75000"/>
                  </a:schemeClr>
                </a:solidFill>
                <a:latin typeface="Avenir Next"/>
              </a:rPr>
              <a:t>How do I correct </a:t>
            </a:r>
            <a:r>
              <a:rPr lang="en-US" sz="1400" dirty="0" smtClean="0">
                <a:solidFill>
                  <a:schemeClr val="accent1">
                    <a:lumMod val="75000"/>
                  </a:schemeClr>
                </a:solidFill>
                <a:latin typeface="Avenir Next"/>
              </a:rPr>
              <a:t>an error?</a:t>
            </a:r>
            <a:endParaRPr lang="en-US" sz="1400" dirty="0">
              <a:solidFill>
                <a:schemeClr val="accent1">
                  <a:lumMod val="75000"/>
                </a:schemeClr>
              </a:solidFill>
              <a:latin typeface="Avenir Next"/>
            </a:endParaRPr>
          </a:p>
        </p:txBody>
      </p:sp>
      <p:sp>
        <p:nvSpPr>
          <p:cNvPr id="22" name="Rectangle 21"/>
          <p:cNvSpPr/>
          <p:nvPr/>
        </p:nvSpPr>
        <p:spPr>
          <a:xfrm>
            <a:off x="266443" y="2771883"/>
            <a:ext cx="2330011" cy="1944122"/>
          </a:xfrm>
          <a:prstGeom prst="rect">
            <a:avLst/>
          </a:prstGeom>
          <a:noFill/>
        </p:spPr>
        <p:txBody>
          <a:bodyPr wrap="square" rtlCol="0">
            <a:spAutoFit/>
          </a:bodyPr>
          <a:lstStyle/>
          <a:p>
            <a:pPr marL="127394" indent="-127394">
              <a:spcBef>
                <a:spcPts val="450"/>
              </a:spcBef>
              <a:buFont typeface="Arial" panose="020B0604020202020204" pitchFamily="34" charset="0"/>
              <a:buChar char="•"/>
            </a:pPr>
            <a:r>
              <a:rPr lang="en-US" sz="1400" dirty="0">
                <a:solidFill>
                  <a:schemeClr val="accent3">
                    <a:lumMod val="75000"/>
                  </a:schemeClr>
                </a:solidFill>
                <a:latin typeface="Avenir Next"/>
              </a:rPr>
              <a:t>We are entering a new age of </a:t>
            </a:r>
            <a:r>
              <a:rPr lang="en-US" sz="1400" dirty="0" smtClean="0">
                <a:solidFill>
                  <a:schemeClr val="accent3">
                    <a:lumMod val="75000"/>
                  </a:schemeClr>
                </a:solidFill>
                <a:latin typeface="Avenir Next"/>
              </a:rPr>
              <a:t>AI applications</a:t>
            </a:r>
          </a:p>
          <a:p>
            <a:pPr marL="127394" indent="-127394">
              <a:spcBef>
                <a:spcPts val="450"/>
              </a:spcBef>
              <a:buFont typeface="Arial" panose="020B0604020202020204" pitchFamily="34" charset="0"/>
              <a:buChar char="•"/>
            </a:pPr>
            <a:r>
              <a:rPr lang="en-US" sz="1400" dirty="0">
                <a:solidFill>
                  <a:schemeClr val="accent3">
                    <a:lumMod val="75000"/>
                  </a:schemeClr>
                </a:solidFill>
                <a:latin typeface="Avenir Next"/>
              </a:rPr>
              <a:t>Machine learning is the core </a:t>
            </a:r>
            <a:r>
              <a:rPr lang="en-US" sz="1400" dirty="0" smtClean="0">
                <a:solidFill>
                  <a:schemeClr val="accent3">
                    <a:lumMod val="75000"/>
                  </a:schemeClr>
                </a:solidFill>
                <a:latin typeface="Avenir Next"/>
              </a:rPr>
              <a:t>technology</a:t>
            </a:r>
          </a:p>
          <a:p>
            <a:pPr marL="127394" indent="-127394">
              <a:spcBef>
                <a:spcPts val="450"/>
              </a:spcBef>
              <a:buFont typeface="Arial" panose="020B0604020202020204" pitchFamily="34" charset="0"/>
              <a:buChar char="•"/>
            </a:pPr>
            <a:r>
              <a:rPr lang="en-US" sz="1400" dirty="0">
                <a:solidFill>
                  <a:schemeClr val="accent3">
                    <a:lumMod val="75000"/>
                  </a:schemeClr>
                </a:solidFill>
                <a:latin typeface="Avenir Next"/>
              </a:rPr>
              <a:t>Machine learning models are opaque, non-intuitive, and difficult for people to </a:t>
            </a:r>
            <a:r>
              <a:rPr lang="en-US" sz="1400" dirty="0" smtClean="0">
                <a:solidFill>
                  <a:schemeClr val="accent3">
                    <a:lumMod val="75000"/>
                  </a:schemeClr>
                </a:solidFill>
                <a:latin typeface="Avenir Next"/>
              </a:rPr>
              <a:t>understand </a:t>
            </a:r>
            <a:endParaRPr lang="en-US" sz="1400" dirty="0">
              <a:solidFill>
                <a:schemeClr val="accent3">
                  <a:lumMod val="75000"/>
                </a:schemeClr>
              </a:solidFill>
              <a:latin typeface="Avenir Next"/>
            </a:endParaRPr>
          </a:p>
        </p:txBody>
      </p:sp>
      <p:sp>
        <p:nvSpPr>
          <p:cNvPr id="25" name="Footer Placeholder 24"/>
          <p:cNvSpPr>
            <a:spLocks noGrp="1"/>
          </p:cNvSpPr>
          <p:nvPr>
            <p:ph type="ftr" sz="quarter" idx="10"/>
          </p:nvPr>
        </p:nvSpPr>
        <p:spPr/>
        <p:txBody>
          <a:bodyPr/>
          <a:lstStyle/>
          <a:p>
            <a:pPr>
              <a:defRPr/>
            </a:pPr>
            <a:r>
              <a:rPr lang="en-US" sz="1000" dirty="0" smtClean="0">
                <a:solidFill>
                  <a:prstClr val="black">
                    <a:tint val="75000"/>
                  </a:prstClr>
                </a:solidFill>
              </a:rPr>
              <a:t>Approved for public release: distribution unlimited.</a:t>
            </a:r>
            <a:endParaRPr lang="en-US" sz="1000" dirty="0">
              <a:solidFill>
                <a:prstClr val="black">
                  <a:tint val="75000"/>
                </a:prstClr>
              </a:solidFill>
            </a:endParaRPr>
          </a:p>
        </p:txBody>
      </p:sp>
      <p:sp>
        <p:nvSpPr>
          <p:cNvPr id="14" name="TextBox 13"/>
          <p:cNvSpPr txBox="1"/>
          <p:nvPr/>
        </p:nvSpPr>
        <p:spPr>
          <a:xfrm>
            <a:off x="253381" y="5524164"/>
            <a:ext cx="8509619" cy="1031051"/>
          </a:xfrm>
          <a:prstGeom prst="rect">
            <a:avLst/>
          </a:prstGeom>
          <a:noFill/>
        </p:spPr>
        <p:txBody>
          <a:bodyPr wrap="square" rtlCol="0">
            <a:spAutoFit/>
          </a:bodyPr>
          <a:lstStyle/>
          <a:p>
            <a:pPr marL="173038" indent="-173038">
              <a:spcBef>
                <a:spcPts val="600"/>
              </a:spcBef>
              <a:buFont typeface="Arial" panose="020B0604020202020204" pitchFamily="34" charset="0"/>
              <a:buChar char="•"/>
            </a:pPr>
            <a:r>
              <a:rPr lang="en-US" sz="1400" dirty="0" smtClean="0">
                <a:solidFill>
                  <a:schemeClr val="accent3">
                    <a:lumMod val="75000"/>
                  </a:schemeClr>
                </a:solidFill>
                <a:latin typeface="Avenir Next"/>
              </a:rPr>
              <a:t>The current generation of AI systems </a:t>
            </a:r>
            <a:r>
              <a:rPr lang="en-US" sz="1400" dirty="0">
                <a:solidFill>
                  <a:schemeClr val="accent3">
                    <a:lumMod val="75000"/>
                  </a:schemeClr>
                </a:solidFill>
                <a:latin typeface="Avenir Next"/>
              </a:rPr>
              <a:t>offer tremendous benefits, but their effectiveness will be limited by the machine’s inability to explain its decisions and actions to </a:t>
            </a:r>
            <a:r>
              <a:rPr lang="en-US" sz="1400" dirty="0" smtClean="0">
                <a:solidFill>
                  <a:schemeClr val="accent3">
                    <a:lumMod val="75000"/>
                  </a:schemeClr>
                </a:solidFill>
                <a:latin typeface="Avenir Next"/>
              </a:rPr>
              <a:t>users</a:t>
            </a:r>
          </a:p>
          <a:p>
            <a:pPr marL="173038" indent="-173038">
              <a:spcBef>
                <a:spcPts val="600"/>
              </a:spcBef>
              <a:buFont typeface="Arial" panose="020B0604020202020204" pitchFamily="34" charset="0"/>
              <a:buChar char="•"/>
            </a:pPr>
            <a:r>
              <a:rPr lang="en-US" sz="1400" dirty="0" smtClean="0">
                <a:solidFill>
                  <a:schemeClr val="accent3">
                    <a:lumMod val="75000"/>
                  </a:schemeClr>
                </a:solidFill>
                <a:latin typeface="Avenir Next"/>
              </a:rPr>
              <a:t>Explainable </a:t>
            </a:r>
            <a:r>
              <a:rPr lang="en-US" sz="1400" dirty="0">
                <a:solidFill>
                  <a:schemeClr val="accent3">
                    <a:lumMod val="75000"/>
                  </a:schemeClr>
                </a:solidFill>
                <a:latin typeface="Avenir Next"/>
              </a:rPr>
              <a:t>AI will be essential if users are to understand, appropriately trust, and effectively manage this incoming generation of artificially intelligent </a:t>
            </a:r>
            <a:r>
              <a:rPr lang="en-US" sz="1400" dirty="0" smtClean="0">
                <a:solidFill>
                  <a:schemeClr val="accent3">
                    <a:lumMod val="75000"/>
                  </a:schemeClr>
                </a:solidFill>
                <a:latin typeface="Avenir Next"/>
              </a:rPr>
              <a:t>partners</a:t>
            </a:r>
            <a:endParaRPr lang="en-US" sz="1400" dirty="0">
              <a:solidFill>
                <a:schemeClr val="accent3">
                  <a:lumMod val="75000"/>
                </a:schemeClr>
              </a:solidFill>
              <a:latin typeface="Avenir Next"/>
            </a:endParaRPr>
          </a:p>
        </p:txBody>
      </p:sp>
      <p:grpSp>
        <p:nvGrpSpPr>
          <p:cNvPr id="54" name="Group 53"/>
          <p:cNvGrpSpPr/>
          <p:nvPr/>
        </p:nvGrpSpPr>
        <p:grpSpPr>
          <a:xfrm>
            <a:off x="407126" y="1098190"/>
            <a:ext cx="1812733" cy="1618488"/>
            <a:chOff x="485273" y="1100389"/>
            <a:chExt cx="1618488" cy="1618488"/>
          </a:xfrm>
        </p:grpSpPr>
        <p:sp>
          <p:nvSpPr>
            <p:cNvPr id="55" name="Rectangle 54"/>
            <p:cNvSpPr/>
            <p:nvPr/>
          </p:nvSpPr>
          <p:spPr>
            <a:xfrm>
              <a:off x="485273" y="1100389"/>
              <a:ext cx="1618488" cy="16184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nchorCtr="0"/>
            <a:lstStyle/>
            <a:p>
              <a:pPr algn="ctr"/>
              <a:r>
                <a:rPr lang="en-US" dirty="0" smtClean="0">
                  <a:solidFill>
                    <a:prstClr val="black"/>
                  </a:solidFill>
                </a:rPr>
                <a:t>AI System</a:t>
              </a:r>
              <a:endParaRPr lang="en-US" dirty="0">
                <a:solidFill>
                  <a:prstClr val="black"/>
                </a:solidFill>
              </a:endParaRPr>
            </a:p>
          </p:txBody>
        </p:sp>
        <p:pic>
          <p:nvPicPr>
            <p:cNvPr id="56" name="Picture 55"/>
            <p:cNvPicPr>
              <a:picLocks noChangeAspect="1"/>
            </p:cNvPicPr>
            <p:nvPr/>
          </p:nvPicPr>
          <p:blipFill rotWithShape="1">
            <a:blip r:embed="rId10" cstate="email">
              <a:clrChange>
                <a:clrFrom>
                  <a:srgbClr val="FEFFFC"/>
                </a:clrFrom>
                <a:clrTo>
                  <a:srgbClr val="FEFFFC">
                    <a:alpha val="0"/>
                  </a:srgbClr>
                </a:clrTo>
              </a:clrChange>
              <a:extLst>
                <a:ext uri="{28A0092B-C50C-407E-A947-70E740481C1C}">
                  <a14:useLocalDpi xmlns:a14="http://schemas.microsoft.com/office/drawing/2010/main"/>
                </a:ext>
              </a:extLst>
            </a:blip>
            <a:srcRect/>
            <a:stretch/>
          </p:blipFill>
          <p:spPr>
            <a:xfrm>
              <a:off x="540871" y="1546355"/>
              <a:ext cx="1507292" cy="1068134"/>
            </a:xfrm>
            <a:prstGeom prst="rect">
              <a:avLst/>
            </a:prstGeom>
          </p:spPr>
        </p:pic>
      </p:grpSp>
      <p:sp>
        <p:nvSpPr>
          <p:cNvPr id="57" name="TextBox 56"/>
          <p:cNvSpPr txBox="1"/>
          <p:nvPr/>
        </p:nvSpPr>
        <p:spPr>
          <a:xfrm>
            <a:off x="2761939" y="1856049"/>
            <a:ext cx="1244251" cy="307777"/>
          </a:xfrm>
          <a:prstGeom prst="rect">
            <a:avLst/>
          </a:prstGeom>
          <a:noFill/>
        </p:spPr>
        <p:txBody>
          <a:bodyPr wrap="none" rtlCol="0">
            <a:spAutoFit/>
          </a:bodyPr>
          <a:lstStyle/>
          <a:p>
            <a:r>
              <a:rPr lang="en-US" sz="700" dirty="0">
                <a:solidFill>
                  <a:schemeClr val="bg1"/>
                </a:solidFill>
              </a:rPr>
              <a:t>http://listverse.com</a:t>
            </a:r>
            <a:r>
              <a:rPr lang="en-US" sz="700" dirty="0" smtClean="0">
                <a:solidFill>
                  <a:schemeClr val="bg1"/>
                </a:solidFill>
              </a:rPr>
              <a:t>/</a:t>
            </a:r>
          </a:p>
          <a:p>
            <a:r>
              <a:rPr lang="en-US" sz="700" dirty="0" smtClean="0">
                <a:solidFill>
                  <a:schemeClr val="bg1"/>
                </a:solidFill>
              </a:rPr>
              <a:t>©2007–2017 </a:t>
            </a:r>
            <a:r>
              <a:rPr lang="en-US" sz="700" dirty="0">
                <a:solidFill>
                  <a:schemeClr val="bg1"/>
                </a:solidFill>
              </a:rPr>
              <a:t>Listverse Ltd</a:t>
            </a:r>
          </a:p>
        </p:txBody>
      </p:sp>
      <p:sp>
        <p:nvSpPr>
          <p:cNvPr id="58" name="TextBox 57"/>
          <p:cNvSpPr txBox="1"/>
          <p:nvPr/>
        </p:nvSpPr>
        <p:spPr>
          <a:xfrm>
            <a:off x="2761939" y="3374785"/>
            <a:ext cx="1244251" cy="307777"/>
          </a:xfrm>
          <a:prstGeom prst="rect">
            <a:avLst/>
          </a:prstGeom>
          <a:noFill/>
        </p:spPr>
        <p:txBody>
          <a:bodyPr wrap="none" rtlCol="0">
            <a:spAutoFit/>
          </a:bodyPr>
          <a:lstStyle/>
          <a:p>
            <a:r>
              <a:rPr lang="en-US" sz="700" dirty="0">
                <a:solidFill>
                  <a:schemeClr val="bg1"/>
                </a:solidFill>
              </a:rPr>
              <a:t>http://listverse.com</a:t>
            </a:r>
            <a:r>
              <a:rPr lang="en-US" sz="700" dirty="0" smtClean="0">
                <a:solidFill>
                  <a:schemeClr val="bg1"/>
                </a:solidFill>
              </a:rPr>
              <a:t>/</a:t>
            </a:r>
          </a:p>
          <a:p>
            <a:r>
              <a:rPr lang="en-US" sz="700" dirty="0" smtClean="0">
                <a:solidFill>
                  <a:schemeClr val="bg1"/>
                </a:solidFill>
              </a:rPr>
              <a:t>©2007–2017 </a:t>
            </a:r>
            <a:r>
              <a:rPr lang="en-US" sz="700" dirty="0">
                <a:solidFill>
                  <a:schemeClr val="bg1"/>
                </a:solidFill>
              </a:rPr>
              <a:t>Listverse Ltd</a:t>
            </a:r>
          </a:p>
        </p:txBody>
      </p:sp>
      <p:sp>
        <p:nvSpPr>
          <p:cNvPr id="59" name="TextBox 58"/>
          <p:cNvSpPr txBox="1"/>
          <p:nvPr/>
        </p:nvSpPr>
        <p:spPr>
          <a:xfrm>
            <a:off x="4593038" y="4849676"/>
            <a:ext cx="1374094" cy="307777"/>
          </a:xfrm>
          <a:prstGeom prst="rect">
            <a:avLst/>
          </a:prstGeom>
          <a:noFill/>
        </p:spPr>
        <p:txBody>
          <a:bodyPr wrap="none" rtlCol="0">
            <a:spAutoFit/>
          </a:bodyPr>
          <a:lstStyle/>
          <a:p>
            <a:r>
              <a:rPr lang="en-US" sz="700" dirty="0">
                <a:solidFill>
                  <a:schemeClr val="bg1"/>
                </a:solidFill>
              </a:rPr>
              <a:t>https://futureoflife.org</a:t>
            </a:r>
            <a:r>
              <a:rPr lang="en-US" sz="700" dirty="0" smtClean="0">
                <a:solidFill>
                  <a:schemeClr val="bg1"/>
                </a:solidFill>
              </a:rPr>
              <a:t>/</a:t>
            </a:r>
          </a:p>
          <a:p>
            <a:r>
              <a:rPr lang="en-US" sz="700" dirty="0" smtClean="0">
                <a:solidFill>
                  <a:schemeClr val="bg1"/>
                </a:solidFill>
              </a:rPr>
              <a:t>©FLI </a:t>
            </a:r>
            <a:r>
              <a:rPr lang="en-US" sz="700" dirty="0">
                <a:solidFill>
                  <a:schemeClr val="bg1"/>
                </a:solidFill>
              </a:rPr>
              <a:t>- Future of Life Institute</a:t>
            </a:r>
          </a:p>
        </p:txBody>
      </p:sp>
      <p:sp>
        <p:nvSpPr>
          <p:cNvPr id="60" name="TextBox 59"/>
          <p:cNvSpPr txBox="1"/>
          <p:nvPr/>
        </p:nvSpPr>
        <p:spPr>
          <a:xfrm>
            <a:off x="4593038" y="3267064"/>
            <a:ext cx="1040670" cy="415498"/>
          </a:xfrm>
          <a:prstGeom prst="rect">
            <a:avLst/>
          </a:prstGeom>
          <a:noFill/>
        </p:spPr>
        <p:txBody>
          <a:bodyPr wrap="none" rtlCol="0">
            <a:spAutoFit/>
          </a:bodyPr>
          <a:lstStyle/>
          <a:p>
            <a:r>
              <a:rPr lang="en-US" sz="700" dirty="0">
                <a:solidFill>
                  <a:schemeClr val="bg1"/>
                </a:solidFill>
              </a:rPr>
              <a:t>http://www.bbc.com</a:t>
            </a:r>
            <a:r>
              <a:rPr lang="en-US" sz="700" dirty="0" smtClean="0">
                <a:solidFill>
                  <a:schemeClr val="bg1"/>
                </a:solidFill>
              </a:rPr>
              <a:t>/</a:t>
            </a:r>
          </a:p>
          <a:p>
            <a:r>
              <a:rPr lang="en-US" sz="700" dirty="0">
                <a:solidFill>
                  <a:schemeClr val="bg1"/>
                </a:solidFill>
              </a:rPr>
              <a:t>© 2017 </a:t>
            </a:r>
            <a:r>
              <a:rPr lang="en-US" sz="700" dirty="0" smtClean="0">
                <a:solidFill>
                  <a:schemeClr val="bg1"/>
                </a:solidFill>
              </a:rPr>
              <a:t>BBC</a:t>
            </a:r>
          </a:p>
          <a:p>
            <a:r>
              <a:rPr lang="en-US" sz="700" dirty="0" smtClean="0">
                <a:solidFill>
                  <a:schemeClr val="bg1"/>
                </a:solidFill>
              </a:rPr>
              <a:t>Credit: Getty Images</a:t>
            </a:r>
            <a:endParaRPr lang="en-US" sz="700" dirty="0">
              <a:solidFill>
                <a:schemeClr val="bg1"/>
              </a:solidFill>
            </a:endParaRPr>
          </a:p>
        </p:txBody>
      </p:sp>
      <p:sp>
        <p:nvSpPr>
          <p:cNvPr id="61" name="TextBox 60"/>
          <p:cNvSpPr txBox="1"/>
          <p:nvPr/>
        </p:nvSpPr>
        <p:spPr>
          <a:xfrm flipH="1">
            <a:off x="2761939" y="4849676"/>
            <a:ext cx="1687036" cy="307777"/>
          </a:xfrm>
          <a:prstGeom prst="rect">
            <a:avLst/>
          </a:prstGeom>
          <a:noFill/>
        </p:spPr>
        <p:txBody>
          <a:bodyPr wrap="square" rtlCol="0">
            <a:spAutoFit/>
          </a:bodyPr>
          <a:lstStyle/>
          <a:p>
            <a:r>
              <a:rPr lang="en-US" sz="700" dirty="0" smtClean="0">
                <a:solidFill>
                  <a:schemeClr val="bg1"/>
                </a:solidFill>
              </a:rPr>
              <a:t>http</a:t>
            </a:r>
            <a:r>
              <a:rPr lang="en-US" sz="700" dirty="0">
                <a:solidFill>
                  <a:schemeClr val="bg1"/>
                </a:solidFill>
              </a:rPr>
              <a:t>://blog.soliant.com</a:t>
            </a:r>
            <a:r>
              <a:rPr lang="en-US" sz="700" dirty="0" smtClean="0">
                <a:solidFill>
                  <a:schemeClr val="bg1"/>
                </a:solidFill>
              </a:rPr>
              <a:t>/</a:t>
            </a:r>
          </a:p>
          <a:p>
            <a:r>
              <a:rPr lang="en-US" sz="700" dirty="0" smtClean="0">
                <a:solidFill>
                  <a:schemeClr val="bg1"/>
                </a:solidFill>
              </a:rPr>
              <a:t>©2004-2017 </a:t>
            </a:r>
            <a:r>
              <a:rPr lang="en-US" sz="700" dirty="0">
                <a:solidFill>
                  <a:schemeClr val="bg1"/>
                </a:solidFill>
              </a:rPr>
              <a:t>Soliant </a:t>
            </a:r>
            <a:r>
              <a:rPr lang="en-US" sz="700" dirty="0" smtClean="0">
                <a:solidFill>
                  <a:schemeClr val="bg1"/>
                </a:solidFill>
              </a:rPr>
              <a:t>Health</a:t>
            </a:r>
            <a:endParaRPr lang="en-US" sz="700" dirty="0">
              <a:solidFill>
                <a:schemeClr val="bg1"/>
              </a:solidFill>
            </a:endParaRPr>
          </a:p>
        </p:txBody>
      </p:sp>
      <p:sp>
        <p:nvSpPr>
          <p:cNvPr id="62" name="TextBox 61"/>
          <p:cNvSpPr txBox="1"/>
          <p:nvPr/>
        </p:nvSpPr>
        <p:spPr>
          <a:xfrm>
            <a:off x="4593038" y="1856049"/>
            <a:ext cx="1215397" cy="307777"/>
          </a:xfrm>
          <a:prstGeom prst="rect">
            <a:avLst/>
          </a:prstGeom>
          <a:noFill/>
        </p:spPr>
        <p:txBody>
          <a:bodyPr wrap="none" rtlCol="0">
            <a:spAutoFit/>
          </a:bodyPr>
          <a:lstStyle/>
          <a:p>
            <a:r>
              <a:rPr lang="en-US" sz="700" dirty="0">
                <a:solidFill>
                  <a:schemeClr val="bg1"/>
                </a:solidFill>
              </a:rPr>
              <a:t>https://www.re-work.co</a:t>
            </a:r>
            <a:r>
              <a:rPr lang="en-US" sz="700" dirty="0" smtClean="0">
                <a:solidFill>
                  <a:schemeClr val="bg1"/>
                </a:solidFill>
              </a:rPr>
              <a:t>/</a:t>
            </a:r>
          </a:p>
          <a:p>
            <a:r>
              <a:rPr lang="en-US" sz="700" dirty="0">
                <a:solidFill>
                  <a:schemeClr val="bg1"/>
                </a:solidFill>
              </a:rPr>
              <a:t>© 2017 </a:t>
            </a:r>
            <a:r>
              <a:rPr lang="en-US" sz="700" dirty="0" smtClean="0">
                <a:solidFill>
                  <a:schemeClr val="bg1"/>
                </a:solidFill>
              </a:rPr>
              <a:t>RE-WORK </a:t>
            </a:r>
            <a:r>
              <a:rPr lang="en-US" sz="700" dirty="0">
                <a:solidFill>
                  <a:schemeClr val="bg1"/>
                </a:solidFill>
              </a:rPr>
              <a:t>X LTD </a:t>
            </a:r>
          </a:p>
        </p:txBody>
      </p:sp>
      <p:sp>
        <p:nvSpPr>
          <p:cNvPr id="63" name="TextBox 62"/>
          <p:cNvSpPr txBox="1"/>
          <p:nvPr/>
        </p:nvSpPr>
        <p:spPr>
          <a:xfrm>
            <a:off x="1044786" y="2551365"/>
            <a:ext cx="1250663" cy="200055"/>
          </a:xfrm>
          <a:prstGeom prst="rect">
            <a:avLst/>
          </a:prstGeom>
          <a:noFill/>
        </p:spPr>
        <p:txBody>
          <a:bodyPr wrap="none" rtlCol="0">
            <a:spAutoFit/>
          </a:bodyPr>
          <a:lstStyle/>
          <a:p>
            <a:r>
              <a:rPr lang="en-US" sz="700" dirty="0" smtClean="0"/>
              <a:t>http://explainthatstuff.com</a:t>
            </a:r>
            <a:endParaRPr lang="en-US" sz="700" dirty="0"/>
          </a:p>
        </p:txBody>
      </p:sp>
    </p:spTree>
    <p:extLst>
      <p:ext uri="{BB962C8B-B14F-4D97-AF65-F5344CB8AC3E}">
        <p14:creationId xmlns:p14="http://schemas.microsoft.com/office/powerpoint/2010/main" val="3494356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07056" y="991466"/>
            <a:ext cx="3587036" cy="56142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4" name="Title 3"/>
          <p:cNvSpPr>
            <a:spLocks noGrp="1"/>
          </p:cNvSpPr>
          <p:nvPr>
            <p:ph type="ctrTitle"/>
          </p:nvPr>
        </p:nvSpPr>
        <p:spPr/>
        <p:txBody>
          <a:bodyPr>
            <a:normAutofit fontScale="90000"/>
          </a:bodyPr>
          <a:lstStyle/>
          <a:p>
            <a:r>
              <a:rPr lang="en-US" sz="2700" dirty="0" smtClean="0"/>
              <a:t>Deep Learning Neural Networks </a:t>
            </a:r>
            <a:r>
              <a:rPr lang="en-US" dirty="0" smtClean="0"/>
              <a:t/>
            </a:r>
            <a:br>
              <a:rPr lang="en-US" dirty="0" smtClean="0"/>
            </a:br>
            <a:r>
              <a:rPr lang="en-US" sz="2200" dirty="0" smtClean="0"/>
              <a:t>Architecture and How They Work</a:t>
            </a:r>
            <a:endParaRPr lang="en-US" sz="2200" dirty="0"/>
          </a:p>
        </p:txBody>
      </p:sp>
      <p:sp>
        <p:nvSpPr>
          <p:cNvPr id="27" name="TextBox 26"/>
          <p:cNvSpPr txBox="1"/>
          <p:nvPr/>
        </p:nvSpPr>
        <p:spPr>
          <a:xfrm>
            <a:off x="493786" y="5821973"/>
            <a:ext cx="361357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a:ea typeface="+mn-ea"/>
                <a:cs typeface="+mn-cs"/>
              </a:rPr>
              <a:t>Automatic algorithm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Tahoma"/>
                <a:ea typeface="+mn-ea"/>
                <a:cs typeface="+mn-cs"/>
              </a:rPr>
              <a:t>(feature extraction and classification)</a:t>
            </a:r>
            <a:endParaRPr kumimoji="0" lang="en-US" sz="1300" b="0" i="0" u="none" strike="noStrike" kern="1200" cap="none" spc="0" normalizeH="0" baseline="0" noProof="0" dirty="0">
              <a:ln>
                <a:noFill/>
              </a:ln>
              <a:solidFill>
                <a:prstClr val="black"/>
              </a:solidFill>
              <a:effectLst/>
              <a:uLnTx/>
              <a:uFillTx/>
              <a:latin typeface="Tahoma"/>
              <a:ea typeface="+mn-ea"/>
              <a:cs typeface="+mn-cs"/>
            </a:endParaRPr>
          </a:p>
        </p:txBody>
      </p:sp>
      <p:grpSp>
        <p:nvGrpSpPr>
          <p:cNvPr id="78" name="Group 77"/>
          <p:cNvGrpSpPr/>
          <p:nvPr/>
        </p:nvGrpSpPr>
        <p:grpSpPr>
          <a:xfrm>
            <a:off x="694120" y="1736663"/>
            <a:ext cx="3212908" cy="3794873"/>
            <a:chOff x="292292" y="1705885"/>
            <a:chExt cx="3212908" cy="3794873"/>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2124" t="12686" b="12296"/>
            <a:stretch/>
          </p:blipFill>
          <p:spPr>
            <a:xfrm rot="5400000">
              <a:off x="684593" y="2680151"/>
              <a:ext cx="3794873" cy="184634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32219" y="3040653"/>
              <a:ext cx="1185985"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Tahoma"/>
                  <a:ea typeface="+mn-ea"/>
                  <a:cs typeface="+mn-cs"/>
                </a:rPr>
                <a:t>Low-level </a:t>
              </a:r>
              <a:r>
                <a:rPr kumimoji="0" lang="en-US" sz="1300" b="0" i="0" u="none" strike="noStrike" kern="1200" cap="none" spc="0" normalizeH="0" baseline="0" noProof="0" dirty="0">
                  <a:ln>
                    <a:noFill/>
                  </a:ln>
                  <a:solidFill>
                    <a:prstClr val="black"/>
                  </a:solidFill>
                  <a:effectLst/>
                  <a:uLnTx/>
                  <a:uFillTx/>
                  <a:latin typeface="Tahoma"/>
                  <a:ea typeface="+mn-ea"/>
                  <a:cs typeface="+mn-cs"/>
                </a:rPr>
                <a:t>features to high-level </a:t>
              </a:r>
              <a:r>
                <a:rPr kumimoji="0" lang="en-US" sz="1300" b="0" i="0" u="none" strike="noStrike" kern="1200" cap="none" spc="0" normalizeH="0" baseline="0" noProof="0" dirty="0" smtClean="0">
                  <a:ln>
                    <a:noFill/>
                  </a:ln>
                  <a:solidFill>
                    <a:prstClr val="black"/>
                  </a:solidFill>
                  <a:effectLst/>
                  <a:uLnTx/>
                  <a:uFillTx/>
                  <a:latin typeface="Tahoma"/>
                  <a:ea typeface="+mn-ea"/>
                  <a:cs typeface="+mn-cs"/>
                </a:rPr>
                <a:t>features</a:t>
              </a:r>
              <a:r>
                <a:rPr kumimoji="0" lang="en-US" sz="1300" b="0" i="0" u="none" strike="noStrike" kern="1200" cap="none" spc="0" normalizeH="0" baseline="0" noProof="0" dirty="0">
                  <a:ln>
                    <a:noFill/>
                  </a:ln>
                  <a:solidFill>
                    <a:prstClr val="black"/>
                  </a:solidFill>
                  <a:effectLst/>
                  <a:uLnTx/>
                  <a:uFillTx/>
                  <a:latin typeface="Tahoma"/>
                  <a:ea typeface="+mn-ea"/>
                  <a:cs typeface="+mn-cs"/>
                </a:rPr>
                <a:t> </a:t>
              </a:r>
            </a:p>
          </p:txBody>
        </p:sp>
        <p:cxnSp>
          <p:nvCxnSpPr>
            <p:cNvPr id="21" name="Straight Arrow Connector 20"/>
            <p:cNvCxnSpPr/>
            <p:nvPr/>
          </p:nvCxnSpPr>
          <p:spPr bwMode="auto">
            <a:xfrm flipH="1">
              <a:off x="699379" y="2761370"/>
              <a:ext cx="0" cy="1554480"/>
            </a:xfrm>
            <a:prstGeom prst="straightConnector1">
              <a:avLst/>
            </a:prstGeom>
            <a:noFill/>
            <a:ln w="12700">
              <a:solidFill>
                <a:schemeClr val="tx1"/>
              </a:solidFill>
              <a:round/>
              <a:headEnd/>
              <a:tailEnd type="triangle"/>
            </a:ln>
            <a:extLst>
              <a:ext uri="{909E8E84-426E-40DD-AFC4-6F175D3DCCD1}">
                <a14:hiddenFill xmlns:a14="http://schemas.microsoft.com/office/drawing/2010/main">
                  <a:noFill/>
                </a14:hiddenFill>
              </a:ext>
            </a:extLst>
          </p:spPr>
        </p:cxn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l="18216" t="90718" r="63564" b="-867"/>
            <a:stretch/>
          </p:blipFill>
          <p:spPr>
            <a:xfrm>
              <a:off x="292292" y="1851609"/>
              <a:ext cx="1197428" cy="250372"/>
            </a:xfrm>
            <a:prstGeom prst="rect">
              <a:avLst/>
            </a:prstGeom>
          </p:spPr>
        </p:pic>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l="40149" t="91235" r="39478" b="-501"/>
            <a:stretch/>
          </p:blipFill>
          <p:spPr>
            <a:xfrm>
              <a:off x="303178" y="2511749"/>
              <a:ext cx="1338943" cy="228601"/>
            </a:xfrm>
            <a:prstGeom prst="rect">
              <a:avLst/>
            </a:prstGeom>
          </p:spPr>
        </p:pic>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64079" t="90595" r="16377" b="-744"/>
            <a:stretch/>
          </p:blipFill>
          <p:spPr>
            <a:xfrm>
              <a:off x="316789" y="4926652"/>
              <a:ext cx="1284514" cy="250371"/>
            </a:xfrm>
            <a:prstGeom prst="rect">
              <a:avLst/>
            </a:prstGeom>
          </p:spPr>
        </p:pic>
      </p:grpSp>
      <p:sp>
        <p:nvSpPr>
          <p:cNvPr id="79" name="TextBox 78"/>
          <p:cNvSpPr txBox="1"/>
          <p:nvPr/>
        </p:nvSpPr>
        <p:spPr>
          <a:xfrm>
            <a:off x="642492" y="1050891"/>
            <a:ext cx="33161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ahoma"/>
                <a:ea typeface="+mn-ea"/>
                <a:cs typeface="+mn-cs"/>
              </a:rPr>
              <a:t>Deep Learning Neural Network</a:t>
            </a: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grpSp>
        <p:nvGrpSpPr>
          <p:cNvPr id="85" name="Group 84"/>
          <p:cNvGrpSpPr/>
          <p:nvPr/>
        </p:nvGrpSpPr>
        <p:grpSpPr>
          <a:xfrm>
            <a:off x="4174523" y="945304"/>
            <a:ext cx="4807581" cy="5706607"/>
            <a:chOff x="4174523" y="945304"/>
            <a:chExt cx="4807581" cy="5706607"/>
          </a:xfrm>
        </p:grpSpPr>
        <p:pic>
          <p:nvPicPr>
            <p:cNvPr id="34" name="Picture 33"/>
            <p:cNvPicPr>
              <a:picLocks noChangeAspect="1"/>
            </p:cNvPicPr>
            <p:nvPr/>
          </p:nvPicPr>
          <p:blipFill rotWithShape="1">
            <a:blip r:embed="rId4" cstate="print">
              <a:clrChange>
                <a:clrFrom>
                  <a:srgbClr val="F3F3F4"/>
                </a:clrFrom>
                <a:clrTo>
                  <a:srgbClr val="F3F3F4">
                    <a:alpha val="0"/>
                  </a:srgbClr>
                </a:clrTo>
              </a:clrChange>
              <a:extLst>
                <a:ext uri="{28A0092B-C50C-407E-A947-70E740481C1C}">
                  <a14:useLocalDpi xmlns:a14="http://schemas.microsoft.com/office/drawing/2010/main" val="0"/>
                </a:ext>
              </a:extLst>
            </a:blip>
            <a:srcRect/>
            <a:stretch/>
          </p:blipFill>
          <p:spPr>
            <a:xfrm>
              <a:off x="5722412" y="945304"/>
              <a:ext cx="2014307" cy="5706607"/>
            </a:xfrm>
            <a:prstGeom prst="rect">
              <a:avLst/>
            </a:prstGeom>
          </p:spPr>
        </p:pic>
        <p:pic>
          <p:nvPicPr>
            <p:cNvPr id="41" name="Picture 4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15084" y="2279352"/>
              <a:ext cx="628963" cy="652476"/>
            </a:xfrm>
            <a:prstGeom prst="rect">
              <a:avLst/>
            </a:prstGeom>
          </p:spPr>
        </p:pic>
        <p:sp>
          <p:nvSpPr>
            <p:cNvPr id="42" name="TextBox 41"/>
            <p:cNvSpPr txBox="1"/>
            <p:nvPr/>
          </p:nvSpPr>
          <p:spPr>
            <a:xfrm>
              <a:off x="6147034" y="1707334"/>
              <a:ext cx="1165063" cy="2923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Tahoma"/>
                  <a:ea typeface="+mn-ea"/>
                  <a:cs typeface="+mn-cs"/>
                </a:rPr>
                <a:t>Training Data</a:t>
              </a:r>
              <a:endParaRPr kumimoji="0" lang="en-US" sz="1300" b="0" i="0" u="none" strike="noStrike" kern="1200" cap="none" spc="0" normalizeH="0" baseline="0" noProof="0" dirty="0">
                <a:ln>
                  <a:noFill/>
                </a:ln>
                <a:solidFill>
                  <a:prstClr val="black"/>
                </a:solidFill>
                <a:effectLst/>
                <a:uLnTx/>
                <a:uFillTx/>
                <a:latin typeface="Tahoma"/>
                <a:ea typeface="+mn-ea"/>
                <a:cs typeface="+mn-cs"/>
              </a:endParaRPr>
            </a:p>
          </p:txBody>
        </p:sp>
        <p:sp>
          <p:nvSpPr>
            <p:cNvPr id="43" name="TextBox 42"/>
            <p:cNvSpPr txBox="1"/>
            <p:nvPr/>
          </p:nvSpPr>
          <p:spPr>
            <a:xfrm>
              <a:off x="7028055" y="2739025"/>
              <a:ext cx="165113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Tahoma"/>
                  <a:ea typeface="+mn-ea"/>
                  <a:cs typeface="+mn-cs"/>
                </a:rPr>
                <a:t>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Tahoma"/>
                  <a:ea typeface="+mn-ea"/>
                  <a:cs typeface="+mn-cs"/>
                </a:rPr>
                <a:t>(unlabeled image)</a:t>
              </a:r>
              <a:endParaRPr kumimoji="0" lang="en-US" sz="1300" b="0" i="0" u="none" strike="noStrike" kern="1200" cap="none" spc="0" normalizeH="0" baseline="0" noProof="0" dirty="0">
                <a:ln>
                  <a:noFill/>
                </a:ln>
                <a:solidFill>
                  <a:prstClr val="black"/>
                </a:solidFill>
                <a:effectLst/>
                <a:uLnTx/>
                <a:uFillTx/>
                <a:latin typeface="Tahoma"/>
                <a:ea typeface="+mn-ea"/>
                <a:cs typeface="+mn-cs"/>
              </a:endParaRPr>
            </a:p>
          </p:txBody>
        </p:sp>
        <p:sp>
          <p:nvSpPr>
            <p:cNvPr id="71" name="Rectangle 70"/>
            <p:cNvSpPr/>
            <p:nvPr/>
          </p:nvSpPr>
          <p:spPr>
            <a:xfrm>
              <a:off x="5610526" y="3493979"/>
              <a:ext cx="2238078" cy="322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48" name="TextBox 47"/>
            <p:cNvSpPr txBox="1"/>
            <p:nvPr/>
          </p:nvSpPr>
          <p:spPr>
            <a:xfrm>
              <a:off x="4525340" y="3315507"/>
              <a:ext cx="1246579" cy="6924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Tahoma"/>
                  <a:ea typeface="+mn-ea"/>
                  <a:cs typeface="+mn-cs"/>
                </a:rPr>
                <a:t>Neurons respond to simple shapes</a:t>
              </a:r>
              <a:endParaRPr kumimoji="0" lang="en-US" sz="1300" b="0" i="0" u="none" strike="noStrike" kern="1200" cap="none" spc="0" normalizeH="0" baseline="0" noProof="0" dirty="0">
                <a:ln>
                  <a:noFill/>
                </a:ln>
                <a:solidFill>
                  <a:prstClr val="black"/>
                </a:solidFill>
                <a:effectLst/>
                <a:uLnTx/>
                <a:uFillTx/>
                <a:latin typeface="Tahoma"/>
                <a:ea typeface="+mn-ea"/>
                <a:cs typeface="+mn-cs"/>
              </a:endParaRPr>
            </a:p>
          </p:txBody>
        </p:sp>
        <p:sp>
          <p:nvSpPr>
            <p:cNvPr id="51" name="Oval 50"/>
            <p:cNvSpPr/>
            <p:nvPr/>
          </p:nvSpPr>
          <p:spPr>
            <a:xfrm>
              <a:off x="5777745" y="3487359"/>
              <a:ext cx="320040" cy="32004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53" name="Oval 52"/>
            <p:cNvSpPr/>
            <p:nvPr/>
          </p:nvSpPr>
          <p:spPr>
            <a:xfrm>
              <a:off x="6161729" y="3487359"/>
              <a:ext cx="320040" cy="32004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54" name="Oval 53"/>
            <p:cNvSpPr/>
            <p:nvPr/>
          </p:nvSpPr>
          <p:spPr>
            <a:xfrm>
              <a:off x="6545713" y="3487359"/>
              <a:ext cx="320040" cy="32004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55" name="Oval 54"/>
            <p:cNvSpPr/>
            <p:nvPr/>
          </p:nvSpPr>
          <p:spPr>
            <a:xfrm>
              <a:off x="6950717" y="3487359"/>
              <a:ext cx="320040" cy="32004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56" name="Oval 55"/>
            <p:cNvSpPr/>
            <p:nvPr/>
          </p:nvSpPr>
          <p:spPr>
            <a:xfrm>
              <a:off x="7345211" y="3487359"/>
              <a:ext cx="320040" cy="32004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pic>
          <p:nvPicPr>
            <p:cNvPr id="66" name="Picture 65"/>
            <p:cNvPicPr>
              <a:picLocks noChangeAspect="1"/>
            </p:cNvPicPr>
            <p:nvPr/>
          </p:nvPicPr>
          <p:blipFill rotWithShape="1">
            <a:blip r:embed="rId6" cstate="screen">
              <a:clrChange>
                <a:clrFrom>
                  <a:srgbClr val="F3F3F4"/>
                </a:clrFrom>
                <a:clrTo>
                  <a:srgbClr val="F3F3F4">
                    <a:alpha val="0"/>
                  </a:srgbClr>
                </a:clrTo>
              </a:clrChange>
              <a:extLst>
                <a:ext uri="{28A0092B-C50C-407E-A947-70E740481C1C}">
                  <a14:useLocalDpi xmlns:a14="http://schemas.microsoft.com/office/drawing/2010/main"/>
                </a:ext>
              </a:extLst>
            </a:blip>
            <a:srcRect/>
            <a:stretch/>
          </p:blipFill>
          <p:spPr>
            <a:xfrm>
              <a:off x="5724344" y="3508221"/>
              <a:ext cx="1989422" cy="262759"/>
            </a:xfrm>
            <a:prstGeom prst="rect">
              <a:avLst/>
            </a:prstGeom>
          </p:spPr>
        </p:pic>
        <p:sp>
          <p:nvSpPr>
            <p:cNvPr id="72" name="Rectangle 71"/>
            <p:cNvSpPr/>
            <p:nvPr/>
          </p:nvSpPr>
          <p:spPr>
            <a:xfrm>
              <a:off x="5610526" y="4342695"/>
              <a:ext cx="2238078" cy="322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57" name="Oval 56"/>
            <p:cNvSpPr/>
            <p:nvPr/>
          </p:nvSpPr>
          <p:spPr>
            <a:xfrm>
              <a:off x="5659421" y="4294912"/>
              <a:ext cx="365760" cy="3657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59" name="Oval 58"/>
            <p:cNvSpPr/>
            <p:nvPr/>
          </p:nvSpPr>
          <p:spPr>
            <a:xfrm>
              <a:off x="6092805" y="4294912"/>
              <a:ext cx="365760" cy="3657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60" name="Oval 59"/>
            <p:cNvSpPr/>
            <p:nvPr/>
          </p:nvSpPr>
          <p:spPr>
            <a:xfrm>
              <a:off x="6541682" y="4294912"/>
              <a:ext cx="365760" cy="3657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61" name="Oval 60"/>
            <p:cNvSpPr/>
            <p:nvPr/>
          </p:nvSpPr>
          <p:spPr>
            <a:xfrm>
              <a:off x="7388426" y="4294912"/>
              <a:ext cx="365760" cy="3657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62" name="Oval 61"/>
            <p:cNvSpPr/>
            <p:nvPr/>
          </p:nvSpPr>
          <p:spPr>
            <a:xfrm>
              <a:off x="6975509" y="4294912"/>
              <a:ext cx="365760" cy="36576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pic>
          <p:nvPicPr>
            <p:cNvPr id="69" name="Picture 68"/>
            <p:cNvPicPr>
              <a:picLocks noChangeAspect="1"/>
            </p:cNvPicPr>
            <p:nvPr/>
          </p:nvPicPr>
          <p:blipFill rotWithShape="1">
            <a:blip r:embed="rId7" cstate="screen">
              <a:clrChange>
                <a:clrFrom>
                  <a:srgbClr val="F3F3F4"/>
                </a:clrFrom>
                <a:clrTo>
                  <a:srgbClr val="F3F3F4">
                    <a:alpha val="0"/>
                  </a:srgbClr>
                </a:clrTo>
              </a:clrChange>
              <a:extLst>
                <a:ext uri="{28A0092B-C50C-407E-A947-70E740481C1C}">
                  <a14:useLocalDpi xmlns:a14="http://schemas.microsoft.com/office/drawing/2010/main"/>
                </a:ext>
              </a:extLst>
            </a:blip>
            <a:srcRect/>
            <a:stretch/>
          </p:blipFill>
          <p:spPr>
            <a:xfrm>
              <a:off x="5666816" y="4353520"/>
              <a:ext cx="2108390" cy="231227"/>
            </a:xfrm>
            <a:prstGeom prst="rect">
              <a:avLst/>
            </a:prstGeom>
          </p:spPr>
        </p:pic>
        <p:sp>
          <p:nvSpPr>
            <p:cNvPr id="76" name="Rectangle 75"/>
            <p:cNvSpPr/>
            <p:nvPr/>
          </p:nvSpPr>
          <p:spPr>
            <a:xfrm>
              <a:off x="5610526" y="5113220"/>
              <a:ext cx="2238078" cy="3617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63" name="Oval 62"/>
            <p:cNvSpPr/>
            <p:nvPr/>
          </p:nvSpPr>
          <p:spPr>
            <a:xfrm>
              <a:off x="6887187" y="5112844"/>
              <a:ext cx="356616" cy="35661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64" name="Oval 63"/>
            <p:cNvSpPr/>
            <p:nvPr/>
          </p:nvSpPr>
          <p:spPr>
            <a:xfrm>
              <a:off x="6473848" y="5112844"/>
              <a:ext cx="356616" cy="35661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sp>
          <p:nvSpPr>
            <p:cNvPr id="65" name="Oval 64"/>
            <p:cNvSpPr/>
            <p:nvPr/>
          </p:nvSpPr>
          <p:spPr>
            <a:xfrm>
              <a:off x="6079211" y="5112844"/>
              <a:ext cx="356616" cy="35661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Tahoma"/>
                <a:ea typeface="+mn-ea"/>
                <a:cs typeface="+mn-cs"/>
              </a:endParaRPr>
            </a:p>
          </p:txBody>
        </p:sp>
        <p:pic>
          <p:nvPicPr>
            <p:cNvPr id="74" name="Picture 73"/>
            <p:cNvPicPr>
              <a:picLocks noChangeAspect="1"/>
            </p:cNvPicPr>
            <p:nvPr/>
          </p:nvPicPr>
          <p:blipFill>
            <a:blip r:embed="rId8">
              <a:clrChange>
                <a:clrFrom>
                  <a:srgbClr val="F3F3F4"/>
                </a:clrFrom>
                <a:clrTo>
                  <a:srgbClr val="F3F3F4">
                    <a:alpha val="0"/>
                  </a:srgbClr>
                </a:clrTo>
              </a:clrChange>
            </a:blip>
            <a:stretch>
              <a:fillRect/>
            </a:stretch>
          </p:blipFill>
          <p:spPr>
            <a:xfrm>
              <a:off x="6046342" y="5105584"/>
              <a:ext cx="1219306" cy="371888"/>
            </a:xfrm>
            <a:prstGeom prst="rect">
              <a:avLst/>
            </a:prstGeom>
          </p:spPr>
        </p:pic>
        <p:sp>
          <p:nvSpPr>
            <p:cNvPr id="49" name="TextBox 48"/>
            <p:cNvSpPr txBox="1"/>
            <p:nvPr/>
          </p:nvSpPr>
          <p:spPr>
            <a:xfrm>
              <a:off x="4174523" y="4114214"/>
              <a:ext cx="1492293" cy="6924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Tahoma"/>
                  <a:ea typeface="+mn-ea"/>
                  <a:cs typeface="+mn-cs"/>
                </a:rPr>
                <a:t>Neurons respond to more complex structures</a:t>
              </a:r>
              <a:endParaRPr kumimoji="0" lang="en-US" sz="1300" b="0" i="0" u="none" strike="noStrike" kern="1200" cap="none" spc="0" normalizeH="0" baseline="0" noProof="0" dirty="0">
                <a:ln>
                  <a:noFill/>
                </a:ln>
                <a:solidFill>
                  <a:prstClr val="black"/>
                </a:solidFill>
                <a:effectLst/>
                <a:uLnTx/>
                <a:uFillTx/>
                <a:latin typeface="Tahoma"/>
                <a:ea typeface="+mn-ea"/>
                <a:cs typeface="+mn-cs"/>
              </a:endParaRPr>
            </a:p>
          </p:txBody>
        </p:sp>
        <p:sp>
          <p:nvSpPr>
            <p:cNvPr id="52" name="TextBox 51"/>
            <p:cNvSpPr txBox="1"/>
            <p:nvPr/>
          </p:nvSpPr>
          <p:spPr>
            <a:xfrm>
              <a:off x="4608357" y="4928290"/>
              <a:ext cx="1541933" cy="6924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smtClean="0">
                  <a:ln>
                    <a:noFill/>
                  </a:ln>
                  <a:solidFill>
                    <a:prstClr val="black"/>
                  </a:solidFill>
                  <a:effectLst/>
                  <a:uLnTx/>
                  <a:uFillTx/>
                  <a:latin typeface="Tahoma"/>
                  <a:ea typeface="+mn-ea"/>
                  <a:cs typeface="+mn-cs"/>
                </a:rPr>
                <a:t>Neurons respond to highly complex, abstract concepts</a:t>
              </a:r>
              <a:endParaRPr kumimoji="0" lang="en-US" sz="1300" b="0" i="0" u="none" strike="noStrike" kern="1200" cap="none" spc="0" normalizeH="0" baseline="0" noProof="0" dirty="0">
                <a:ln>
                  <a:noFill/>
                </a:ln>
                <a:solidFill>
                  <a:prstClr val="black"/>
                </a:solidFill>
                <a:effectLst/>
                <a:uLnTx/>
                <a:uFillTx/>
                <a:latin typeface="Tahoma"/>
                <a:ea typeface="+mn-ea"/>
                <a:cs typeface="+mn-cs"/>
              </a:endParaRPr>
            </a:p>
          </p:txBody>
        </p:sp>
        <p:sp>
          <p:nvSpPr>
            <p:cNvPr id="81" name="TextBox 80"/>
            <p:cNvSpPr txBox="1"/>
            <p:nvPr/>
          </p:nvSpPr>
          <p:spPr>
            <a:xfrm>
              <a:off x="7629369" y="3515561"/>
              <a:ext cx="1246579" cy="2923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smtClean="0">
                  <a:ln>
                    <a:noFill/>
                  </a:ln>
                  <a:solidFill>
                    <a:prstClr val="black"/>
                  </a:solidFill>
                  <a:effectLst/>
                  <a:uLnTx/>
                  <a:uFillTx/>
                  <a:latin typeface="Tahoma"/>
                  <a:ea typeface="+mn-ea"/>
                  <a:cs typeface="+mn-cs"/>
                </a:rPr>
                <a:t>1</a:t>
              </a:r>
              <a:r>
                <a:rPr kumimoji="0" lang="en-US" sz="1300" b="1" i="0" u="none" strike="noStrike" kern="1200" cap="none" spc="0" normalizeH="0" baseline="30000" noProof="0" dirty="0" smtClean="0">
                  <a:ln>
                    <a:noFill/>
                  </a:ln>
                  <a:solidFill>
                    <a:prstClr val="black"/>
                  </a:solidFill>
                  <a:effectLst/>
                  <a:uLnTx/>
                  <a:uFillTx/>
                  <a:latin typeface="Tahoma"/>
                  <a:ea typeface="+mn-ea"/>
                  <a:cs typeface="+mn-cs"/>
                </a:rPr>
                <a:t>st</a:t>
              </a:r>
              <a:r>
                <a:rPr kumimoji="0" lang="en-US" sz="1300" b="1" i="0" u="none" strike="noStrike" kern="1200" cap="none" spc="0" normalizeH="0" baseline="0" noProof="0" dirty="0" smtClean="0">
                  <a:ln>
                    <a:noFill/>
                  </a:ln>
                  <a:solidFill>
                    <a:prstClr val="black"/>
                  </a:solidFill>
                  <a:effectLst/>
                  <a:uLnTx/>
                  <a:uFillTx/>
                  <a:latin typeface="Tahoma"/>
                  <a:ea typeface="+mn-ea"/>
                  <a:cs typeface="+mn-cs"/>
                </a:rPr>
                <a:t> Layer</a:t>
              </a:r>
              <a:endParaRPr kumimoji="0" lang="en-US" sz="1300" b="1" i="0" u="none" strike="noStrike" kern="1200" cap="none" spc="0" normalizeH="0" baseline="0" noProof="0" dirty="0">
                <a:ln>
                  <a:noFill/>
                </a:ln>
                <a:solidFill>
                  <a:prstClr val="black"/>
                </a:solidFill>
                <a:effectLst/>
                <a:uLnTx/>
                <a:uFillTx/>
                <a:latin typeface="Tahoma"/>
                <a:ea typeface="+mn-ea"/>
                <a:cs typeface="+mn-cs"/>
              </a:endParaRPr>
            </a:p>
          </p:txBody>
        </p:sp>
        <p:sp>
          <p:nvSpPr>
            <p:cNvPr id="82" name="TextBox 81"/>
            <p:cNvSpPr txBox="1"/>
            <p:nvPr/>
          </p:nvSpPr>
          <p:spPr>
            <a:xfrm>
              <a:off x="7735525" y="4314268"/>
              <a:ext cx="1246579" cy="2923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smtClean="0">
                  <a:ln>
                    <a:noFill/>
                  </a:ln>
                  <a:solidFill>
                    <a:prstClr val="black"/>
                  </a:solidFill>
                  <a:effectLst/>
                  <a:uLnTx/>
                  <a:uFillTx/>
                  <a:latin typeface="Tahoma"/>
                  <a:ea typeface="+mn-ea"/>
                  <a:cs typeface="+mn-cs"/>
                </a:rPr>
                <a:t>2</a:t>
              </a:r>
              <a:r>
                <a:rPr kumimoji="0" lang="en-US" sz="1300" b="1" i="0" u="none" strike="noStrike" kern="1200" cap="none" spc="0" normalizeH="0" baseline="30000" noProof="0" dirty="0" smtClean="0">
                  <a:ln>
                    <a:noFill/>
                  </a:ln>
                  <a:solidFill>
                    <a:prstClr val="black"/>
                  </a:solidFill>
                  <a:effectLst/>
                  <a:uLnTx/>
                  <a:uFillTx/>
                  <a:latin typeface="Tahoma"/>
                  <a:ea typeface="+mn-ea"/>
                  <a:cs typeface="+mn-cs"/>
                </a:rPr>
                <a:t>nd</a:t>
              </a:r>
              <a:r>
                <a:rPr kumimoji="0" lang="en-US" sz="1300" b="1" i="0" u="none" strike="noStrike" kern="1200" cap="none" spc="0" normalizeH="0" baseline="0" noProof="0" dirty="0" smtClean="0">
                  <a:ln>
                    <a:noFill/>
                  </a:ln>
                  <a:solidFill>
                    <a:prstClr val="black"/>
                  </a:solidFill>
                  <a:effectLst/>
                  <a:uLnTx/>
                  <a:uFillTx/>
                  <a:latin typeface="Tahoma"/>
                  <a:ea typeface="+mn-ea"/>
                  <a:cs typeface="+mn-cs"/>
                </a:rPr>
                <a:t> Layer</a:t>
              </a:r>
              <a:endParaRPr kumimoji="0" lang="en-US" sz="1300" b="1" i="0" u="none" strike="noStrike" kern="1200" cap="none" spc="0" normalizeH="0" baseline="0" noProof="0" dirty="0">
                <a:ln>
                  <a:noFill/>
                </a:ln>
                <a:solidFill>
                  <a:prstClr val="black"/>
                </a:solidFill>
                <a:effectLst/>
                <a:uLnTx/>
                <a:uFillTx/>
                <a:latin typeface="Tahoma"/>
                <a:ea typeface="+mn-ea"/>
                <a:cs typeface="+mn-cs"/>
              </a:endParaRPr>
            </a:p>
          </p:txBody>
        </p:sp>
        <p:sp>
          <p:nvSpPr>
            <p:cNvPr id="83" name="TextBox 82"/>
            <p:cNvSpPr txBox="1"/>
            <p:nvPr/>
          </p:nvSpPr>
          <p:spPr>
            <a:xfrm>
              <a:off x="7259547" y="5128344"/>
              <a:ext cx="1246579" cy="2923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smtClean="0">
                  <a:ln>
                    <a:noFill/>
                  </a:ln>
                  <a:solidFill>
                    <a:prstClr val="black"/>
                  </a:solidFill>
                  <a:effectLst/>
                  <a:uLnTx/>
                  <a:uFillTx/>
                  <a:latin typeface="Tahoma"/>
                  <a:ea typeface="+mn-ea"/>
                  <a:cs typeface="+mn-cs"/>
                </a:rPr>
                <a:t>n</a:t>
              </a:r>
              <a:r>
                <a:rPr kumimoji="0" lang="en-US" sz="1300" b="1" i="0" u="none" strike="noStrike" kern="1200" cap="none" spc="0" normalizeH="0" baseline="30000" noProof="0" dirty="0" smtClean="0">
                  <a:ln>
                    <a:noFill/>
                  </a:ln>
                  <a:solidFill>
                    <a:prstClr val="black"/>
                  </a:solidFill>
                  <a:effectLst/>
                  <a:uLnTx/>
                  <a:uFillTx/>
                  <a:latin typeface="Tahoma"/>
                  <a:ea typeface="+mn-ea"/>
                  <a:cs typeface="+mn-cs"/>
                </a:rPr>
                <a:t>th</a:t>
              </a:r>
              <a:r>
                <a:rPr kumimoji="0" lang="en-US" sz="1300" b="1" i="0" u="none" strike="noStrike" kern="1200" cap="none" spc="0" normalizeH="0" baseline="0" noProof="0" dirty="0" smtClean="0">
                  <a:ln>
                    <a:noFill/>
                  </a:ln>
                  <a:solidFill>
                    <a:prstClr val="black"/>
                  </a:solidFill>
                  <a:effectLst/>
                  <a:uLnTx/>
                  <a:uFillTx/>
                  <a:latin typeface="Tahoma"/>
                  <a:ea typeface="+mn-ea"/>
                  <a:cs typeface="+mn-cs"/>
                </a:rPr>
                <a:t> Layer</a:t>
              </a:r>
              <a:endParaRPr kumimoji="0" lang="en-US" sz="1300" b="1" i="0" u="none" strike="noStrike" kern="1200" cap="none" spc="0" normalizeH="0" baseline="0" noProof="0" dirty="0">
                <a:ln>
                  <a:noFill/>
                </a:ln>
                <a:solidFill>
                  <a:prstClr val="black"/>
                </a:solidFill>
                <a:effectLst/>
                <a:uLnTx/>
                <a:uFillTx/>
                <a:latin typeface="Tahoma"/>
                <a:ea typeface="+mn-ea"/>
                <a:cs typeface="+mn-cs"/>
              </a:endParaRPr>
            </a:p>
          </p:txBody>
        </p:sp>
      </p:grpSp>
      <p:sp>
        <p:nvSpPr>
          <p:cNvPr id="44" name="TextBox 43"/>
          <p:cNvSpPr txBox="1"/>
          <p:nvPr/>
        </p:nvSpPr>
        <p:spPr>
          <a:xfrm>
            <a:off x="449226" y="6330552"/>
            <a:ext cx="1382110" cy="323165"/>
          </a:xfrm>
          <a:prstGeom prst="rect">
            <a:avLst/>
          </a:prstGeom>
          <a:noFill/>
        </p:spPr>
        <p:txBody>
          <a:bodyPr wrap="none" rtlCol="0">
            <a:spAutoFit/>
          </a:bodyPr>
          <a:lstStyle/>
          <a:p>
            <a:r>
              <a:rPr lang="en-US" sz="700" dirty="0"/>
              <a:t>https://www.xenonstack.com</a:t>
            </a:r>
            <a:r>
              <a:rPr lang="en-US" sz="700" dirty="0" smtClean="0"/>
              <a:t>/</a:t>
            </a:r>
          </a:p>
          <a:p>
            <a:r>
              <a:rPr lang="en-US" sz="800" dirty="0"/>
              <a:t>XenonStack © </a:t>
            </a:r>
            <a:endParaRPr lang="en-US" sz="700" dirty="0"/>
          </a:p>
        </p:txBody>
      </p:sp>
      <p:sp>
        <p:nvSpPr>
          <p:cNvPr id="45" name="TextBox 44"/>
          <p:cNvSpPr txBox="1"/>
          <p:nvPr/>
        </p:nvSpPr>
        <p:spPr>
          <a:xfrm>
            <a:off x="7496042" y="6310411"/>
            <a:ext cx="998991" cy="323165"/>
          </a:xfrm>
          <a:prstGeom prst="rect">
            <a:avLst/>
          </a:prstGeom>
          <a:noFill/>
        </p:spPr>
        <p:txBody>
          <a:bodyPr wrap="none" rtlCol="0">
            <a:spAutoFit/>
          </a:bodyPr>
          <a:lstStyle/>
          <a:p>
            <a:r>
              <a:rPr lang="en-US" sz="700" dirty="0"/>
              <a:t>http://fortune.com</a:t>
            </a:r>
            <a:r>
              <a:rPr lang="en-US" sz="700" dirty="0" smtClean="0"/>
              <a:t>/</a:t>
            </a:r>
          </a:p>
          <a:p>
            <a:r>
              <a:rPr lang="en-US" sz="800" dirty="0"/>
              <a:t>© 2018 Time Inc.</a:t>
            </a:r>
            <a:endParaRPr lang="en-US" sz="700" dirty="0"/>
          </a:p>
        </p:txBody>
      </p:sp>
      <p:sp>
        <p:nvSpPr>
          <p:cNvPr id="46" name="Footer Placeholder 4"/>
          <p:cNvSpPr>
            <a:spLocks noGrp="1"/>
          </p:cNvSpPr>
          <p:nvPr>
            <p:ph type="ftr" sz="quarter" idx="10"/>
          </p:nvPr>
        </p:nvSpPr>
        <p:spPr>
          <a:xfrm>
            <a:off x="1333500" y="6550026"/>
            <a:ext cx="6477000" cy="298450"/>
          </a:xfrm>
        </p:spPr>
        <p:txBody>
          <a:bodyPr/>
          <a:lstStyle/>
          <a:p>
            <a:pPr>
              <a:defRPr/>
            </a:pPr>
            <a:r>
              <a:rPr lang="en-US" sz="1000" dirty="0" smtClean="0">
                <a:solidFill>
                  <a:prstClr val="black">
                    <a:tint val="75000"/>
                  </a:prstClr>
                </a:solidFill>
              </a:rPr>
              <a:t>Approved for public release: distribution unlimited.</a:t>
            </a:r>
            <a:endParaRPr lang="en-US" sz="1000" dirty="0">
              <a:solidFill>
                <a:prstClr val="black">
                  <a:tint val="75000"/>
                </a:prstClr>
              </a:solidFill>
            </a:endParaRPr>
          </a:p>
        </p:txBody>
      </p:sp>
    </p:spTree>
    <p:extLst>
      <p:ext uri="{BB962C8B-B14F-4D97-AF65-F5344CB8AC3E}">
        <p14:creationId xmlns:p14="http://schemas.microsoft.com/office/powerpoint/2010/main" val="2711901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4</a:t>
            </a:fld>
            <a:endParaRPr lang="en-US" dirty="0"/>
          </a:p>
        </p:txBody>
      </p:sp>
      <p:sp>
        <p:nvSpPr>
          <p:cNvPr id="4" name="Title 3"/>
          <p:cNvSpPr>
            <a:spLocks noGrp="1"/>
          </p:cNvSpPr>
          <p:nvPr>
            <p:ph type="ctrTitle"/>
          </p:nvPr>
        </p:nvSpPr>
        <p:spPr/>
        <p:txBody>
          <a:bodyPr>
            <a:normAutofit/>
          </a:bodyPr>
          <a:lstStyle/>
          <a:p>
            <a:r>
              <a:rPr lang="en-US" dirty="0" smtClean="0"/>
              <a:t>What Are </a:t>
            </a:r>
            <a:r>
              <a:rPr lang="en-US" dirty="0"/>
              <a:t>W</a:t>
            </a:r>
            <a:r>
              <a:rPr lang="en-US" dirty="0" smtClean="0"/>
              <a:t>e </a:t>
            </a:r>
            <a:r>
              <a:rPr lang="en-US" dirty="0"/>
              <a:t>T</a:t>
            </a:r>
            <a:r>
              <a:rPr lang="en-US" dirty="0" smtClean="0"/>
              <a:t>rying </a:t>
            </a:r>
            <a:r>
              <a:rPr lang="en-US" dirty="0"/>
              <a:t>T</a:t>
            </a:r>
            <a:r>
              <a:rPr lang="en-US" dirty="0" smtClean="0"/>
              <a:t>o </a:t>
            </a:r>
            <a:r>
              <a:rPr lang="en-US" dirty="0"/>
              <a:t>D</a:t>
            </a:r>
            <a:r>
              <a:rPr lang="en-US" dirty="0" smtClean="0"/>
              <a:t>o</a:t>
            </a:r>
            <a:r>
              <a:rPr lang="en-US" dirty="0"/>
              <a:t>?</a:t>
            </a:r>
          </a:p>
        </p:txBody>
      </p:sp>
      <p:sp>
        <p:nvSpPr>
          <p:cNvPr id="183" name="Rectangle 182"/>
          <p:cNvSpPr/>
          <p:nvPr/>
        </p:nvSpPr>
        <p:spPr>
          <a:xfrm>
            <a:off x="1658259" y="1811490"/>
            <a:ext cx="1219914" cy="1120717"/>
          </a:xfrm>
          <a:prstGeom prst="rect">
            <a:avLst/>
          </a:prstGeom>
          <a:noFill/>
          <a:ln w="19050" cap="flat" cmpd="sng" algn="ctr">
            <a:solidFill>
              <a:srgbClr val="F07F09">
                <a:lumMod val="50000"/>
              </a:srgbClr>
            </a:solidFill>
            <a:prstDash val="solid"/>
            <a:miter lim="800000"/>
          </a:ln>
          <a:effectLst/>
        </p:spPr>
        <p:txBody>
          <a:bodyPr rtlCol="0" anchor="ctr"/>
          <a:lstStyle/>
          <a:p>
            <a:pPr algn="ctr">
              <a:defRPr/>
            </a:pPr>
            <a:r>
              <a:rPr lang="en-US" sz="1600" kern="0" dirty="0" smtClean="0">
                <a:solidFill>
                  <a:srgbClr val="F07F09">
                    <a:lumMod val="50000"/>
                  </a:srgbClr>
                </a:solidFill>
                <a:latin typeface="Avenir Next" charset="0"/>
                <a:ea typeface="Avenir Next" charset="0"/>
                <a:cs typeface="Avenir Next" charset="0"/>
              </a:rPr>
              <a:t>Learning</a:t>
            </a:r>
          </a:p>
          <a:p>
            <a:pPr algn="ctr">
              <a:defRPr/>
            </a:pPr>
            <a:r>
              <a:rPr lang="en-US" sz="1600" kern="0" dirty="0" smtClean="0">
                <a:solidFill>
                  <a:srgbClr val="F07F09">
                    <a:lumMod val="50000"/>
                  </a:srgbClr>
                </a:solidFill>
                <a:latin typeface="Avenir Next" charset="0"/>
                <a:ea typeface="Avenir Next" charset="0"/>
                <a:cs typeface="Avenir Next" charset="0"/>
              </a:rPr>
              <a:t>Process</a:t>
            </a:r>
          </a:p>
        </p:txBody>
      </p:sp>
      <p:sp>
        <p:nvSpPr>
          <p:cNvPr id="184" name="Rectangle 183"/>
          <p:cNvSpPr/>
          <p:nvPr/>
        </p:nvSpPr>
        <p:spPr>
          <a:xfrm>
            <a:off x="413648" y="1811369"/>
            <a:ext cx="1049434" cy="1120717"/>
          </a:xfrm>
          <a:prstGeom prst="rect">
            <a:avLst/>
          </a:prstGeom>
          <a:noFill/>
          <a:ln w="12700" cap="flat" cmpd="sng" algn="ctr">
            <a:solidFill>
              <a:sysClr val="windowText" lastClr="000000"/>
            </a:solid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cxnSp>
        <p:nvCxnSpPr>
          <p:cNvPr id="185" name="Straight Arrow Connector 184"/>
          <p:cNvCxnSpPr>
            <a:stCxn id="184" idx="3"/>
            <a:endCxn id="183" idx="1"/>
          </p:cNvCxnSpPr>
          <p:nvPr/>
        </p:nvCxnSpPr>
        <p:spPr>
          <a:xfrm>
            <a:off x="1463082" y="2371728"/>
            <a:ext cx="195177" cy="121"/>
          </a:xfrm>
          <a:prstGeom prst="straightConnector1">
            <a:avLst/>
          </a:prstGeom>
          <a:noFill/>
          <a:ln w="28575" cap="flat" cmpd="sng" algn="ctr">
            <a:solidFill>
              <a:srgbClr val="F07F09">
                <a:lumMod val="50000"/>
              </a:srgbClr>
            </a:solidFill>
            <a:prstDash val="solid"/>
            <a:miter lim="800000"/>
            <a:tailEnd type="triangle"/>
          </a:ln>
          <a:effectLst/>
        </p:spPr>
      </p:cxnSp>
      <p:sp>
        <p:nvSpPr>
          <p:cNvPr id="186" name="Rectangle 185"/>
          <p:cNvSpPr/>
          <p:nvPr/>
        </p:nvSpPr>
        <p:spPr>
          <a:xfrm>
            <a:off x="3061052" y="1811490"/>
            <a:ext cx="1313572" cy="1120717"/>
          </a:xfrm>
          <a:prstGeom prst="rect">
            <a:avLst/>
          </a:prstGeom>
          <a:noFill/>
          <a:ln w="19050" cap="flat" cmpd="sng" algn="ctr">
            <a:solidFill>
              <a:srgbClr val="F07F09">
                <a:lumMod val="50000"/>
              </a:srgbClr>
            </a:solid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cxnSp>
        <p:nvCxnSpPr>
          <p:cNvPr id="187" name="Straight Arrow Connector 186"/>
          <p:cNvCxnSpPr>
            <a:stCxn id="199" idx="3"/>
            <a:endCxn id="201" idx="2"/>
          </p:cNvCxnSpPr>
          <p:nvPr/>
        </p:nvCxnSpPr>
        <p:spPr>
          <a:xfrm>
            <a:off x="5689453" y="2371849"/>
            <a:ext cx="157829" cy="1699"/>
          </a:xfrm>
          <a:prstGeom prst="straightConnector1">
            <a:avLst/>
          </a:prstGeom>
          <a:noFill/>
          <a:ln w="28575" cap="flat" cmpd="sng" algn="ctr">
            <a:solidFill>
              <a:srgbClr val="F07F09">
                <a:lumMod val="50000"/>
              </a:srgbClr>
            </a:solidFill>
            <a:prstDash val="solid"/>
            <a:miter lim="800000"/>
            <a:headEnd type="none" w="med" len="med"/>
            <a:tailEnd type="triangle" w="med" len="med"/>
          </a:ln>
          <a:effectLst/>
        </p:spPr>
      </p:cxnSp>
      <p:sp>
        <p:nvSpPr>
          <p:cNvPr id="201" name="Oval 200"/>
          <p:cNvSpPr/>
          <p:nvPr/>
        </p:nvSpPr>
        <p:spPr>
          <a:xfrm>
            <a:off x="5847282" y="1863568"/>
            <a:ext cx="997234" cy="1019959"/>
          </a:xfrm>
          <a:prstGeom prst="ellipse">
            <a:avLst/>
          </a:prstGeom>
          <a:noFill/>
          <a:ln w="19050" cap="flat" cmpd="sng" algn="ctr">
            <a:solidFill>
              <a:srgbClr val="F07F09">
                <a:lumMod val="50000"/>
              </a:srgbClr>
            </a:solidFill>
            <a:prstDash val="solid"/>
            <a:miter lim="800000"/>
          </a:ln>
          <a:effectLst/>
        </p:spPr>
        <p:txBody>
          <a:bodyPr tIns="0" bIns="0" rtlCol="0" anchor="t"/>
          <a:lstStyle/>
          <a:p>
            <a:pPr algn="ctr">
              <a:defRPr/>
            </a:pPr>
            <a:endParaRPr lang="en-US" kern="0" dirty="0" smtClean="0">
              <a:solidFill>
                <a:prstClr val="black"/>
              </a:solidFill>
              <a:latin typeface="Avenir Next"/>
            </a:endParaRPr>
          </a:p>
        </p:txBody>
      </p:sp>
      <p:pic>
        <p:nvPicPr>
          <p:cNvPr id="202" name="Picture 201"/>
          <p:cNvPicPr>
            <a:picLocks noChangeAspect="1"/>
          </p:cNvPicPr>
          <p:nvPr/>
        </p:nvPicPr>
        <p:blipFill>
          <a:blip r:embed="rId2"/>
          <a:stretch>
            <a:fillRect/>
          </a:stretch>
        </p:blipFill>
        <p:spPr>
          <a:xfrm>
            <a:off x="6062357" y="2026110"/>
            <a:ext cx="597695" cy="728077"/>
          </a:xfrm>
          <a:prstGeom prst="rect">
            <a:avLst/>
          </a:prstGeom>
        </p:spPr>
      </p:pic>
      <p:sp>
        <p:nvSpPr>
          <p:cNvPr id="189" name="Rectangle 188"/>
          <p:cNvSpPr/>
          <p:nvPr/>
        </p:nvSpPr>
        <p:spPr>
          <a:xfrm>
            <a:off x="138684" y="2930897"/>
            <a:ext cx="1627079" cy="523220"/>
          </a:xfrm>
          <a:prstGeom prst="rect">
            <a:avLst/>
          </a:prstGeom>
        </p:spPr>
        <p:txBody>
          <a:bodyPr wrap="square">
            <a:spAutoFit/>
          </a:bodyPr>
          <a:lstStyle/>
          <a:p>
            <a:pPr algn="ctr">
              <a:defRPr/>
            </a:pPr>
            <a:r>
              <a:rPr lang="en-US" sz="1400" kern="0" dirty="0" smtClean="0">
                <a:solidFill>
                  <a:srgbClr val="F07F09">
                    <a:lumMod val="50000"/>
                  </a:srgbClr>
                </a:solidFill>
                <a:latin typeface="Avenir Next" charset="0"/>
                <a:ea typeface="Avenir Next" charset="0"/>
                <a:cs typeface="Avenir Next" charset="0"/>
              </a:rPr>
              <a:t>Training</a:t>
            </a:r>
          </a:p>
          <a:p>
            <a:pPr algn="ctr">
              <a:defRPr/>
            </a:pPr>
            <a:r>
              <a:rPr lang="en-US" sz="1400" kern="0" dirty="0" smtClean="0">
                <a:solidFill>
                  <a:srgbClr val="F07F09">
                    <a:lumMod val="50000"/>
                  </a:srgbClr>
                </a:solidFill>
                <a:latin typeface="Avenir Next" charset="0"/>
                <a:ea typeface="Avenir Next" charset="0"/>
                <a:cs typeface="Avenir Next" charset="0"/>
              </a:rPr>
              <a:t>Data</a:t>
            </a:r>
          </a:p>
        </p:txBody>
      </p:sp>
      <p:sp>
        <p:nvSpPr>
          <p:cNvPr id="190" name="Rectangle 189"/>
          <p:cNvSpPr/>
          <p:nvPr/>
        </p:nvSpPr>
        <p:spPr>
          <a:xfrm>
            <a:off x="2912862" y="2930897"/>
            <a:ext cx="1627079" cy="523220"/>
          </a:xfrm>
          <a:prstGeom prst="rect">
            <a:avLst/>
          </a:prstGeom>
        </p:spPr>
        <p:txBody>
          <a:bodyPr wrap="square">
            <a:spAutoFit/>
          </a:bodyPr>
          <a:lstStyle/>
          <a:p>
            <a:pPr algn="ctr">
              <a:defRPr/>
            </a:pPr>
            <a:r>
              <a:rPr lang="en-US" sz="1400" kern="0" dirty="0" smtClean="0">
                <a:solidFill>
                  <a:srgbClr val="F07F09">
                    <a:lumMod val="50000"/>
                  </a:srgbClr>
                </a:solidFill>
                <a:latin typeface="Avenir Next" charset="0"/>
                <a:ea typeface="Avenir Next" charset="0"/>
                <a:cs typeface="Avenir Next" charset="0"/>
              </a:rPr>
              <a:t>Learned</a:t>
            </a:r>
          </a:p>
          <a:p>
            <a:pPr algn="ctr">
              <a:defRPr/>
            </a:pPr>
            <a:r>
              <a:rPr lang="en-US" sz="1400" kern="0" dirty="0" smtClean="0">
                <a:solidFill>
                  <a:srgbClr val="F07F09">
                    <a:lumMod val="50000"/>
                  </a:srgbClr>
                </a:solidFill>
                <a:latin typeface="Avenir Next" charset="0"/>
                <a:ea typeface="Avenir Next" charset="0"/>
                <a:cs typeface="Avenir Next" charset="0"/>
              </a:rPr>
              <a:t>Function</a:t>
            </a:r>
          </a:p>
        </p:txBody>
      </p:sp>
      <p:sp>
        <p:nvSpPr>
          <p:cNvPr id="191" name="Rectangle 190"/>
          <p:cNvSpPr/>
          <p:nvPr/>
        </p:nvSpPr>
        <p:spPr>
          <a:xfrm>
            <a:off x="4154286" y="2930897"/>
            <a:ext cx="1627079" cy="307777"/>
          </a:xfrm>
          <a:prstGeom prst="rect">
            <a:avLst/>
          </a:prstGeom>
        </p:spPr>
        <p:txBody>
          <a:bodyPr wrap="square">
            <a:spAutoFit/>
          </a:bodyPr>
          <a:lstStyle/>
          <a:p>
            <a:pPr algn="ctr">
              <a:defRPr/>
            </a:pPr>
            <a:r>
              <a:rPr lang="en-US" sz="1400" kern="0" dirty="0" smtClean="0">
                <a:solidFill>
                  <a:srgbClr val="F07F09">
                    <a:lumMod val="50000"/>
                  </a:srgbClr>
                </a:solidFill>
                <a:latin typeface="Avenir Next" charset="0"/>
                <a:ea typeface="Avenir Next" charset="0"/>
                <a:cs typeface="Avenir Next" charset="0"/>
              </a:rPr>
              <a:t>Output</a:t>
            </a:r>
          </a:p>
        </p:txBody>
      </p:sp>
      <p:pic>
        <p:nvPicPr>
          <p:cNvPr id="192" name="Picture 191"/>
          <p:cNvPicPr>
            <a:picLocks noChangeAspect="1"/>
          </p:cNvPicPr>
          <p:nvPr/>
        </p:nvPicPr>
        <p:blipFill rotWithShape="1">
          <a:blip r:embed="rId3"/>
          <a:srcRect l="12678" r="-1221"/>
          <a:stretch/>
        </p:blipFill>
        <p:spPr>
          <a:xfrm>
            <a:off x="3266733" y="1007272"/>
            <a:ext cx="896102" cy="632534"/>
          </a:xfrm>
          <a:prstGeom prst="rect">
            <a:avLst/>
          </a:prstGeom>
        </p:spPr>
      </p:pic>
      <p:pic>
        <p:nvPicPr>
          <p:cNvPr id="193" name="Picture 192"/>
          <p:cNvPicPr>
            <a:picLocks noChangeAspect="1"/>
          </p:cNvPicPr>
          <p:nvPr/>
        </p:nvPicPr>
        <p:blipFill rotWithShape="1">
          <a:blip r:embed="rId4">
            <a:clrChange>
              <a:clrFrom>
                <a:srgbClr val="FEFFFC"/>
              </a:clrFrom>
              <a:clrTo>
                <a:srgbClr val="FEFFFC">
                  <a:alpha val="0"/>
                </a:srgbClr>
              </a:clrTo>
            </a:clrChange>
          </a:blip>
          <a:srcRect b="4060"/>
          <a:stretch/>
        </p:blipFill>
        <p:spPr>
          <a:xfrm>
            <a:off x="3160710" y="1858513"/>
            <a:ext cx="1110795" cy="882019"/>
          </a:xfrm>
          <a:prstGeom prst="rect">
            <a:avLst/>
          </a:prstGeom>
        </p:spPr>
      </p:pic>
      <p:sp>
        <p:nvSpPr>
          <p:cNvPr id="194" name="TextBox 193"/>
          <p:cNvSpPr txBox="1"/>
          <p:nvPr/>
        </p:nvSpPr>
        <p:spPr>
          <a:xfrm>
            <a:off x="333915" y="1232438"/>
            <a:ext cx="1145122" cy="523220"/>
          </a:xfrm>
          <a:prstGeom prst="rect">
            <a:avLst/>
          </a:prstGeom>
          <a:noFill/>
        </p:spPr>
        <p:txBody>
          <a:bodyPr wrap="none" rtlCol="0">
            <a:spAutoFit/>
          </a:bodyPr>
          <a:lstStyle/>
          <a:p>
            <a:pPr>
              <a:defRPr/>
            </a:pPr>
            <a:r>
              <a:rPr lang="en-US" sz="2800" kern="0" dirty="0" smtClean="0">
                <a:solidFill>
                  <a:srgbClr val="F07F09">
                    <a:lumMod val="50000"/>
                  </a:srgbClr>
                </a:solidFill>
                <a:latin typeface="Avenir Next" charset="0"/>
                <a:ea typeface="Avenir Next" charset="0"/>
                <a:cs typeface="Avenir Next" charset="0"/>
              </a:rPr>
              <a:t>Today</a:t>
            </a:r>
          </a:p>
        </p:txBody>
      </p:sp>
      <p:cxnSp>
        <p:nvCxnSpPr>
          <p:cNvPr id="195" name="Straight Connector 194"/>
          <p:cNvCxnSpPr>
            <a:stCxn id="192" idx="2"/>
            <a:endCxn id="186" idx="0"/>
          </p:cNvCxnSpPr>
          <p:nvPr/>
        </p:nvCxnSpPr>
        <p:spPr>
          <a:xfrm>
            <a:off x="3714784" y="1639806"/>
            <a:ext cx="3054" cy="171684"/>
          </a:xfrm>
          <a:prstGeom prst="line">
            <a:avLst/>
          </a:prstGeom>
          <a:noFill/>
          <a:ln w="6350" cap="flat" cmpd="sng" algn="ctr">
            <a:solidFill>
              <a:srgbClr val="F07F09">
                <a:lumMod val="75000"/>
              </a:srgbClr>
            </a:solidFill>
            <a:prstDash val="solid"/>
            <a:miter lim="800000"/>
            <a:headEnd type="none" w="med" len="med"/>
            <a:tailEnd type="triangle" w="med" len="med"/>
          </a:ln>
          <a:effectLst/>
        </p:spPr>
      </p:cxnSp>
      <p:cxnSp>
        <p:nvCxnSpPr>
          <p:cNvPr id="196" name="Straight Arrow Connector 195"/>
          <p:cNvCxnSpPr>
            <a:stCxn id="183" idx="3"/>
            <a:endCxn id="186" idx="1"/>
          </p:cNvCxnSpPr>
          <p:nvPr/>
        </p:nvCxnSpPr>
        <p:spPr>
          <a:xfrm>
            <a:off x="2878173" y="2371849"/>
            <a:ext cx="182879" cy="0"/>
          </a:xfrm>
          <a:prstGeom prst="straightConnector1">
            <a:avLst/>
          </a:prstGeom>
          <a:noFill/>
          <a:ln w="28575" cap="flat" cmpd="sng" algn="ctr">
            <a:solidFill>
              <a:srgbClr val="F07F09">
                <a:lumMod val="50000"/>
              </a:srgbClr>
            </a:solidFill>
            <a:prstDash val="solid"/>
            <a:miter lim="800000"/>
            <a:tailEnd type="triangle"/>
          </a:ln>
          <a:effectLst/>
        </p:spPr>
      </p:cxnSp>
      <p:sp>
        <p:nvSpPr>
          <p:cNvPr id="199" name="Rectangle 198"/>
          <p:cNvSpPr/>
          <p:nvPr/>
        </p:nvSpPr>
        <p:spPr>
          <a:xfrm>
            <a:off x="4375881" y="1811490"/>
            <a:ext cx="1313572" cy="1120717"/>
          </a:xfrm>
          <a:prstGeom prst="rect">
            <a:avLst/>
          </a:prstGeom>
          <a:noFill/>
          <a:ln w="19050" cap="flat" cmpd="sng" algn="ctr">
            <a:solidFill>
              <a:srgbClr val="F07F09">
                <a:lumMod val="50000"/>
              </a:srgbClr>
            </a:solidFill>
            <a:prstDash val="solid"/>
            <a:miter lim="800000"/>
          </a:ln>
          <a:effectLst/>
        </p:spPr>
        <p:txBody>
          <a:bodyPr rtlCol="0" anchor="ctr"/>
          <a:lstStyle/>
          <a:p>
            <a:pPr algn="ctr">
              <a:defRPr/>
            </a:pPr>
            <a:endParaRPr lang="en-US" sz="1600" kern="0" dirty="0" smtClean="0">
              <a:solidFill>
                <a:prstClr val="black"/>
              </a:solidFill>
              <a:latin typeface="Avenir Next" charset="0"/>
              <a:ea typeface="Avenir Next" charset="0"/>
              <a:cs typeface="Avenir Next" charset="0"/>
            </a:endParaRPr>
          </a:p>
        </p:txBody>
      </p:sp>
      <p:sp>
        <p:nvSpPr>
          <p:cNvPr id="200" name="Rectangle 199"/>
          <p:cNvSpPr/>
          <p:nvPr/>
        </p:nvSpPr>
        <p:spPr>
          <a:xfrm>
            <a:off x="4361098" y="2106572"/>
            <a:ext cx="1312844" cy="497393"/>
          </a:xfrm>
          <a:prstGeom prst="rect">
            <a:avLst/>
          </a:prstGeom>
        </p:spPr>
        <p:txBody>
          <a:bodyPr wrap="square">
            <a:spAutoFit/>
          </a:bodyPr>
          <a:lstStyle/>
          <a:p>
            <a:pPr algn="ctr">
              <a:defRPr/>
            </a:pPr>
            <a:r>
              <a:rPr lang="en-US" sz="1200" b="1" kern="0" dirty="0" smtClean="0">
                <a:solidFill>
                  <a:srgbClr val="F07F09">
                    <a:lumMod val="50000"/>
                  </a:srgbClr>
                </a:solidFill>
                <a:latin typeface="Avenir Next" charset="0"/>
                <a:ea typeface="Avenir Next" charset="0"/>
                <a:cs typeface="Avenir Next" charset="0"/>
              </a:rPr>
              <a:t>This is a cat</a:t>
            </a:r>
          </a:p>
          <a:p>
            <a:pPr algn="ctr">
              <a:defRPr/>
            </a:pPr>
            <a:r>
              <a:rPr lang="en-US" sz="1100" kern="0" dirty="0" smtClean="0">
                <a:solidFill>
                  <a:srgbClr val="F07F09">
                    <a:lumMod val="50000"/>
                  </a:srgbClr>
                </a:solidFill>
                <a:latin typeface="Avenir Next" charset="0"/>
                <a:ea typeface="Avenir Next" charset="0"/>
                <a:cs typeface="Avenir Next" charset="0"/>
              </a:rPr>
              <a:t>(p = .93)</a:t>
            </a:r>
          </a:p>
        </p:txBody>
      </p:sp>
      <p:sp>
        <p:nvSpPr>
          <p:cNvPr id="198" name="TextBox 197"/>
          <p:cNvSpPr txBox="1"/>
          <p:nvPr/>
        </p:nvSpPr>
        <p:spPr>
          <a:xfrm>
            <a:off x="6842467" y="1672495"/>
            <a:ext cx="2145152" cy="1328569"/>
          </a:xfrm>
          <a:prstGeom prst="rect">
            <a:avLst/>
          </a:prstGeom>
          <a:noFill/>
        </p:spPr>
        <p:txBody>
          <a:bodyPr wrap="square" rtlCol="0">
            <a:spAutoFit/>
          </a:bodyPr>
          <a:lstStyle/>
          <a:p>
            <a:pPr marL="119063" indent="-119063">
              <a:spcBef>
                <a:spcPts val="150"/>
              </a:spcBef>
              <a:buFont typeface="Arial" panose="020B0604020202020204" pitchFamily="34" charset="0"/>
              <a:buChar char="•"/>
              <a:defRPr/>
            </a:pPr>
            <a:r>
              <a:rPr lang="en-US" sz="1200" kern="0" dirty="0" smtClean="0">
                <a:solidFill>
                  <a:srgbClr val="F07F09">
                    <a:lumMod val="50000"/>
                  </a:srgbClr>
                </a:solidFill>
                <a:latin typeface="Avenir Next"/>
              </a:rPr>
              <a:t>Why did you do that?</a:t>
            </a:r>
          </a:p>
          <a:p>
            <a:pPr marL="119063" indent="-119063">
              <a:spcBef>
                <a:spcPts val="150"/>
              </a:spcBef>
              <a:buFont typeface="Arial" panose="020B0604020202020204" pitchFamily="34" charset="0"/>
              <a:buChar char="•"/>
              <a:defRPr/>
            </a:pPr>
            <a:r>
              <a:rPr lang="en-US" sz="1200" kern="0" dirty="0" smtClean="0">
                <a:solidFill>
                  <a:srgbClr val="F07F09">
                    <a:lumMod val="50000"/>
                  </a:srgbClr>
                </a:solidFill>
                <a:latin typeface="Avenir Next"/>
              </a:rPr>
              <a:t>Why not something else?</a:t>
            </a:r>
          </a:p>
          <a:p>
            <a:pPr marL="119063" indent="-119063">
              <a:spcBef>
                <a:spcPts val="150"/>
              </a:spcBef>
              <a:buFont typeface="Arial" panose="020B0604020202020204" pitchFamily="34" charset="0"/>
              <a:buChar char="•"/>
              <a:defRPr/>
            </a:pPr>
            <a:r>
              <a:rPr lang="en-US" sz="1200" kern="0" dirty="0" smtClean="0">
                <a:solidFill>
                  <a:srgbClr val="F07F09">
                    <a:lumMod val="50000"/>
                  </a:srgbClr>
                </a:solidFill>
                <a:latin typeface="Avenir Next"/>
              </a:rPr>
              <a:t>When do you succeed?</a:t>
            </a:r>
          </a:p>
          <a:p>
            <a:pPr marL="119063" indent="-119063">
              <a:spcBef>
                <a:spcPts val="200"/>
              </a:spcBef>
              <a:buFont typeface="Arial" panose="020B0604020202020204" pitchFamily="34" charset="0"/>
              <a:buChar char="•"/>
              <a:defRPr/>
            </a:pPr>
            <a:r>
              <a:rPr lang="en-US" sz="1200" kern="0" dirty="0" smtClean="0">
                <a:solidFill>
                  <a:srgbClr val="F07F09">
                    <a:lumMod val="50000"/>
                  </a:srgbClr>
                </a:solidFill>
                <a:latin typeface="Avenir Next"/>
              </a:rPr>
              <a:t>When do you fail?</a:t>
            </a:r>
          </a:p>
          <a:p>
            <a:pPr marL="119063" indent="-119063">
              <a:spcBef>
                <a:spcPts val="150"/>
              </a:spcBef>
              <a:buFont typeface="Arial" panose="020B0604020202020204" pitchFamily="34" charset="0"/>
              <a:buChar char="•"/>
              <a:defRPr/>
            </a:pPr>
            <a:r>
              <a:rPr lang="en-US" sz="1200" kern="0" dirty="0" smtClean="0">
                <a:solidFill>
                  <a:srgbClr val="F07F09">
                    <a:lumMod val="50000"/>
                  </a:srgbClr>
                </a:solidFill>
                <a:latin typeface="Avenir Next"/>
              </a:rPr>
              <a:t>When can I trust you?</a:t>
            </a:r>
          </a:p>
          <a:p>
            <a:pPr marL="119063" indent="-119063">
              <a:spcBef>
                <a:spcPts val="150"/>
              </a:spcBef>
              <a:buFont typeface="Arial" panose="020B0604020202020204" pitchFamily="34" charset="0"/>
              <a:buChar char="•"/>
              <a:defRPr/>
            </a:pPr>
            <a:r>
              <a:rPr lang="en-US" sz="1200" kern="0" dirty="0" smtClean="0">
                <a:solidFill>
                  <a:srgbClr val="F07F09">
                    <a:lumMod val="50000"/>
                  </a:srgbClr>
                </a:solidFill>
                <a:latin typeface="Avenir Next"/>
              </a:rPr>
              <a:t>How do I correct an error?</a:t>
            </a:r>
          </a:p>
        </p:txBody>
      </p:sp>
      <p:pic>
        <p:nvPicPr>
          <p:cNvPr id="203" name="Picture 2" descr="http://blog.kaggle.com/wp-content/uploads/2014/12/cifar-10-297x300.png"/>
          <p:cNvPicPr>
            <a:picLocks noChangeAspect="1" noChangeArrowheads="1"/>
          </p:cNvPicPr>
          <p:nvPr/>
        </p:nvPicPr>
        <p:blipFill rotWithShape="1">
          <a:blip r:embed="rId5">
            <a:extLst>
              <a:ext uri="{28A0092B-C50C-407E-A947-70E740481C1C}">
                <a14:useLocalDpi xmlns:a14="http://schemas.microsoft.com/office/drawing/2010/main" val="0"/>
              </a:ext>
            </a:extLst>
          </a:blip>
          <a:srcRect l="-1" r="31959" b="31325"/>
          <a:stretch/>
        </p:blipFill>
        <p:spPr bwMode="auto">
          <a:xfrm>
            <a:off x="426228" y="1808723"/>
            <a:ext cx="1034009" cy="1135757"/>
          </a:xfrm>
          <a:prstGeom prst="rect">
            <a:avLst/>
          </a:prstGeom>
          <a:noFill/>
          <a:extLst>
            <a:ext uri="{909E8E84-426E-40DD-AFC4-6F175D3DCCD1}">
              <a14:hiddenFill xmlns:a14="http://schemas.microsoft.com/office/drawing/2010/main">
                <a:solidFill>
                  <a:srgbClr val="FFFFFF"/>
                </a:solidFill>
              </a14:hiddenFill>
            </a:ext>
          </a:extLst>
        </p:spPr>
      </p:pic>
      <p:cxnSp>
        <p:nvCxnSpPr>
          <p:cNvPr id="204" name="Straight Connector 203"/>
          <p:cNvCxnSpPr/>
          <p:nvPr/>
        </p:nvCxnSpPr>
        <p:spPr>
          <a:xfrm flipV="1">
            <a:off x="381000" y="3563667"/>
            <a:ext cx="8369643" cy="12450"/>
          </a:xfrm>
          <a:prstGeom prst="line">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737755" y="2930897"/>
            <a:ext cx="1216288" cy="523220"/>
          </a:xfrm>
          <a:prstGeom prst="rect">
            <a:avLst/>
          </a:prstGeom>
        </p:spPr>
        <p:txBody>
          <a:bodyPr wrap="square">
            <a:spAutoFit/>
          </a:bodyPr>
          <a:lstStyle/>
          <a:p>
            <a:pPr algn="ctr">
              <a:defRPr/>
            </a:pPr>
            <a:r>
              <a:rPr lang="en-US" sz="1400" kern="0" dirty="0" smtClean="0">
                <a:solidFill>
                  <a:srgbClr val="F07F09">
                    <a:lumMod val="50000"/>
                  </a:srgbClr>
                </a:solidFill>
                <a:latin typeface="Avenir Next" charset="0"/>
                <a:ea typeface="Avenir Next" charset="0"/>
                <a:cs typeface="Avenir Next" charset="0"/>
              </a:rPr>
              <a:t>User with</a:t>
            </a:r>
          </a:p>
          <a:p>
            <a:pPr algn="ctr">
              <a:defRPr/>
            </a:pPr>
            <a:r>
              <a:rPr lang="en-US" sz="1400" kern="0" dirty="0" smtClean="0">
                <a:solidFill>
                  <a:srgbClr val="F07F09">
                    <a:lumMod val="50000"/>
                  </a:srgbClr>
                </a:solidFill>
                <a:latin typeface="Avenir Next" charset="0"/>
                <a:ea typeface="Avenir Next" charset="0"/>
                <a:cs typeface="Avenir Next" charset="0"/>
              </a:rPr>
              <a:t>a Task</a:t>
            </a:r>
          </a:p>
        </p:txBody>
      </p:sp>
      <p:sp>
        <p:nvSpPr>
          <p:cNvPr id="5" name="Footer Placeholder 4"/>
          <p:cNvSpPr>
            <a:spLocks noGrp="1"/>
          </p:cNvSpPr>
          <p:nvPr>
            <p:ph type="ftr" sz="quarter" idx="10"/>
          </p:nvPr>
        </p:nvSpPr>
        <p:spPr/>
        <p:txBody>
          <a:bodyPr/>
          <a:lstStyle/>
          <a:p>
            <a:pPr>
              <a:defRPr/>
            </a:pPr>
            <a:r>
              <a:rPr lang="en-US" dirty="0" smtClean="0">
                <a:solidFill>
                  <a:prstClr val="black">
                    <a:tint val="75000"/>
                  </a:prstClr>
                </a:solidFill>
              </a:rPr>
              <a:t>Approved for public release: distribution unlimited.</a:t>
            </a:r>
            <a:endParaRPr lang="en-US" dirty="0">
              <a:solidFill>
                <a:prstClr val="black">
                  <a:tint val="75000"/>
                </a:prstClr>
              </a:solidFill>
            </a:endParaRPr>
          </a:p>
        </p:txBody>
      </p:sp>
      <p:sp>
        <p:nvSpPr>
          <p:cNvPr id="56" name="TextBox 55"/>
          <p:cNvSpPr txBox="1"/>
          <p:nvPr/>
        </p:nvSpPr>
        <p:spPr>
          <a:xfrm>
            <a:off x="3112312" y="1477309"/>
            <a:ext cx="1106726" cy="215444"/>
          </a:xfrm>
          <a:prstGeom prst="rect">
            <a:avLst/>
          </a:prstGeom>
          <a:noFill/>
        </p:spPr>
        <p:txBody>
          <a:bodyPr wrap="square" rtlCol="0">
            <a:spAutoFit/>
          </a:bodyPr>
          <a:lstStyle/>
          <a:p>
            <a:pPr algn="r"/>
            <a:r>
              <a:rPr lang="en-US" sz="800" dirty="0">
                <a:solidFill>
                  <a:schemeClr val="bg1"/>
                </a:solidFill>
              </a:rPr>
              <a:t>©Spin South West</a:t>
            </a:r>
          </a:p>
        </p:txBody>
      </p:sp>
      <p:sp>
        <p:nvSpPr>
          <p:cNvPr id="60" name="TextBox 59"/>
          <p:cNvSpPr txBox="1"/>
          <p:nvPr/>
        </p:nvSpPr>
        <p:spPr>
          <a:xfrm>
            <a:off x="0" y="2759076"/>
            <a:ext cx="1546777" cy="200055"/>
          </a:xfrm>
          <a:prstGeom prst="rect">
            <a:avLst/>
          </a:prstGeom>
          <a:noFill/>
        </p:spPr>
        <p:txBody>
          <a:bodyPr wrap="square" rtlCol="0">
            <a:spAutoFit/>
          </a:bodyPr>
          <a:lstStyle/>
          <a:p>
            <a:pPr algn="r"/>
            <a:r>
              <a:rPr lang="en-US" sz="700" dirty="0" smtClean="0">
                <a:solidFill>
                  <a:schemeClr val="bg1"/>
                </a:solidFill>
              </a:rPr>
              <a:t>©University Of Toronto</a:t>
            </a:r>
          </a:p>
        </p:txBody>
      </p:sp>
      <p:cxnSp>
        <p:nvCxnSpPr>
          <p:cNvPr id="254" name="Straight Connector 253"/>
          <p:cNvCxnSpPr/>
          <p:nvPr/>
        </p:nvCxnSpPr>
        <p:spPr>
          <a:xfrm flipV="1">
            <a:off x="381000" y="6339925"/>
            <a:ext cx="8382000" cy="12469"/>
          </a:xfrm>
          <a:prstGeom prst="line">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53311" y="5646501"/>
            <a:ext cx="994256" cy="523220"/>
          </a:xfrm>
          <a:prstGeom prst="rect">
            <a:avLst/>
          </a:prstGeom>
        </p:spPr>
        <p:txBody>
          <a:bodyPr wrap="square">
            <a:spAutoFit/>
          </a:bodyPr>
          <a:lstStyle/>
          <a:p>
            <a:pPr algn="ctr">
              <a:defRPr/>
            </a:pPr>
            <a:r>
              <a:rPr lang="en-US" sz="1400" kern="0" dirty="0" smtClean="0">
                <a:solidFill>
                  <a:srgbClr val="4E8542">
                    <a:lumMod val="50000"/>
                  </a:srgbClr>
                </a:solidFill>
                <a:latin typeface="Avenir Next" charset="0"/>
                <a:ea typeface="Avenir Next" charset="0"/>
                <a:cs typeface="Avenir Next" charset="0"/>
              </a:rPr>
              <a:t>Training</a:t>
            </a:r>
          </a:p>
          <a:p>
            <a:pPr algn="ctr">
              <a:defRPr/>
            </a:pPr>
            <a:r>
              <a:rPr lang="en-US" sz="1400" kern="0" dirty="0" smtClean="0">
                <a:solidFill>
                  <a:srgbClr val="4E8542">
                    <a:lumMod val="50000"/>
                  </a:srgbClr>
                </a:solidFill>
                <a:latin typeface="Avenir Next" charset="0"/>
                <a:ea typeface="Avenir Next" charset="0"/>
                <a:cs typeface="Avenir Next" charset="0"/>
              </a:rPr>
              <a:t>Data</a:t>
            </a:r>
          </a:p>
        </p:txBody>
      </p:sp>
      <p:sp>
        <p:nvSpPr>
          <p:cNvPr id="232" name="Rectangle 231"/>
          <p:cNvSpPr/>
          <p:nvPr/>
        </p:nvSpPr>
        <p:spPr>
          <a:xfrm>
            <a:off x="1656474" y="4528461"/>
            <a:ext cx="1219914" cy="1120717"/>
          </a:xfrm>
          <a:prstGeom prst="rect">
            <a:avLst/>
          </a:prstGeom>
          <a:noFill/>
          <a:ln w="19050" cap="flat" cmpd="sng" algn="ctr">
            <a:solidFill>
              <a:srgbClr val="4E8542">
                <a:lumMod val="75000"/>
              </a:srgbClr>
            </a:solidFill>
            <a:prstDash val="solid"/>
            <a:miter lim="800000"/>
          </a:ln>
          <a:effectLst/>
        </p:spPr>
        <p:txBody>
          <a:bodyPr rtlCol="0" anchor="ctr"/>
          <a:lstStyle/>
          <a:p>
            <a:pPr algn="ctr">
              <a:defRPr/>
            </a:pPr>
            <a:r>
              <a:rPr lang="en-US" sz="1600" kern="0" dirty="0" smtClean="0">
                <a:solidFill>
                  <a:srgbClr val="4E8542">
                    <a:lumMod val="50000"/>
                  </a:srgbClr>
                </a:solidFill>
                <a:latin typeface="Avenir Next" charset="0"/>
                <a:ea typeface="Avenir Next" charset="0"/>
                <a:cs typeface="Avenir Next" charset="0"/>
              </a:rPr>
              <a:t>New</a:t>
            </a:r>
          </a:p>
          <a:p>
            <a:pPr algn="ctr">
              <a:defRPr/>
            </a:pPr>
            <a:r>
              <a:rPr lang="en-US" sz="1600" kern="0" dirty="0" smtClean="0">
                <a:solidFill>
                  <a:srgbClr val="4E8542">
                    <a:lumMod val="50000"/>
                  </a:srgbClr>
                </a:solidFill>
                <a:latin typeface="Avenir Next" charset="0"/>
                <a:ea typeface="Avenir Next" charset="0"/>
                <a:cs typeface="Avenir Next" charset="0"/>
              </a:rPr>
              <a:t>Learning</a:t>
            </a:r>
          </a:p>
          <a:p>
            <a:pPr algn="ctr">
              <a:defRPr/>
            </a:pPr>
            <a:r>
              <a:rPr lang="en-US" sz="1600" kern="0" dirty="0" smtClean="0">
                <a:solidFill>
                  <a:srgbClr val="4E8542">
                    <a:lumMod val="50000"/>
                  </a:srgbClr>
                </a:solidFill>
                <a:latin typeface="Avenir Next" charset="0"/>
                <a:ea typeface="Avenir Next" charset="0"/>
                <a:cs typeface="Avenir Next" charset="0"/>
              </a:rPr>
              <a:t>Process</a:t>
            </a:r>
          </a:p>
        </p:txBody>
      </p:sp>
      <p:cxnSp>
        <p:nvCxnSpPr>
          <p:cNvPr id="234" name="Straight Arrow Connector 233"/>
          <p:cNvCxnSpPr>
            <a:stCxn id="233" idx="3"/>
            <a:endCxn id="232" idx="1"/>
          </p:cNvCxnSpPr>
          <p:nvPr/>
        </p:nvCxnSpPr>
        <p:spPr>
          <a:xfrm>
            <a:off x="1461297" y="5088699"/>
            <a:ext cx="195177" cy="121"/>
          </a:xfrm>
          <a:prstGeom prst="straightConnector1">
            <a:avLst/>
          </a:prstGeom>
          <a:noFill/>
          <a:ln w="28575" cap="flat" cmpd="sng" algn="ctr">
            <a:solidFill>
              <a:srgbClr val="4E8542">
                <a:lumMod val="75000"/>
              </a:srgbClr>
            </a:solidFill>
            <a:prstDash val="solid"/>
            <a:miter lim="800000"/>
            <a:tailEnd type="triangle"/>
          </a:ln>
          <a:effectLst/>
        </p:spPr>
      </p:cxnSp>
      <p:cxnSp>
        <p:nvCxnSpPr>
          <p:cNvPr id="235" name="Straight Arrow Connector 234"/>
          <p:cNvCxnSpPr/>
          <p:nvPr/>
        </p:nvCxnSpPr>
        <p:spPr>
          <a:xfrm>
            <a:off x="5687668" y="4951172"/>
            <a:ext cx="192022" cy="0"/>
          </a:xfrm>
          <a:prstGeom prst="straightConnector1">
            <a:avLst/>
          </a:prstGeom>
          <a:noFill/>
          <a:ln w="28575" cap="flat" cmpd="sng" algn="ctr">
            <a:solidFill>
              <a:srgbClr val="4E8542">
                <a:lumMod val="75000"/>
              </a:srgbClr>
            </a:solidFill>
            <a:prstDash val="solid"/>
            <a:miter lim="800000"/>
            <a:headEnd type="none" w="med" len="med"/>
            <a:tailEnd type="triangle" w="med" len="med"/>
          </a:ln>
          <a:effectLst/>
        </p:spPr>
      </p:cxnSp>
      <p:grpSp>
        <p:nvGrpSpPr>
          <p:cNvPr id="236" name="Group 235"/>
          <p:cNvGrpSpPr/>
          <p:nvPr/>
        </p:nvGrpSpPr>
        <p:grpSpPr>
          <a:xfrm>
            <a:off x="5847282" y="4580539"/>
            <a:ext cx="997234" cy="1019959"/>
            <a:chOff x="6059752" y="4439099"/>
            <a:chExt cx="997234" cy="1019959"/>
          </a:xfrm>
        </p:grpSpPr>
        <p:pic>
          <p:nvPicPr>
            <p:cNvPr id="252" name="Picture 251"/>
            <p:cNvPicPr>
              <a:picLocks noChangeAspect="1"/>
            </p:cNvPicPr>
            <p:nvPr/>
          </p:nvPicPr>
          <p:blipFill>
            <a:blip r:embed="rId6"/>
            <a:stretch>
              <a:fillRect/>
            </a:stretch>
          </p:blipFill>
          <p:spPr>
            <a:xfrm>
              <a:off x="6122898" y="4531006"/>
              <a:ext cx="816246" cy="816246"/>
            </a:xfrm>
            <a:prstGeom prst="rect">
              <a:avLst/>
            </a:prstGeom>
          </p:spPr>
        </p:pic>
        <p:sp>
          <p:nvSpPr>
            <p:cNvPr id="253" name="Oval 252"/>
            <p:cNvSpPr/>
            <p:nvPr/>
          </p:nvSpPr>
          <p:spPr>
            <a:xfrm>
              <a:off x="6059752" y="4439099"/>
              <a:ext cx="997234" cy="1019959"/>
            </a:xfrm>
            <a:prstGeom prst="ellipse">
              <a:avLst/>
            </a:prstGeom>
            <a:noFill/>
            <a:ln w="19050" cap="flat" cmpd="sng" algn="ctr">
              <a:solidFill>
                <a:srgbClr val="4E8542">
                  <a:lumMod val="75000"/>
                </a:srgbClr>
              </a:solidFill>
              <a:prstDash val="solid"/>
              <a:miter lim="800000"/>
            </a:ln>
            <a:effectLst/>
          </p:spPr>
          <p:txBody>
            <a:bodyPr tIns="0" bIns="0" rtlCol="0" anchor="t"/>
            <a:lstStyle/>
            <a:p>
              <a:pPr algn="ctr">
                <a:defRPr/>
              </a:pPr>
              <a:endParaRPr lang="en-US" kern="0" dirty="0" smtClean="0">
                <a:solidFill>
                  <a:prstClr val="black"/>
                </a:solidFill>
                <a:latin typeface="Avenir Next"/>
              </a:endParaRPr>
            </a:p>
          </p:txBody>
        </p:sp>
      </p:grpSp>
      <p:sp>
        <p:nvSpPr>
          <p:cNvPr id="237" name="Rectangle 236"/>
          <p:cNvSpPr/>
          <p:nvPr/>
        </p:nvSpPr>
        <p:spPr>
          <a:xfrm>
            <a:off x="2911077" y="5646501"/>
            <a:ext cx="1627079" cy="523220"/>
          </a:xfrm>
          <a:prstGeom prst="rect">
            <a:avLst/>
          </a:prstGeom>
        </p:spPr>
        <p:txBody>
          <a:bodyPr wrap="square">
            <a:spAutoFit/>
          </a:bodyPr>
          <a:lstStyle/>
          <a:p>
            <a:pPr algn="ctr">
              <a:defRPr/>
            </a:pPr>
            <a:r>
              <a:rPr lang="en-US" sz="1400" kern="0" dirty="0" smtClean="0">
                <a:solidFill>
                  <a:srgbClr val="4E8542">
                    <a:lumMod val="50000"/>
                  </a:srgbClr>
                </a:solidFill>
                <a:latin typeface="Avenir Next" charset="0"/>
                <a:ea typeface="Avenir Next" charset="0"/>
                <a:cs typeface="Avenir Next" charset="0"/>
              </a:rPr>
              <a:t>Explainable Model</a:t>
            </a:r>
          </a:p>
        </p:txBody>
      </p:sp>
      <p:sp>
        <p:nvSpPr>
          <p:cNvPr id="238" name="Rectangle 237"/>
          <p:cNvSpPr/>
          <p:nvPr/>
        </p:nvSpPr>
        <p:spPr>
          <a:xfrm>
            <a:off x="4152501" y="5646501"/>
            <a:ext cx="1627079" cy="523220"/>
          </a:xfrm>
          <a:prstGeom prst="rect">
            <a:avLst/>
          </a:prstGeom>
        </p:spPr>
        <p:txBody>
          <a:bodyPr wrap="square">
            <a:spAutoFit/>
          </a:bodyPr>
          <a:lstStyle/>
          <a:p>
            <a:pPr algn="ctr">
              <a:defRPr/>
            </a:pPr>
            <a:r>
              <a:rPr lang="en-US" sz="1400" kern="0" dirty="0" smtClean="0">
                <a:solidFill>
                  <a:srgbClr val="4E8542">
                    <a:lumMod val="50000"/>
                  </a:srgbClr>
                </a:solidFill>
                <a:latin typeface="Avenir Next" charset="0"/>
                <a:ea typeface="Avenir Next" charset="0"/>
                <a:cs typeface="Avenir Next" charset="0"/>
              </a:rPr>
              <a:t>Explanation Interface</a:t>
            </a:r>
          </a:p>
        </p:txBody>
      </p:sp>
      <p:pic>
        <p:nvPicPr>
          <p:cNvPr id="239" name="Picture 238"/>
          <p:cNvPicPr>
            <a:picLocks noChangeAspect="1"/>
          </p:cNvPicPr>
          <p:nvPr/>
        </p:nvPicPr>
        <p:blipFill rotWithShape="1">
          <a:blip r:embed="rId3"/>
          <a:srcRect l="12678" r="-1221"/>
          <a:stretch/>
        </p:blipFill>
        <p:spPr>
          <a:xfrm>
            <a:off x="3266231" y="3703206"/>
            <a:ext cx="896102" cy="632534"/>
          </a:xfrm>
          <a:prstGeom prst="rect">
            <a:avLst/>
          </a:prstGeom>
        </p:spPr>
      </p:pic>
      <p:sp>
        <p:nvSpPr>
          <p:cNvPr id="240" name="TextBox 239"/>
          <p:cNvSpPr txBox="1"/>
          <p:nvPr/>
        </p:nvSpPr>
        <p:spPr>
          <a:xfrm>
            <a:off x="332130" y="3949409"/>
            <a:ext cx="1765483" cy="523220"/>
          </a:xfrm>
          <a:prstGeom prst="rect">
            <a:avLst/>
          </a:prstGeom>
          <a:noFill/>
        </p:spPr>
        <p:txBody>
          <a:bodyPr wrap="none" rtlCol="0">
            <a:spAutoFit/>
          </a:bodyPr>
          <a:lstStyle/>
          <a:p>
            <a:pPr>
              <a:defRPr/>
            </a:pPr>
            <a:r>
              <a:rPr lang="en-US" sz="2800" kern="0" dirty="0" smtClean="0">
                <a:solidFill>
                  <a:srgbClr val="4E8542">
                    <a:lumMod val="50000"/>
                  </a:srgbClr>
                </a:solidFill>
                <a:latin typeface="Avenir Next" charset="0"/>
                <a:ea typeface="Avenir Next" charset="0"/>
                <a:cs typeface="Avenir Next" charset="0"/>
              </a:rPr>
              <a:t>Tomorrow</a:t>
            </a:r>
          </a:p>
        </p:txBody>
      </p:sp>
      <p:cxnSp>
        <p:nvCxnSpPr>
          <p:cNvPr id="241" name="Straight Connector 240"/>
          <p:cNvCxnSpPr>
            <a:stCxn id="239" idx="2"/>
            <a:endCxn id="245" idx="0"/>
          </p:cNvCxnSpPr>
          <p:nvPr/>
        </p:nvCxnSpPr>
        <p:spPr>
          <a:xfrm>
            <a:off x="3714282" y="4335740"/>
            <a:ext cx="1771" cy="192721"/>
          </a:xfrm>
          <a:prstGeom prst="line">
            <a:avLst/>
          </a:prstGeom>
          <a:noFill/>
          <a:ln w="6350" cap="flat" cmpd="sng" algn="ctr">
            <a:solidFill>
              <a:srgbClr val="1B587C">
                <a:lumMod val="75000"/>
              </a:srgbClr>
            </a:solidFill>
            <a:prstDash val="solid"/>
            <a:miter lim="800000"/>
            <a:headEnd type="none" w="med" len="med"/>
            <a:tailEnd type="triangle" w="med" len="med"/>
          </a:ln>
          <a:effectLst/>
        </p:spPr>
      </p:cxnSp>
      <p:sp>
        <p:nvSpPr>
          <p:cNvPr id="242" name="Rectangle 241"/>
          <p:cNvSpPr/>
          <p:nvPr/>
        </p:nvSpPr>
        <p:spPr>
          <a:xfrm>
            <a:off x="4374096" y="4528461"/>
            <a:ext cx="1313572" cy="1120717"/>
          </a:xfrm>
          <a:prstGeom prst="rect">
            <a:avLst/>
          </a:prstGeom>
          <a:noFill/>
          <a:ln w="19050" cap="flat" cmpd="sng" algn="ctr">
            <a:solidFill>
              <a:srgbClr val="4E8542">
                <a:lumMod val="75000"/>
              </a:srgbClr>
            </a:solid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sp>
        <p:nvSpPr>
          <p:cNvPr id="243" name="TextBox 242"/>
          <p:cNvSpPr txBox="1"/>
          <p:nvPr/>
        </p:nvSpPr>
        <p:spPr>
          <a:xfrm>
            <a:off x="6840682" y="4375341"/>
            <a:ext cx="2145152" cy="1328569"/>
          </a:xfrm>
          <a:prstGeom prst="rect">
            <a:avLst/>
          </a:prstGeom>
          <a:noFill/>
        </p:spPr>
        <p:txBody>
          <a:bodyPr wrap="square" rtlCol="0">
            <a:spAutoFit/>
          </a:bodyPr>
          <a:lstStyle/>
          <a:p>
            <a:pPr marL="119063" indent="-119063">
              <a:spcBef>
                <a:spcPts val="200"/>
              </a:spcBef>
              <a:buFont typeface="Arial" panose="020B0604020202020204" pitchFamily="34" charset="0"/>
              <a:buChar char="•"/>
              <a:defRPr/>
            </a:pPr>
            <a:r>
              <a:rPr lang="en-US" sz="1200" kern="0" dirty="0" smtClean="0">
                <a:solidFill>
                  <a:srgbClr val="4E8542">
                    <a:lumMod val="50000"/>
                  </a:srgbClr>
                </a:solidFill>
                <a:latin typeface="Avenir Next"/>
              </a:rPr>
              <a:t>I understand why</a:t>
            </a:r>
          </a:p>
          <a:p>
            <a:pPr marL="119063" indent="-119063">
              <a:spcBef>
                <a:spcPts val="200"/>
              </a:spcBef>
              <a:buFont typeface="Arial" panose="020B0604020202020204" pitchFamily="34" charset="0"/>
              <a:buChar char="•"/>
              <a:defRPr/>
            </a:pPr>
            <a:r>
              <a:rPr lang="en-US" sz="1200" kern="0" dirty="0" smtClean="0">
                <a:solidFill>
                  <a:srgbClr val="4E8542">
                    <a:lumMod val="50000"/>
                  </a:srgbClr>
                </a:solidFill>
                <a:latin typeface="Avenir Next"/>
              </a:rPr>
              <a:t>I understand why not</a:t>
            </a:r>
          </a:p>
          <a:p>
            <a:pPr marL="119063" indent="-119063">
              <a:spcBef>
                <a:spcPts val="200"/>
              </a:spcBef>
              <a:buFont typeface="Arial" panose="020B0604020202020204" pitchFamily="34" charset="0"/>
              <a:buChar char="•"/>
              <a:defRPr/>
            </a:pPr>
            <a:r>
              <a:rPr lang="en-US" sz="1200" kern="0" dirty="0" smtClean="0">
                <a:solidFill>
                  <a:srgbClr val="4E8542">
                    <a:lumMod val="50000"/>
                  </a:srgbClr>
                </a:solidFill>
                <a:latin typeface="Avenir Next"/>
              </a:rPr>
              <a:t>I know when you’ll succeed</a:t>
            </a:r>
          </a:p>
          <a:p>
            <a:pPr marL="119063" indent="-119063">
              <a:spcBef>
                <a:spcPts val="200"/>
              </a:spcBef>
              <a:buFont typeface="Arial" panose="020B0604020202020204" pitchFamily="34" charset="0"/>
              <a:buChar char="•"/>
              <a:defRPr/>
            </a:pPr>
            <a:r>
              <a:rPr lang="en-US" sz="1200" kern="0" dirty="0" smtClean="0">
                <a:solidFill>
                  <a:srgbClr val="4E8542">
                    <a:lumMod val="50000"/>
                  </a:srgbClr>
                </a:solidFill>
                <a:latin typeface="Avenir Next"/>
              </a:rPr>
              <a:t>I know when you’ll fail</a:t>
            </a:r>
          </a:p>
          <a:p>
            <a:pPr marL="119063" indent="-119063">
              <a:spcBef>
                <a:spcPts val="200"/>
              </a:spcBef>
              <a:buFont typeface="Arial" panose="020B0604020202020204" pitchFamily="34" charset="0"/>
              <a:buChar char="•"/>
              <a:defRPr/>
            </a:pPr>
            <a:r>
              <a:rPr lang="en-US" sz="1200" kern="0" dirty="0" smtClean="0">
                <a:solidFill>
                  <a:srgbClr val="4E8542">
                    <a:lumMod val="50000"/>
                  </a:srgbClr>
                </a:solidFill>
                <a:latin typeface="Avenir Next"/>
              </a:rPr>
              <a:t>I know when to trust you</a:t>
            </a:r>
          </a:p>
          <a:p>
            <a:pPr marL="119063" indent="-119063">
              <a:spcBef>
                <a:spcPts val="200"/>
              </a:spcBef>
              <a:buFont typeface="Arial" panose="020B0604020202020204" pitchFamily="34" charset="0"/>
              <a:buChar char="•"/>
              <a:defRPr/>
            </a:pPr>
            <a:r>
              <a:rPr lang="en-US" sz="1200" kern="0" dirty="0" smtClean="0">
                <a:solidFill>
                  <a:srgbClr val="4E8542">
                    <a:lumMod val="50000"/>
                  </a:srgbClr>
                </a:solidFill>
                <a:latin typeface="Avenir Next"/>
              </a:rPr>
              <a:t>I know why you erred</a:t>
            </a:r>
          </a:p>
        </p:txBody>
      </p:sp>
      <p:grpSp>
        <p:nvGrpSpPr>
          <p:cNvPr id="244" name="Group 243"/>
          <p:cNvGrpSpPr/>
          <p:nvPr/>
        </p:nvGrpSpPr>
        <p:grpSpPr>
          <a:xfrm>
            <a:off x="3103554" y="4552789"/>
            <a:ext cx="1261382" cy="1042334"/>
            <a:chOff x="4769600" y="4627821"/>
            <a:chExt cx="1255280" cy="1039673"/>
          </a:xfrm>
        </p:grpSpPr>
        <p:pic>
          <p:nvPicPr>
            <p:cNvPr id="250" name="Picture 249"/>
            <p:cNvPicPr>
              <a:picLocks noChangeAspect="1"/>
            </p:cNvPicPr>
            <p:nvPr/>
          </p:nvPicPr>
          <p:blipFill rotWithShape="1">
            <a:blip r:embed="rId7"/>
            <a:srcRect r="8467"/>
            <a:stretch/>
          </p:blipFill>
          <p:spPr>
            <a:xfrm>
              <a:off x="4769600" y="4696629"/>
              <a:ext cx="1195978" cy="970865"/>
            </a:xfrm>
            <a:prstGeom prst="rect">
              <a:avLst/>
            </a:prstGeom>
          </p:spPr>
        </p:pic>
        <p:sp>
          <p:nvSpPr>
            <p:cNvPr id="251" name="Rectangle 250"/>
            <p:cNvSpPr/>
            <p:nvPr/>
          </p:nvSpPr>
          <p:spPr>
            <a:xfrm>
              <a:off x="5486400" y="4627821"/>
              <a:ext cx="538480" cy="188730"/>
            </a:xfrm>
            <a:prstGeom prst="rect">
              <a:avLst/>
            </a:prstGeom>
            <a:solidFill>
              <a:sysClr val="window" lastClr="FFFFFF"/>
            </a:solidFill>
            <a:ln w="12700" cap="flat" cmpd="sng" algn="ctr">
              <a:no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grpSp>
      <p:sp>
        <p:nvSpPr>
          <p:cNvPr id="245" name="Rectangle 244"/>
          <p:cNvSpPr/>
          <p:nvPr/>
        </p:nvSpPr>
        <p:spPr>
          <a:xfrm>
            <a:off x="3059267" y="4528461"/>
            <a:ext cx="1313572" cy="1120717"/>
          </a:xfrm>
          <a:prstGeom prst="rect">
            <a:avLst/>
          </a:prstGeom>
          <a:noFill/>
          <a:ln w="19050" cap="flat" cmpd="sng" algn="ctr">
            <a:solidFill>
              <a:srgbClr val="4E8542">
                <a:lumMod val="75000"/>
              </a:srgbClr>
            </a:solid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cxnSp>
        <p:nvCxnSpPr>
          <p:cNvPr id="246" name="Straight Arrow Connector 245"/>
          <p:cNvCxnSpPr>
            <a:stCxn id="232" idx="3"/>
            <a:endCxn id="245" idx="1"/>
          </p:cNvCxnSpPr>
          <p:nvPr/>
        </p:nvCxnSpPr>
        <p:spPr>
          <a:xfrm>
            <a:off x="2876388" y="5088820"/>
            <a:ext cx="182879" cy="0"/>
          </a:xfrm>
          <a:prstGeom prst="straightConnector1">
            <a:avLst/>
          </a:prstGeom>
          <a:noFill/>
          <a:ln w="28575" cap="flat" cmpd="sng" algn="ctr">
            <a:solidFill>
              <a:srgbClr val="4E8542">
                <a:lumMod val="75000"/>
              </a:srgbClr>
            </a:solidFill>
            <a:prstDash val="solid"/>
            <a:miter lim="800000"/>
            <a:tailEnd type="triangle"/>
          </a:ln>
          <a:effectLst/>
        </p:spPr>
      </p:cxnSp>
      <p:sp>
        <p:nvSpPr>
          <p:cNvPr id="247" name="Rectangle 246"/>
          <p:cNvSpPr/>
          <p:nvPr/>
        </p:nvSpPr>
        <p:spPr>
          <a:xfrm>
            <a:off x="4345566" y="4532245"/>
            <a:ext cx="1450143" cy="1194139"/>
          </a:xfrm>
          <a:prstGeom prst="rect">
            <a:avLst/>
          </a:prstGeom>
          <a:noFill/>
          <a:ln w="19050" cap="flat" cmpd="sng" algn="ctr">
            <a:noFill/>
            <a:prstDash val="solid"/>
            <a:miter lim="800000"/>
          </a:ln>
          <a:effectLst/>
        </p:spPr>
        <p:txBody>
          <a:bodyPr lIns="91440" rIns="91440" rtlCol="0" anchor="t" anchorCtr="0"/>
          <a:lstStyle/>
          <a:p>
            <a:pPr algn="ctr">
              <a:spcBef>
                <a:spcPts val="200"/>
              </a:spcBef>
              <a:defRPr/>
            </a:pPr>
            <a:r>
              <a:rPr lang="en-US" sz="1200" b="1" kern="0" dirty="0" smtClean="0">
                <a:solidFill>
                  <a:srgbClr val="4E8542">
                    <a:lumMod val="50000"/>
                  </a:srgbClr>
                </a:solidFill>
                <a:latin typeface="Avenir Next" charset="0"/>
                <a:ea typeface="Avenir Next" charset="0"/>
                <a:cs typeface="Avenir Next" charset="0"/>
              </a:rPr>
              <a:t>This is a cat:</a:t>
            </a:r>
          </a:p>
          <a:p>
            <a:pPr marL="58738" indent="-58738">
              <a:spcBef>
                <a:spcPts val="200"/>
              </a:spcBef>
              <a:buFont typeface="Arial" panose="020B0604020202020204" pitchFamily="34" charset="0"/>
              <a:buChar char="•"/>
              <a:defRPr/>
            </a:pPr>
            <a:r>
              <a:rPr lang="en-US" sz="1050" kern="0" dirty="0" smtClean="0">
                <a:solidFill>
                  <a:srgbClr val="4E8542">
                    <a:lumMod val="50000"/>
                  </a:srgbClr>
                </a:solidFill>
                <a:latin typeface="Avenir Next" charset="0"/>
                <a:ea typeface="Avenir Next" charset="0"/>
                <a:cs typeface="Avenir Next" charset="0"/>
              </a:rPr>
              <a:t>It has fur, whiskers, and claws. </a:t>
            </a:r>
          </a:p>
          <a:p>
            <a:pPr marL="58738" indent="-58738">
              <a:spcBef>
                <a:spcPts val="200"/>
              </a:spcBef>
              <a:buFont typeface="Arial" panose="020B0604020202020204" pitchFamily="34" charset="0"/>
              <a:buChar char="•"/>
              <a:defRPr/>
            </a:pPr>
            <a:r>
              <a:rPr lang="en-US" sz="1050" kern="0" dirty="0" smtClean="0">
                <a:solidFill>
                  <a:srgbClr val="4E8542">
                    <a:lumMod val="50000"/>
                  </a:srgbClr>
                </a:solidFill>
                <a:latin typeface="Avenir Next" charset="0"/>
                <a:ea typeface="Avenir Next" charset="0"/>
                <a:cs typeface="Avenir Next" charset="0"/>
              </a:rPr>
              <a:t>It has this feature: </a:t>
            </a:r>
          </a:p>
        </p:txBody>
      </p:sp>
      <p:pic>
        <p:nvPicPr>
          <p:cNvPr id="248" name="Picture 247"/>
          <p:cNvPicPr>
            <a:picLocks noChangeAspect="1"/>
          </p:cNvPicPr>
          <p:nvPr/>
        </p:nvPicPr>
        <p:blipFill rotWithShape="1">
          <a:blip r:embed="rId8"/>
          <a:srcRect l="34358" t="5566" r="16780" b="66425"/>
          <a:stretch/>
        </p:blipFill>
        <p:spPr>
          <a:xfrm>
            <a:off x="5078451" y="5345822"/>
            <a:ext cx="527226" cy="244357"/>
          </a:xfrm>
          <a:prstGeom prst="rect">
            <a:avLst/>
          </a:prstGeom>
        </p:spPr>
      </p:pic>
      <p:pic>
        <p:nvPicPr>
          <p:cNvPr id="249" name="Picture 248"/>
          <p:cNvPicPr>
            <a:picLocks noChangeAspect="1"/>
          </p:cNvPicPr>
          <p:nvPr/>
        </p:nvPicPr>
        <p:blipFill rotWithShape="1">
          <a:blip r:embed="rId9"/>
          <a:srcRect l="7971" t="4194" r="5930" b="38825"/>
          <a:stretch/>
        </p:blipFill>
        <p:spPr>
          <a:xfrm>
            <a:off x="4471133" y="5338205"/>
            <a:ext cx="546922" cy="246979"/>
          </a:xfrm>
          <a:prstGeom prst="rect">
            <a:avLst/>
          </a:prstGeom>
        </p:spPr>
      </p:pic>
      <p:pic>
        <p:nvPicPr>
          <p:cNvPr id="255" name="Picture 2" descr="http://blog.kaggle.com/wp-content/uploads/2014/12/cifar-10-297x300.png"/>
          <p:cNvPicPr>
            <a:picLocks noChangeAspect="1" noChangeArrowheads="1"/>
          </p:cNvPicPr>
          <p:nvPr/>
        </p:nvPicPr>
        <p:blipFill rotWithShape="1">
          <a:blip r:embed="rId5">
            <a:extLst>
              <a:ext uri="{28A0092B-C50C-407E-A947-70E740481C1C}">
                <a14:useLocalDpi xmlns:a14="http://schemas.microsoft.com/office/drawing/2010/main" val="0"/>
              </a:ext>
            </a:extLst>
          </a:blip>
          <a:srcRect l="-1" r="31959" b="31325"/>
          <a:stretch/>
        </p:blipFill>
        <p:spPr bwMode="auto">
          <a:xfrm>
            <a:off x="420633" y="4528435"/>
            <a:ext cx="1034009" cy="1129206"/>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p:nvPr/>
        </p:nvSpPr>
        <p:spPr>
          <a:xfrm>
            <a:off x="5737755" y="5646501"/>
            <a:ext cx="1216288" cy="523220"/>
          </a:xfrm>
          <a:prstGeom prst="rect">
            <a:avLst/>
          </a:prstGeom>
        </p:spPr>
        <p:txBody>
          <a:bodyPr wrap="square">
            <a:spAutoFit/>
          </a:bodyPr>
          <a:lstStyle/>
          <a:p>
            <a:pPr algn="ctr">
              <a:defRPr/>
            </a:pPr>
            <a:r>
              <a:rPr lang="en-US" sz="1400" kern="0" dirty="0" smtClean="0">
                <a:solidFill>
                  <a:srgbClr val="4E8542">
                    <a:lumMod val="50000"/>
                  </a:srgbClr>
                </a:solidFill>
                <a:latin typeface="Avenir Next" charset="0"/>
                <a:ea typeface="Avenir Next" charset="0"/>
                <a:cs typeface="Avenir Next" charset="0"/>
              </a:rPr>
              <a:t>User with</a:t>
            </a:r>
          </a:p>
          <a:p>
            <a:pPr algn="ctr">
              <a:defRPr/>
            </a:pPr>
            <a:r>
              <a:rPr lang="en-US" sz="1400" kern="0" dirty="0" smtClean="0">
                <a:solidFill>
                  <a:srgbClr val="4E8542">
                    <a:lumMod val="50000"/>
                  </a:srgbClr>
                </a:solidFill>
                <a:latin typeface="Avenir Next" charset="0"/>
                <a:ea typeface="Avenir Next" charset="0"/>
                <a:cs typeface="Avenir Next" charset="0"/>
              </a:rPr>
              <a:t>a Task</a:t>
            </a:r>
          </a:p>
        </p:txBody>
      </p:sp>
      <p:sp>
        <p:nvSpPr>
          <p:cNvPr id="233" name="Rectangle 232"/>
          <p:cNvSpPr/>
          <p:nvPr/>
        </p:nvSpPr>
        <p:spPr>
          <a:xfrm>
            <a:off x="411863" y="4528340"/>
            <a:ext cx="1049434" cy="1120717"/>
          </a:xfrm>
          <a:prstGeom prst="rect">
            <a:avLst/>
          </a:prstGeom>
          <a:noFill/>
          <a:ln w="12700" cap="flat" cmpd="sng" algn="ctr">
            <a:solidFill>
              <a:sysClr val="windowText" lastClr="000000"/>
            </a:solidFill>
            <a:prstDash val="solid"/>
            <a:miter lim="800000"/>
          </a:ln>
          <a:effectLst/>
        </p:spPr>
        <p:txBody>
          <a:bodyPr rtlCol="0" anchor="ctr"/>
          <a:lstStyle/>
          <a:p>
            <a:pPr algn="ctr">
              <a:defRPr/>
            </a:pPr>
            <a:endParaRPr lang="en-US" kern="0" dirty="0" smtClean="0">
              <a:solidFill>
                <a:prstClr val="black"/>
              </a:solidFill>
              <a:latin typeface="Avenir Next" charset="0"/>
              <a:ea typeface="Avenir Next" charset="0"/>
              <a:cs typeface="Avenir Next" charset="0"/>
            </a:endParaRPr>
          </a:p>
        </p:txBody>
      </p:sp>
      <p:cxnSp>
        <p:nvCxnSpPr>
          <p:cNvPr id="55" name="Straight Arrow Connector 54"/>
          <p:cNvCxnSpPr/>
          <p:nvPr/>
        </p:nvCxnSpPr>
        <p:spPr>
          <a:xfrm flipH="1">
            <a:off x="5668004" y="5216643"/>
            <a:ext cx="192022" cy="0"/>
          </a:xfrm>
          <a:prstGeom prst="straightConnector1">
            <a:avLst/>
          </a:prstGeom>
          <a:noFill/>
          <a:ln w="28575" cap="flat" cmpd="sng" algn="ctr">
            <a:solidFill>
              <a:srgbClr val="4E8542">
                <a:lumMod val="75000"/>
              </a:srgbClr>
            </a:solidFill>
            <a:prstDash val="solid"/>
            <a:miter lim="800000"/>
            <a:headEnd type="none" w="med" len="med"/>
            <a:tailEnd type="triangle" w="med" len="med"/>
          </a:ln>
          <a:effectLst/>
        </p:spPr>
      </p:cxnSp>
      <p:sp>
        <p:nvSpPr>
          <p:cNvPr id="57" name="TextBox 56"/>
          <p:cNvSpPr txBox="1"/>
          <p:nvPr/>
        </p:nvSpPr>
        <p:spPr>
          <a:xfrm>
            <a:off x="3103554" y="4153278"/>
            <a:ext cx="1106726" cy="215444"/>
          </a:xfrm>
          <a:prstGeom prst="rect">
            <a:avLst/>
          </a:prstGeom>
          <a:noFill/>
        </p:spPr>
        <p:txBody>
          <a:bodyPr wrap="square" rtlCol="0">
            <a:spAutoFit/>
          </a:bodyPr>
          <a:lstStyle/>
          <a:p>
            <a:pPr algn="r"/>
            <a:r>
              <a:rPr lang="en-US" sz="800" dirty="0">
                <a:solidFill>
                  <a:schemeClr val="bg1"/>
                </a:solidFill>
              </a:rPr>
              <a:t>©Spin South West</a:t>
            </a:r>
          </a:p>
        </p:txBody>
      </p:sp>
      <p:sp>
        <p:nvSpPr>
          <p:cNvPr id="61" name="TextBox 60"/>
          <p:cNvSpPr txBox="1"/>
          <p:nvPr/>
        </p:nvSpPr>
        <p:spPr>
          <a:xfrm>
            <a:off x="328794" y="5461023"/>
            <a:ext cx="1191850" cy="200055"/>
          </a:xfrm>
          <a:prstGeom prst="rect">
            <a:avLst/>
          </a:prstGeom>
          <a:noFill/>
        </p:spPr>
        <p:txBody>
          <a:bodyPr wrap="square" rtlCol="0">
            <a:spAutoFit/>
          </a:bodyPr>
          <a:lstStyle/>
          <a:p>
            <a:pPr algn="r"/>
            <a:r>
              <a:rPr lang="en-US" sz="700" dirty="0" smtClean="0">
                <a:solidFill>
                  <a:schemeClr val="bg1"/>
                </a:solidFill>
              </a:rPr>
              <a:t>©University Of Toronto</a:t>
            </a:r>
          </a:p>
        </p:txBody>
      </p:sp>
      <p:sp>
        <p:nvSpPr>
          <p:cNvPr id="68" name="TextBox 67"/>
          <p:cNvSpPr txBox="1"/>
          <p:nvPr/>
        </p:nvSpPr>
        <p:spPr>
          <a:xfrm>
            <a:off x="3210381" y="2752696"/>
            <a:ext cx="1250663" cy="200055"/>
          </a:xfrm>
          <a:prstGeom prst="rect">
            <a:avLst/>
          </a:prstGeom>
          <a:noFill/>
        </p:spPr>
        <p:txBody>
          <a:bodyPr wrap="none" rtlCol="0">
            <a:spAutoFit/>
          </a:bodyPr>
          <a:lstStyle/>
          <a:p>
            <a:r>
              <a:rPr lang="en-US" sz="700" dirty="0" smtClean="0">
                <a:solidFill>
                  <a:schemeClr val="bg1">
                    <a:lumMod val="75000"/>
                  </a:schemeClr>
                </a:solidFill>
              </a:rPr>
              <a:t>http://explainthatstuff.com</a:t>
            </a:r>
            <a:endParaRPr lang="en-US" sz="700" dirty="0">
              <a:solidFill>
                <a:schemeClr val="bg1">
                  <a:lumMod val="75000"/>
                </a:schemeClr>
              </a:solidFill>
            </a:endParaRPr>
          </a:p>
        </p:txBody>
      </p:sp>
    </p:spTree>
    <p:extLst>
      <p:ext uri="{BB962C8B-B14F-4D97-AF65-F5344CB8AC3E}">
        <p14:creationId xmlns:p14="http://schemas.microsoft.com/office/powerpoint/2010/main" val="595065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dirty="0" smtClean="0"/>
              <a:t>Distribution Statement "A" (Approved for Public Release, Distribution Unlimited)</a:t>
            </a:r>
            <a:endParaRPr lang="en-US" dirty="0"/>
          </a:p>
        </p:txBody>
      </p:sp>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5</a:t>
            </a:fld>
            <a:endParaRPr lang="en-US" dirty="0"/>
          </a:p>
        </p:txBody>
      </p:sp>
      <p:sp>
        <p:nvSpPr>
          <p:cNvPr id="4" name="Title 3"/>
          <p:cNvSpPr>
            <a:spLocks noGrp="1"/>
          </p:cNvSpPr>
          <p:nvPr>
            <p:ph type="ctrTitle"/>
          </p:nvPr>
        </p:nvSpPr>
        <p:spPr/>
        <p:txBody>
          <a:bodyPr>
            <a:normAutofit/>
          </a:bodyPr>
          <a:lstStyle/>
          <a:p>
            <a:r>
              <a:rPr lang="en-US" dirty="0" smtClean="0"/>
              <a:t>What </a:t>
            </a:r>
            <a:r>
              <a:rPr lang="en-US" dirty="0"/>
              <a:t>are we trying to do?</a:t>
            </a:r>
          </a:p>
        </p:txBody>
      </p:sp>
      <p:sp>
        <p:nvSpPr>
          <p:cNvPr id="183" name="Rectangle 182"/>
          <p:cNvSpPr/>
          <p:nvPr/>
        </p:nvSpPr>
        <p:spPr>
          <a:xfrm>
            <a:off x="1658259" y="1811490"/>
            <a:ext cx="1219914" cy="1120717"/>
          </a:xfrm>
          <a:prstGeom prst="rect">
            <a:avLst/>
          </a:prstGeom>
          <a:noFill/>
          <a:ln w="19050" cap="flat" cmpd="sng" algn="ctr">
            <a:solidFill>
              <a:srgbClr val="F07F0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07F09">
                    <a:lumMod val="50000"/>
                  </a:srgbClr>
                </a:solidFill>
                <a:effectLst/>
                <a:uLnTx/>
                <a:uFillTx/>
                <a:latin typeface="Avenir Next" charset="0"/>
                <a:ea typeface="Avenir Next" charset="0"/>
                <a:cs typeface="Avenir Next" charset="0"/>
              </a:rPr>
              <a:t>Learning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07F09">
                    <a:lumMod val="50000"/>
                  </a:srgbClr>
                </a:solidFill>
                <a:effectLst/>
                <a:uLnTx/>
                <a:uFillTx/>
                <a:latin typeface="Avenir Next" charset="0"/>
                <a:ea typeface="Avenir Next" charset="0"/>
                <a:cs typeface="Avenir Next" charset="0"/>
              </a:rPr>
              <a:t>Process</a:t>
            </a:r>
          </a:p>
        </p:txBody>
      </p:sp>
      <p:sp>
        <p:nvSpPr>
          <p:cNvPr id="184" name="Rectangle 183"/>
          <p:cNvSpPr/>
          <p:nvPr/>
        </p:nvSpPr>
        <p:spPr>
          <a:xfrm>
            <a:off x="413648" y="1811369"/>
            <a:ext cx="1049434" cy="1120717"/>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venir Next" charset="0"/>
              <a:ea typeface="Avenir Next" charset="0"/>
              <a:cs typeface="Avenir Next" charset="0"/>
            </a:endParaRPr>
          </a:p>
        </p:txBody>
      </p:sp>
      <p:cxnSp>
        <p:nvCxnSpPr>
          <p:cNvPr id="185" name="Straight Arrow Connector 184"/>
          <p:cNvCxnSpPr>
            <a:stCxn id="184" idx="3"/>
            <a:endCxn id="183" idx="1"/>
          </p:cNvCxnSpPr>
          <p:nvPr/>
        </p:nvCxnSpPr>
        <p:spPr>
          <a:xfrm>
            <a:off x="1463082" y="2371728"/>
            <a:ext cx="195177" cy="121"/>
          </a:xfrm>
          <a:prstGeom prst="straightConnector1">
            <a:avLst/>
          </a:prstGeom>
          <a:noFill/>
          <a:ln w="28575" cap="flat" cmpd="sng" algn="ctr">
            <a:solidFill>
              <a:srgbClr val="F07F09">
                <a:lumMod val="50000"/>
              </a:srgbClr>
            </a:solidFill>
            <a:prstDash val="solid"/>
            <a:miter lim="800000"/>
            <a:tailEnd type="triangle"/>
          </a:ln>
          <a:effectLst/>
        </p:spPr>
      </p:cxnSp>
      <p:sp>
        <p:nvSpPr>
          <p:cNvPr id="186" name="Rectangle 185"/>
          <p:cNvSpPr/>
          <p:nvPr/>
        </p:nvSpPr>
        <p:spPr>
          <a:xfrm>
            <a:off x="3061052" y="1811490"/>
            <a:ext cx="1313572" cy="1120717"/>
          </a:xfrm>
          <a:prstGeom prst="rect">
            <a:avLst/>
          </a:prstGeom>
          <a:noFill/>
          <a:ln w="19050" cap="flat" cmpd="sng" algn="ctr">
            <a:solidFill>
              <a:srgbClr val="F07F0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venir Next" charset="0"/>
              <a:ea typeface="Avenir Next" charset="0"/>
              <a:cs typeface="Avenir Next" charset="0"/>
            </a:endParaRPr>
          </a:p>
        </p:txBody>
      </p:sp>
      <p:cxnSp>
        <p:nvCxnSpPr>
          <p:cNvPr id="187" name="Straight Arrow Connector 186"/>
          <p:cNvCxnSpPr>
            <a:stCxn id="199" idx="3"/>
            <a:endCxn id="201" idx="2"/>
          </p:cNvCxnSpPr>
          <p:nvPr/>
        </p:nvCxnSpPr>
        <p:spPr>
          <a:xfrm>
            <a:off x="5689453" y="2371849"/>
            <a:ext cx="157829" cy="1699"/>
          </a:xfrm>
          <a:prstGeom prst="straightConnector1">
            <a:avLst/>
          </a:prstGeom>
          <a:noFill/>
          <a:ln w="28575" cap="flat" cmpd="sng" algn="ctr">
            <a:solidFill>
              <a:srgbClr val="F07F09">
                <a:lumMod val="50000"/>
              </a:srgbClr>
            </a:solidFill>
            <a:prstDash val="solid"/>
            <a:miter lim="800000"/>
            <a:headEnd type="none" w="med" len="med"/>
            <a:tailEnd type="triangle" w="med" len="med"/>
          </a:ln>
          <a:effectLst/>
        </p:spPr>
      </p:cxnSp>
      <p:grpSp>
        <p:nvGrpSpPr>
          <p:cNvPr id="188" name="Group 187"/>
          <p:cNvGrpSpPr/>
          <p:nvPr/>
        </p:nvGrpSpPr>
        <p:grpSpPr>
          <a:xfrm>
            <a:off x="5847282" y="1863568"/>
            <a:ext cx="997234" cy="1019959"/>
            <a:chOff x="6467251" y="1688667"/>
            <a:chExt cx="997234" cy="1019959"/>
          </a:xfrm>
        </p:grpSpPr>
        <p:sp>
          <p:nvSpPr>
            <p:cNvPr id="201" name="Oval 200"/>
            <p:cNvSpPr/>
            <p:nvPr/>
          </p:nvSpPr>
          <p:spPr>
            <a:xfrm>
              <a:off x="6467251" y="1688667"/>
              <a:ext cx="997234" cy="1019959"/>
            </a:xfrm>
            <a:prstGeom prst="ellipse">
              <a:avLst/>
            </a:prstGeom>
            <a:noFill/>
            <a:ln w="19050" cap="flat" cmpd="sng" algn="ctr">
              <a:solidFill>
                <a:srgbClr val="F07F09">
                  <a:lumMod val="50000"/>
                </a:srgbClr>
              </a:solidFill>
              <a:prstDash val="solid"/>
              <a:miter lim="800000"/>
            </a:ln>
            <a:effectLst/>
          </p:spPr>
          <p:txBody>
            <a:bodyPr tIns="0" b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venir Next"/>
                <a:ea typeface="+mn-ea"/>
                <a:cs typeface="+mn-cs"/>
              </a:endParaRPr>
            </a:p>
          </p:txBody>
        </p:sp>
        <p:pic>
          <p:nvPicPr>
            <p:cNvPr id="202" name="Picture 201"/>
            <p:cNvPicPr>
              <a:picLocks noChangeAspect="1"/>
            </p:cNvPicPr>
            <p:nvPr/>
          </p:nvPicPr>
          <p:blipFill>
            <a:blip r:embed="rId2"/>
            <a:stretch>
              <a:fillRect/>
            </a:stretch>
          </p:blipFill>
          <p:spPr>
            <a:xfrm>
              <a:off x="6682326" y="1851209"/>
              <a:ext cx="597695" cy="728077"/>
            </a:xfrm>
            <a:prstGeom prst="rect">
              <a:avLst/>
            </a:prstGeom>
          </p:spPr>
        </p:pic>
      </p:grpSp>
      <p:sp>
        <p:nvSpPr>
          <p:cNvPr id="189" name="Rectangle 188"/>
          <p:cNvSpPr/>
          <p:nvPr/>
        </p:nvSpPr>
        <p:spPr>
          <a:xfrm>
            <a:off x="138684" y="2930897"/>
            <a:ext cx="1627079" cy="523220"/>
          </a:xfrm>
          <a:prstGeom prst="rect">
            <a:avLst/>
          </a:prstGeom>
        </p:spPr>
        <p:txBody>
          <a:bodyPr wrap="square">
            <a:spAutoFit/>
          </a:bodyPr>
          <a:lstStyle/>
          <a:p>
            <a:pPr lvl="0" algn="ctr">
              <a:defRPr/>
            </a:pPr>
            <a:r>
              <a:rPr lang="en-US" sz="1400" kern="0" dirty="0" smtClean="0">
                <a:solidFill>
                  <a:srgbClr val="F07F09">
                    <a:lumMod val="50000"/>
                  </a:srgbClr>
                </a:solidFill>
                <a:latin typeface="Avenir Next" charset="0"/>
                <a:ea typeface="Avenir Next" charset="0"/>
                <a:cs typeface="Avenir Next" charset="0"/>
              </a:rPr>
              <a:t>Video </a:t>
            </a:r>
            <a:r>
              <a:rPr lang="en-US" sz="1400" kern="0" dirty="0">
                <a:solidFill>
                  <a:srgbClr val="F07F09">
                    <a:lumMod val="50000"/>
                  </a:srgbClr>
                </a:solidFill>
                <a:latin typeface="Avenir Next" charset="0"/>
                <a:ea typeface="Avenir Next" charset="0"/>
                <a:cs typeface="Avenir Next" charset="0"/>
              </a:rPr>
              <a:t>&amp; </a:t>
            </a:r>
          </a:p>
          <a:p>
            <a:pPr lvl="0" algn="ctr">
              <a:defRPr/>
            </a:pPr>
            <a:r>
              <a:rPr lang="en-US" sz="1400" kern="0" dirty="0">
                <a:solidFill>
                  <a:srgbClr val="F07F09">
                    <a:lumMod val="50000"/>
                  </a:srgbClr>
                </a:solidFill>
                <a:latin typeface="Avenir Next" charset="0"/>
                <a:ea typeface="Avenir Next" charset="0"/>
                <a:cs typeface="Avenir Next" charset="0"/>
              </a:rPr>
              <a:t>Social Media</a:t>
            </a:r>
          </a:p>
        </p:txBody>
      </p:sp>
      <p:sp>
        <p:nvSpPr>
          <p:cNvPr id="190" name="Rectangle 189"/>
          <p:cNvSpPr/>
          <p:nvPr/>
        </p:nvSpPr>
        <p:spPr>
          <a:xfrm>
            <a:off x="2912862" y="2930897"/>
            <a:ext cx="1627079"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07F09">
                    <a:lumMod val="50000"/>
                  </a:srgbClr>
                </a:solidFill>
                <a:effectLst/>
                <a:uLnTx/>
                <a:uFillTx/>
                <a:latin typeface="Avenir Next" charset="0"/>
                <a:ea typeface="Avenir Next" charset="0"/>
                <a:cs typeface="Avenir Next" charset="0"/>
              </a:rPr>
              <a:t>Learned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07F09">
                    <a:lumMod val="50000"/>
                  </a:srgbClr>
                </a:solidFill>
                <a:effectLst/>
                <a:uLnTx/>
                <a:uFillTx/>
                <a:latin typeface="Avenir Next" charset="0"/>
                <a:ea typeface="Avenir Next" charset="0"/>
                <a:cs typeface="Avenir Next" charset="0"/>
              </a:rPr>
              <a:t>Function</a:t>
            </a:r>
          </a:p>
        </p:txBody>
      </p:sp>
      <p:sp>
        <p:nvSpPr>
          <p:cNvPr id="191" name="Rectangle 190"/>
          <p:cNvSpPr/>
          <p:nvPr/>
        </p:nvSpPr>
        <p:spPr>
          <a:xfrm>
            <a:off x="4154286" y="2930897"/>
            <a:ext cx="1627079"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07F09">
                    <a:lumMod val="50000"/>
                  </a:srgbClr>
                </a:solidFill>
                <a:effectLst/>
                <a:uLnTx/>
                <a:uFillTx/>
                <a:latin typeface="Avenir Next" charset="0"/>
                <a:ea typeface="Avenir Next" charset="0"/>
                <a:cs typeface="Avenir Next" charset="0"/>
              </a:rPr>
              <a:t>Output</a:t>
            </a:r>
          </a:p>
        </p:txBody>
      </p:sp>
      <p:pic>
        <p:nvPicPr>
          <p:cNvPr id="193" name="Picture 192"/>
          <p:cNvPicPr>
            <a:picLocks noChangeAspect="1"/>
          </p:cNvPicPr>
          <p:nvPr/>
        </p:nvPicPr>
        <p:blipFill rotWithShape="1">
          <a:blip r:embed="rId3"/>
          <a:srcRect b="4060"/>
          <a:stretch/>
        </p:blipFill>
        <p:spPr>
          <a:xfrm>
            <a:off x="3084696" y="1871602"/>
            <a:ext cx="1269643" cy="1008151"/>
          </a:xfrm>
          <a:prstGeom prst="rect">
            <a:avLst/>
          </a:prstGeom>
        </p:spPr>
      </p:pic>
      <p:sp>
        <p:nvSpPr>
          <p:cNvPr id="194" name="TextBox 193"/>
          <p:cNvSpPr txBox="1"/>
          <p:nvPr/>
        </p:nvSpPr>
        <p:spPr>
          <a:xfrm>
            <a:off x="333915" y="1232438"/>
            <a:ext cx="1145122"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F07F09">
                    <a:lumMod val="50000"/>
                  </a:srgbClr>
                </a:solidFill>
                <a:effectLst/>
                <a:uLnTx/>
                <a:uFillTx/>
                <a:latin typeface="Avenir Next" charset="0"/>
                <a:ea typeface="Avenir Next" charset="0"/>
                <a:cs typeface="Avenir Next" charset="0"/>
              </a:rPr>
              <a:t>Today</a:t>
            </a:r>
          </a:p>
        </p:txBody>
      </p:sp>
      <p:cxnSp>
        <p:nvCxnSpPr>
          <p:cNvPr id="195" name="Straight Connector 194"/>
          <p:cNvCxnSpPr>
            <a:endCxn id="186" idx="0"/>
          </p:cNvCxnSpPr>
          <p:nvPr/>
        </p:nvCxnSpPr>
        <p:spPr>
          <a:xfrm>
            <a:off x="3714784" y="1639806"/>
            <a:ext cx="3054" cy="171684"/>
          </a:xfrm>
          <a:prstGeom prst="line">
            <a:avLst/>
          </a:prstGeom>
          <a:noFill/>
          <a:ln w="6350" cap="flat" cmpd="sng" algn="ctr">
            <a:solidFill>
              <a:srgbClr val="F07F09">
                <a:lumMod val="75000"/>
              </a:srgbClr>
            </a:solidFill>
            <a:prstDash val="solid"/>
            <a:miter lim="800000"/>
            <a:headEnd type="none" w="med" len="med"/>
            <a:tailEnd type="triangle" w="med" len="med"/>
          </a:ln>
          <a:effectLst/>
        </p:spPr>
      </p:cxnSp>
      <p:cxnSp>
        <p:nvCxnSpPr>
          <p:cNvPr id="196" name="Straight Arrow Connector 195"/>
          <p:cNvCxnSpPr>
            <a:stCxn id="183" idx="3"/>
            <a:endCxn id="186" idx="1"/>
          </p:cNvCxnSpPr>
          <p:nvPr/>
        </p:nvCxnSpPr>
        <p:spPr>
          <a:xfrm>
            <a:off x="2878173" y="2371849"/>
            <a:ext cx="182879" cy="0"/>
          </a:xfrm>
          <a:prstGeom prst="straightConnector1">
            <a:avLst/>
          </a:prstGeom>
          <a:noFill/>
          <a:ln w="28575" cap="flat" cmpd="sng" algn="ctr">
            <a:solidFill>
              <a:srgbClr val="F07F09">
                <a:lumMod val="50000"/>
              </a:srgbClr>
            </a:solidFill>
            <a:prstDash val="solid"/>
            <a:miter lim="800000"/>
            <a:tailEnd type="triangle"/>
          </a:ln>
          <a:effectLst/>
        </p:spPr>
      </p:cxnSp>
      <p:grpSp>
        <p:nvGrpSpPr>
          <p:cNvPr id="197" name="Group 196"/>
          <p:cNvGrpSpPr/>
          <p:nvPr/>
        </p:nvGrpSpPr>
        <p:grpSpPr>
          <a:xfrm>
            <a:off x="4361098" y="1811490"/>
            <a:ext cx="1328355" cy="1120717"/>
            <a:chOff x="4774825" y="1677763"/>
            <a:chExt cx="1328355" cy="1040215"/>
          </a:xfrm>
        </p:grpSpPr>
        <p:sp>
          <p:nvSpPr>
            <p:cNvPr id="199" name="Rectangle 198"/>
            <p:cNvSpPr/>
            <p:nvPr/>
          </p:nvSpPr>
          <p:spPr>
            <a:xfrm>
              <a:off x="4789608" y="1677763"/>
              <a:ext cx="1313572" cy="1040215"/>
            </a:xfrm>
            <a:prstGeom prst="rect">
              <a:avLst/>
            </a:prstGeom>
            <a:noFill/>
            <a:ln w="19050" cap="flat" cmpd="sng" algn="ctr">
              <a:solidFill>
                <a:srgbClr val="F07F09">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prstClr val="black"/>
                </a:solidFill>
                <a:effectLst/>
                <a:uLnTx/>
                <a:uFillTx/>
                <a:latin typeface="Avenir Next" charset="0"/>
                <a:ea typeface="Avenir Next" charset="0"/>
                <a:cs typeface="Avenir Next" charset="0"/>
              </a:endParaRPr>
            </a:p>
          </p:txBody>
        </p:sp>
        <p:sp>
          <p:nvSpPr>
            <p:cNvPr id="200" name="Rectangle 199"/>
            <p:cNvSpPr/>
            <p:nvPr/>
          </p:nvSpPr>
          <p:spPr>
            <a:xfrm>
              <a:off x="4774825" y="1951649"/>
              <a:ext cx="1312844" cy="585621"/>
            </a:xfrm>
            <a:prstGeom prst="rect">
              <a:avLst/>
            </a:prstGeom>
          </p:spPr>
          <p:txBody>
            <a:bodyPr wrap="square">
              <a:spAutoFit/>
            </a:bodyPr>
            <a:lstStyle/>
            <a:p>
              <a:pPr lvl="0" algn="ctr">
                <a:defRPr/>
              </a:pPr>
              <a:r>
                <a:rPr lang="en-US" sz="1200" b="1" kern="0" dirty="0">
                  <a:solidFill>
                    <a:srgbClr val="F07F09">
                      <a:lumMod val="50000"/>
                    </a:srgbClr>
                  </a:solidFill>
                  <a:latin typeface="Avenir Next" charset="0"/>
                  <a:ea typeface="Avenir Next" charset="0"/>
                  <a:cs typeface="Avenir Next" charset="0"/>
                </a:rPr>
                <a:t>This incident is a violation</a:t>
              </a:r>
            </a:p>
            <a:p>
              <a:pPr lvl="0" algn="ctr">
                <a:defRPr/>
              </a:pPr>
              <a:r>
                <a:rPr lang="en-US" sz="1100" kern="0" dirty="0">
                  <a:solidFill>
                    <a:srgbClr val="F07F09">
                      <a:lumMod val="50000"/>
                    </a:srgbClr>
                  </a:solidFill>
                  <a:latin typeface="Avenir Next" charset="0"/>
                  <a:ea typeface="Avenir Next" charset="0"/>
                  <a:cs typeface="Avenir Next" charset="0"/>
                </a:rPr>
                <a:t>(p = .93)</a:t>
              </a:r>
            </a:p>
          </p:txBody>
        </p:sp>
      </p:grpSp>
      <p:cxnSp>
        <p:nvCxnSpPr>
          <p:cNvPr id="204" name="Straight Connector 203"/>
          <p:cNvCxnSpPr/>
          <p:nvPr/>
        </p:nvCxnSpPr>
        <p:spPr>
          <a:xfrm flipV="1">
            <a:off x="381000" y="3563667"/>
            <a:ext cx="8369643" cy="12450"/>
          </a:xfrm>
          <a:prstGeom prst="line">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381000" y="6339925"/>
            <a:ext cx="8382000" cy="12469"/>
          </a:xfrm>
          <a:prstGeom prst="line">
            <a:avLst/>
          </a:prstGeom>
          <a:ln w="19050">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255639" y="5646501"/>
            <a:ext cx="1389600" cy="523220"/>
          </a:xfrm>
          <a:prstGeom prst="rect">
            <a:avLst/>
          </a:prstGeom>
        </p:spPr>
        <p:txBody>
          <a:bodyPr wrap="square">
            <a:spAutoFit/>
          </a:bodyPr>
          <a:lstStyle/>
          <a:p>
            <a:pPr lvl="0" algn="ctr">
              <a:defRPr/>
            </a:pPr>
            <a:r>
              <a:rPr lang="en-US" sz="1400" kern="0" dirty="0">
                <a:solidFill>
                  <a:srgbClr val="4E8542">
                    <a:lumMod val="50000"/>
                  </a:srgbClr>
                </a:solidFill>
                <a:latin typeface="Avenir Next" charset="0"/>
                <a:ea typeface="Avenir Next" charset="0"/>
                <a:cs typeface="Avenir Next" charset="0"/>
              </a:rPr>
              <a:t>Video &amp;</a:t>
            </a:r>
          </a:p>
          <a:p>
            <a:pPr lvl="0" algn="ctr">
              <a:defRPr/>
            </a:pPr>
            <a:r>
              <a:rPr lang="en-US" sz="1400" kern="0" dirty="0">
                <a:solidFill>
                  <a:srgbClr val="4E8542">
                    <a:lumMod val="50000"/>
                  </a:srgbClr>
                </a:solidFill>
                <a:latin typeface="Avenir Next" charset="0"/>
                <a:ea typeface="Avenir Next" charset="0"/>
                <a:cs typeface="Avenir Next" charset="0"/>
              </a:rPr>
              <a:t>Social Media</a:t>
            </a:r>
          </a:p>
        </p:txBody>
      </p:sp>
      <p:sp>
        <p:nvSpPr>
          <p:cNvPr id="232" name="Rectangle 231"/>
          <p:cNvSpPr/>
          <p:nvPr/>
        </p:nvSpPr>
        <p:spPr>
          <a:xfrm>
            <a:off x="1656474" y="4528461"/>
            <a:ext cx="1219914" cy="1120717"/>
          </a:xfrm>
          <a:prstGeom prst="rect">
            <a:avLst/>
          </a:prstGeom>
          <a:noFill/>
          <a:ln w="1905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New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Learning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Process</a:t>
            </a:r>
          </a:p>
        </p:txBody>
      </p:sp>
      <p:cxnSp>
        <p:nvCxnSpPr>
          <p:cNvPr id="234" name="Straight Arrow Connector 233"/>
          <p:cNvCxnSpPr>
            <a:stCxn id="233" idx="3"/>
            <a:endCxn id="232" idx="1"/>
          </p:cNvCxnSpPr>
          <p:nvPr/>
        </p:nvCxnSpPr>
        <p:spPr>
          <a:xfrm>
            <a:off x="1461297" y="5088699"/>
            <a:ext cx="195177" cy="121"/>
          </a:xfrm>
          <a:prstGeom prst="straightConnector1">
            <a:avLst/>
          </a:prstGeom>
          <a:noFill/>
          <a:ln w="28575" cap="flat" cmpd="sng" algn="ctr">
            <a:solidFill>
              <a:srgbClr val="4E8542">
                <a:lumMod val="75000"/>
              </a:srgbClr>
            </a:solidFill>
            <a:prstDash val="solid"/>
            <a:miter lim="800000"/>
            <a:tailEnd type="triangle"/>
          </a:ln>
          <a:effectLst/>
        </p:spPr>
      </p:cxnSp>
      <p:grpSp>
        <p:nvGrpSpPr>
          <p:cNvPr id="236" name="Group 235"/>
          <p:cNvGrpSpPr/>
          <p:nvPr/>
        </p:nvGrpSpPr>
        <p:grpSpPr>
          <a:xfrm>
            <a:off x="5847282" y="4580539"/>
            <a:ext cx="997234" cy="1019959"/>
            <a:chOff x="6059752" y="4439099"/>
            <a:chExt cx="997234" cy="1019959"/>
          </a:xfrm>
        </p:grpSpPr>
        <p:pic>
          <p:nvPicPr>
            <p:cNvPr id="252" name="Picture 251"/>
            <p:cNvPicPr>
              <a:picLocks noChangeAspect="1"/>
            </p:cNvPicPr>
            <p:nvPr/>
          </p:nvPicPr>
          <p:blipFill>
            <a:blip r:embed="rId4"/>
            <a:stretch>
              <a:fillRect/>
            </a:stretch>
          </p:blipFill>
          <p:spPr>
            <a:xfrm>
              <a:off x="6122898" y="4531006"/>
              <a:ext cx="816246" cy="816246"/>
            </a:xfrm>
            <a:prstGeom prst="rect">
              <a:avLst/>
            </a:prstGeom>
          </p:spPr>
        </p:pic>
        <p:sp>
          <p:nvSpPr>
            <p:cNvPr id="253" name="Oval 252"/>
            <p:cNvSpPr/>
            <p:nvPr/>
          </p:nvSpPr>
          <p:spPr>
            <a:xfrm>
              <a:off x="6059752" y="4439099"/>
              <a:ext cx="997234" cy="1019959"/>
            </a:xfrm>
            <a:prstGeom prst="ellipse">
              <a:avLst/>
            </a:prstGeom>
            <a:noFill/>
            <a:ln w="19050" cap="flat" cmpd="sng" algn="ctr">
              <a:solidFill>
                <a:srgbClr val="4E8542">
                  <a:lumMod val="75000"/>
                </a:srgbClr>
              </a:solidFill>
              <a:prstDash val="solid"/>
              <a:miter lim="800000"/>
            </a:ln>
            <a:effectLst/>
          </p:spPr>
          <p:txBody>
            <a:bodyPr tIns="0" bIns="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venir Next"/>
                <a:ea typeface="+mn-ea"/>
                <a:cs typeface="+mn-cs"/>
              </a:endParaRPr>
            </a:p>
          </p:txBody>
        </p:sp>
      </p:grpSp>
      <p:sp>
        <p:nvSpPr>
          <p:cNvPr id="237" name="Rectangle 236"/>
          <p:cNvSpPr/>
          <p:nvPr/>
        </p:nvSpPr>
        <p:spPr>
          <a:xfrm>
            <a:off x="2911077" y="5646501"/>
            <a:ext cx="1627079"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Explainable Model</a:t>
            </a:r>
          </a:p>
        </p:txBody>
      </p:sp>
      <p:sp>
        <p:nvSpPr>
          <p:cNvPr id="238" name="Rectangle 237"/>
          <p:cNvSpPr/>
          <p:nvPr/>
        </p:nvSpPr>
        <p:spPr>
          <a:xfrm>
            <a:off x="4152501" y="5646501"/>
            <a:ext cx="1627079"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Explanation Interface</a:t>
            </a:r>
          </a:p>
        </p:txBody>
      </p:sp>
      <p:sp>
        <p:nvSpPr>
          <p:cNvPr id="240" name="TextBox 239"/>
          <p:cNvSpPr txBox="1"/>
          <p:nvPr/>
        </p:nvSpPr>
        <p:spPr>
          <a:xfrm>
            <a:off x="332130" y="3949409"/>
            <a:ext cx="176548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Tomorrow</a:t>
            </a:r>
          </a:p>
        </p:txBody>
      </p:sp>
      <p:cxnSp>
        <p:nvCxnSpPr>
          <p:cNvPr id="241" name="Straight Connector 240"/>
          <p:cNvCxnSpPr>
            <a:endCxn id="245" idx="0"/>
          </p:cNvCxnSpPr>
          <p:nvPr/>
        </p:nvCxnSpPr>
        <p:spPr>
          <a:xfrm>
            <a:off x="3714282" y="4335740"/>
            <a:ext cx="1771" cy="192721"/>
          </a:xfrm>
          <a:prstGeom prst="line">
            <a:avLst/>
          </a:prstGeom>
          <a:noFill/>
          <a:ln w="6350" cap="flat" cmpd="sng" algn="ctr">
            <a:solidFill>
              <a:srgbClr val="1B587C">
                <a:lumMod val="75000"/>
              </a:srgbClr>
            </a:solidFill>
            <a:prstDash val="solid"/>
            <a:miter lim="800000"/>
            <a:headEnd type="none" w="med" len="med"/>
            <a:tailEnd type="triangle" w="med" len="med"/>
          </a:ln>
          <a:effectLst/>
        </p:spPr>
      </p:cxnSp>
      <p:sp>
        <p:nvSpPr>
          <p:cNvPr id="242" name="Rectangle 241"/>
          <p:cNvSpPr/>
          <p:nvPr/>
        </p:nvSpPr>
        <p:spPr>
          <a:xfrm>
            <a:off x="4374096" y="4528461"/>
            <a:ext cx="1313572" cy="1120717"/>
          </a:xfrm>
          <a:prstGeom prst="rect">
            <a:avLst/>
          </a:prstGeom>
          <a:noFill/>
          <a:ln w="1905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smtClean="0">
              <a:ln>
                <a:noFill/>
              </a:ln>
              <a:solidFill>
                <a:prstClr val="black"/>
              </a:solidFill>
              <a:effectLst/>
              <a:uLnTx/>
              <a:uFillTx/>
              <a:latin typeface="Avenir Next" charset="0"/>
              <a:ea typeface="Avenir Next" charset="0"/>
              <a:cs typeface="Avenir Next" charset="0"/>
            </a:endParaRPr>
          </a:p>
        </p:txBody>
      </p:sp>
      <p:sp>
        <p:nvSpPr>
          <p:cNvPr id="243" name="TextBox 242"/>
          <p:cNvSpPr txBox="1"/>
          <p:nvPr/>
        </p:nvSpPr>
        <p:spPr>
          <a:xfrm>
            <a:off x="6840682" y="4459981"/>
            <a:ext cx="2037847" cy="1277273"/>
          </a:xfrm>
          <a:prstGeom prst="rect">
            <a:avLst/>
          </a:prstGeom>
          <a:noFill/>
        </p:spPr>
        <p:txBody>
          <a:bodyPr wrap="square" rtlCol="0" anchor="ctr">
            <a:spAutoFit/>
          </a:bodyPr>
          <a:lstStyle/>
          <a:p>
            <a:pPr marL="119063" marR="0" lvl="0" indent="-119063" defTabSz="91440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4E8542">
                    <a:lumMod val="50000"/>
                  </a:srgbClr>
                </a:solidFill>
                <a:effectLst/>
                <a:uLnTx/>
                <a:uFillTx/>
                <a:latin typeface="Avenir Next"/>
              </a:rPr>
              <a:t>I understand why</a:t>
            </a:r>
          </a:p>
          <a:p>
            <a:pPr marL="119063" marR="0" lvl="0" indent="-119063"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4E8542">
                    <a:lumMod val="50000"/>
                  </a:srgbClr>
                </a:solidFill>
                <a:effectLst/>
                <a:uLnTx/>
                <a:uFillTx/>
                <a:latin typeface="Avenir Next"/>
              </a:rPr>
              <a:t>I understand the evidence for this recommendation</a:t>
            </a:r>
          </a:p>
          <a:p>
            <a:pPr marL="119063" marR="0" lvl="0" indent="-119063" defTabSz="91440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1200" kern="0" dirty="0" smtClean="0">
                <a:solidFill>
                  <a:srgbClr val="4E8542">
                    <a:lumMod val="50000"/>
                  </a:srgbClr>
                </a:solidFill>
                <a:latin typeface="Avenir Next"/>
              </a:rPr>
              <a:t>This is clearly one to investigate</a:t>
            </a:r>
            <a:endParaRPr kumimoji="0" lang="en-US" sz="1200" b="0" i="0" u="none" strike="noStrike" kern="0" cap="none" spc="0" normalizeH="0" baseline="0" noProof="0" dirty="0" smtClean="0">
              <a:ln>
                <a:noFill/>
              </a:ln>
              <a:solidFill>
                <a:srgbClr val="4E8542">
                  <a:lumMod val="50000"/>
                </a:srgbClr>
              </a:solidFill>
              <a:effectLst/>
              <a:uLnTx/>
              <a:uFillTx/>
              <a:latin typeface="Avenir Next"/>
            </a:endParaRPr>
          </a:p>
        </p:txBody>
      </p:sp>
      <p:grpSp>
        <p:nvGrpSpPr>
          <p:cNvPr id="244" name="Group 243"/>
          <p:cNvGrpSpPr/>
          <p:nvPr/>
        </p:nvGrpSpPr>
        <p:grpSpPr>
          <a:xfrm>
            <a:off x="3103554" y="4552789"/>
            <a:ext cx="1261382" cy="1042334"/>
            <a:chOff x="4769600" y="4627821"/>
            <a:chExt cx="1255280" cy="1039673"/>
          </a:xfrm>
        </p:grpSpPr>
        <p:pic>
          <p:nvPicPr>
            <p:cNvPr id="250" name="Picture 249"/>
            <p:cNvPicPr>
              <a:picLocks noChangeAspect="1"/>
            </p:cNvPicPr>
            <p:nvPr/>
          </p:nvPicPr>
          <p:blipFill rotWithShape="1">
            <a:blip r:embed="rId5"/>
            <a:srcRect r="8467"/>
            <a:stretch/>
          </p:blipFill>
          <p:spPr>
            <a:xfrm>
              <a:off x="4769600" y="4696629"/>
              <a:ext cx="1195978" cy="970865"/>
            </a:xfrm>
            <a:prstGeom prst="rect">
              <a:avLst/>
            </a:prstGeom>
          </p:spPr>
        </p:pic>
        <p:sp>
          <p:nvSpPr>
            <p:cNvPr id="251" name="Rectangle 250"/>
            <p:cNvSpPr/>
            <p:nvPr/>
          </p:nvSpPr>
          <p:spPr>
            <a:xfrm>
              <a:off x="5486400" y="4627821"/>
              <a:ext cx="538480" cy="18873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venir Next" charset="0"/>
                <a:ea typeface="Avenir Next" charset="0"/>
                <a:cs typeface="Avenir Next" charset="0"/>
              </a:endParaRPr>
            </a:p>
          </p:txBody>
        </p:sp>
      </p:grpSp>
      <p:sp>
        <p:nvSpPr>
          <p:cNvPr id="245" name="Rectangle 244"/>
          <p:cNvSpPr/>
          <p:nvPr/>
        </p:nvSpPr>
        <p:spPr>
          <a:xfrm>
            <a:off x="3059267" y="4528461"/>
            <a:ext cx="1313572" cy="1120717"/>
          </a:xfrm>
          <a:prstGeom prst="rect">
            <a:avLst/>
          </a:prstGeom>
          <a:noFill/>
          <a:ln w="1905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venir Next" charset="0"/>
              <a:ea typeface="Avenir Next" charset="0"/>
              <a:cs typeface="Avenir Next" charset="0"/>
            </a:endParaRPr>
          </a:p>
        </p:txBody>
      </p:sp>
      <p:cxnSp>
        <p:nvCxnSpPr>
          <p:cNvPr id="246" name="Straight Arrow Connector 245"/>
          <p:cNvCxnSpPr>
            <a:stCxn id="232" idx="3"/>
            <a:endCxn id="245" idx="1"/>
          </p:cNvCxnSpPr>
          <p:nvPr/>
        </p:nvCxnSpPr>
        <p:spPr>
          <a:xfrm>
            <a:off x="2876388" y="5088820"/>
            <a:ext cx="182879" cy="0"/>
          </a:xfrm>
          <a:prstGeom prst="straightConnector1">
            <a:avLst/>
          </a:prstGeom>
          <a:noFill/>
          <a:ln w="28575" cap="flat" cmpd="sng" algn="ctr">
            <a:solidFill>
              <a:srgbClr val="4E8542">
                <a:lumMod val="75000"/>
              </a:srgbClr>
            </a:solidFill>
            <a:prstDash val="solid"/>
            <a:miter lim="800000"/>
            <a:tailEnd type="triangle"/>
          </a:ln>
          <a:effectLst/>
        </p:spPr>
      </p:cxnSp>
      <p:sp>
        <p:nvSpPr>
          <p:cNvPr id="247" name="Rectangle 246"/>
          <p:cNvSpPr/>
          <p:nvPr/>
        </p:nvSpPr>
        <p:spPr>
          <a:xfrm>
            <a:off x="4345566" y="4532245"/>
            <a:ext cx="1450143" cy="1194139"/>
          </a:xfrm>
          <a:prstGeom prst="rect">
            <a:avLst/>
          </a:prstGeom>
          <a:noFill/>
          <a:ln w="19050" cap="flat" cmpd="sng" algn="ctr">
            <a:noFill/>
            <a:prstDash val="solid"/>
            <a:miter lim="800000"/>
          </a:ln>
          <a:effectLst/>
        </p:spPr>
        <p:txBody>
          <a:bodyPr lIns="91440" rIns="91440" rtlCol="0" anchor="t" anchorCtr="0"/>
          <a:lstStyle/>
          <a:p>
            <a:pPr marL="0" marR="0" lvl="0" indent="0" algn="ctr" defTabSz="914400" eaLnBrk="1" fontAlgn="auto" latinLnBrk="0" hangingPunct="1">
              <a:lnSpc>
                <a:spcPct val="100000"/>
              </a:lnSpc>
              <a:spcBef>
                <a:spcPts val="200"/>
              </a:spcBef>
              <a:spcAft>
                <a:spcPts val="0"/>
              </a:spcAft>
              <a:buClrTx/>
              <a:buSzTx/>
              <a:buFontTx/>
              <a:buNone/>
              <a:tabLst/>
              <a:defRPr/>
            </a:pPr>
            <a:endParaRPr kumimoji="0" lang="en-US" sz="1100" b="1"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endParaRPr>
          </a:p>
        </p:txBody>
      </p:sp>
      <p:sp>
        <p:nvSpPr>
          <p:cNvPr id="70" name="Rectangle 69"/>
          <p:cNvSpPr/>
          <p:nvPr/>
        </p:nvSpPr>
        <p:spPr>
          <a:xfrm>
            <a:off x="5737755" y="2930897"/>
            <a:ext cx="1216288"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07F09">
                    <a:lumMod val="50000"/>
                  </a:srgbClr>
                </a:solidFill>
                <a:effectLst/>
                <a:uLnTx/>
                <a:uFillTx/>
                <a:latin typeface="Avenir Next" charset="0"/>
                <a:ea typeface="Avenir Next" charset="0"/>
                <a:cs typeface="Avenir Next" charset="0"/>
              </a:rPr>
              <a:t>What should</a:t>
            </a:r>
            <a:r>
              <a:rPr kumimoji="0" lang="en-US" sz="1400" b="0" i="0" u="none" strike="noStrike" kern="0" cap="none" spc="0" normalizeH="0" noProof="0" dirty="0" smtClean="0">
                <a:ln>
                  <a:noFill/>
                </a:ln>
                <a:solidFill>
                  <a:srgbClr val="F07F09">
                    <a:lumMod val="50000"/>
                  </a:srgbClr>
                </a:solidFill>
                <a:effectLst/>
                <a:uLnTx/>
                <a:uFillTx/>
                <a:latin typeface="Avenir Next" charset="0"/>
                <a:ea typeface="Avenir Next" charset="0"/>
                <a:cs typeface="Avenir Next" charset="0"/>
              </a:rPr>
              <a:t> I report?</a:t>
            </a:r>
            <a:endParaRPr kumimoji="0" lang="en-US" sz="1400" b="0" i="0" u="none" strike="noStrike" kern="0" cap="none" spc="0" normalizeH="0" baseline="0" noProof="0" dirty="0" smtClean="0">
              <a:ln>
                <a:noFill/>
              </a:ln>
              <a:solidFill>
                <a:srgbClr val="F07F09">
                  <a:lumMod val="50000"/>
                </a:srgbClr>
              </a:solidFill>
              <a:effectLst/>
              <a:uLnTx/>
              <a:uFillTx/>
              <a:latin typeface="Avenir Next" charset="0"/>
              <a:ea typeface="Avenir Next" charset="0"/>
              <a:cs typeface="Avenir Next" charset="0"/>
            </a:endParaRPr>
          </a:p>
        </p:txBody>
      </p:sp>
      <p:sp>
        <p:nvSpPr>
          <p:cNvPr id="71" name="Rectangle 70"/>
          <p:cNvSpPr/>
          <p:nvPr/>
        </p:nvSpPr>
        <p:spPr>
          <a:xfrm>
            <a:off x="5737755" y="5646501"/>
            <a:ext cx="1216288" cy="5232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accent4">
                    <a:lumMod val="50000"/>
                  </a:schemeClr>
                </a:solidFill>
                <a:effectLst/>
                <a:uLnTx/>
                <a:uFillTx/>
                <a:latin typeface="Avenir Next" charset="0"/>
                <a:ea typeface="Avenir Next" charset="0"/>
                <a:cs typeface="Avenir Next" charset="0"/>
              </a:rPr>
              <a:t>What should</a:t>
            </a:r>
            <a:r>
              <a:rPr kumimoji="0" lang="en-US" sz="1400" b="0" i="0" u="none" strike="noStrike" kern="0" cap="none" spc="0" normalizeH="0" noProof="0" dirty="0" smtClean="0">
                <a:ln>
                  <a:noFill/>
                </a:ln>
                <a:solidFill>
                  <a:schemeClr val="accent4">
                    <a:lumMod val="50000"/>
                  </a:schemeClr>
                </a:solidFill>
                <a:effectLst/>
                <a:uLnTx/>
                <a:uFillTx/>
                <a:latin typeface="Avenir Next" charset="0"/>
                <a:ea typeface="Avenir Next" charset="0"/>
                <a:cs typeface="Avenir Next" charset="0"/>
              </a:rPr>
              <a:t> I report?</a:t>
            </a:r>
            <a:endParaRPr kumimoji="0" lang="en-US" sz="1400" b="0" i="0" u="none" strike="noStrike" kern="0" cap="none" spc="0" normalizeH="0" baseline="0" noProof="0" dirty="0" smtClean="0">
              <a:ln>
                <a:noFill/>
              </a:ln>
              <a:solidFill>
                <a:schemeClr val="accent4">
                  <a:lumMod val="50000"/>
                </a:schemeClr>
              </a:solidFill>
              <a:effectLst/>
              <a:uLnTx/>
              <a:uFillTx/>
              <a:latin typeface="Avenir Next" charset="0"/>
              <a:ea typeface="Avenir Next" charset="0"/>
              <a:cs typeface="Avenir Next" charset="0"/>
            </a:endParaRPr>
          </a:p>
        </p:txBody>
      </p:sp>
      <p:pic>
        <p:nvPicPr>
          <p:cNvPr id="54" name="Picture 53"/>
          <p:cNvPicPr>
            <a:picLocks noChangeAspect="1"/>
          </p:cNvPicPr>
          <p:nvPr/>
        </p:nvPicPr>
        <p:blipFill rotWithShape="1">
          <a:blip r:embed="rId6"/>
          <a:srcRect l="19352" t="18398" r="33946" b="21643"/>
          <a:stretch/>
        </p:blipFill>
        <p:spPr>
          <a:xfrm>
            <a:off x="3235415" y="938712"/>
            <a:ext cx="974896" cy="703274"/>
          </a:xfrm>
          <a:prstGeom prst="rect">
            <a:avLst/>
          </a:prstGeom>
        </p:spPr>
      </p:pic>
      <p:sp>
        <p:nvSpPr>
          <p:cNvPr id="55" name="Rectangle 54"/>
          <p:cNvSpPr/>
          <p:nvPr/>
        </p:nvSpPr>
        <p:spPr>
          <a:xfrm>
            <a:off x="4918143" y="1108186"/>
            <a:ext cx="3271088" cy="369332"/>
          </a:xfrm>
          <a:prstGeom prst="rect">
            <a:avLst/>
          </a:prstGeom>
        </p:spPr>
        <p:txBody>
          <a:bodyPr wrap="none">
            <a:spAutoFit/>
          </a:bodyPr>
          <a:lstStyle/>
          <a:p>
            <a:r>
              <a:rPr lang="en-US" dirty="0" smtClean="0">
                <a:solidFill>
                  <a:srgbClr val="F07F09">
                    <a:lumMod val="50000"/>
                  </a:srgbClr>
                </a:solidFill>
                <a:latin typeface="Avenir Next" charset="0"/>
                <a:ea typeface="Avenir Next" charset="0"/>
                <a:cs typeface="Avenir Next" charset="0"/>
              </a:rPr>
              <a:t>Detecting Ceasefire Violations</a:t>
            </a:r>
            <a:endParaRPr lang="en-US" dirty="0">
              <a:solidFill>
                <a:prstClr val="black"/>
              </a:solidFill>
              <a:latin typeface="Calibri" panose="020F0502020204030204"/>
            </a:endParaRPr>
          </a:p>
        </p:txBody>
      </p:sp>
      <p:sp>
        <p:nvSpPr>
          <p:cNvPr id="56" name="TextBox 55"/>
          <p:cNvSpPr txBox="1"/>
          <p:nvPr/>
        </p:nvSpPr>
        <p:spPr>
          <a:xfrm>
            <a:off x="2588355" y="938712"/>
            <a:ext cx="657552" cy="253916"/>
          </a:xfrm>
          <a:prstGeom prst="rect">
            <a:avLst/>
          </a:prstGeom>
          <a:noFill/>
        </p:spPr>
        <p:txBody>
          <a:bodyPr wrap="none" rtlCol="0">
            <a:spAutoFit/>
          </a:bodyPr>
          <a:lstStyle/>
          <a:p>
            <a:r>
              <a:rPr lang="en-US" sz="1050" dirty="0" smtClean="0">
                <a:solidFill>
                  <a:schemeClr val="accent1">
                    <a:lumMod val="50000"/>
                  </a:schemeClr>
                </a:solidFill>
                <a:latin typeface="Avenir Next"/>
              </a:rPr>
              <a:t>Incident</a:t>
            </a:r>
            <a:endParaRPr lang="en-US" sz="1050" dirty="0">
              <a:solidFill>
                <a:schemeClr val="accent1">
                  <a:lumMod val="50000"/>
                </a:schemeClr>
              </a:solidFill>
              <a:latin typeface="Avenir Next"/>
            </a:endParaRPr>
          </a:p>
        </p:txBody>
      </p:sp>
      <p:sp>
        <p:nvSpPr>
          <p:cNvPr id="58" name="Rectangle 57"/>
          <p:cNvSpPr/>
          <p:nvPr/>
        </p:nvSpPr>
        <p:spPr>
          <a:xfrm>
            <a:off x="4918143" y="3820158"/>
            <a:ext cx="3271088" cy="369332"/>
          </a:xfrm>
          <a:prstGeom prst="rect">
            <a:avLst/>
          </a:prstGeom>
        </p:spPr>
        <p:txBody>
          <a:bodyPr wrap="none">
            <a:spAutoFit/>
          </a:bodyPr>
          <a:lstStyle/>
          <a:p>
            <a:r>
              <a:rPr lang="en-US" dirty="0" smtClean="0">
                <a:solidFill>
                  <a:srgbClr val="4E8542">
                    <a:lumMod val="75000"/>
                  </a:srgbClr>
                </a:solidFill>
                <a:latin typeface="Avenir Next" charset="0"/>
                <a:ea typeface="Avenir Next" charset="0"/>
                <a:cs typeface="Avenir Next" charset="0"/>
              </a:rPr>
              <a:t>Detecting Ceasefire Violations</a:t>
            </a:r>
            <a:endParaRPr lang="en-US" dirty="0">
              <a:solidFill>
                <a:srgbClr val="4E8542">
                  <a:lumMod val="75000"/>
                </a:srgbClr>
              </a:solidFill>
              <a:latin typeface="Calibri" panose="020F0502020204030204"/>
            </a:endParaRPr>
          </a:p>
        </p:txBody>
      </p:sp>
      <p:sp>
        <p:nvSpPr>
          <p:cNvPr id="59" name="TextBox 58"/>
          <p:cNvSpPr txBox="1"/>
          <p:nvPr/>
        </p:nvSpPr>
        <p:spPr>
          <a:xfrm>
            <a:off x="2588355" y="3682683"/>
            <a:ext cx="657552" cy="253916"/>
          </a:xfrm>
          <a:prstGeom prst="rect">
            <a:avLst/>
          </a:prstGeom>
          <a:noFill/>
        </p:spPr>
        <p:txBody>
          <a:bodyPr wrap="none" rtlCol="0">
            <a:spAutoFit/>
          </a:bodyPr>
          <a:lstStyle/>
          <a:p>
            <a:r>
              <a:rPr lang="en-US" sz="1050" dirty="0" smtClean="0">
                <a:solidFill>
                  <a:schemeClr val="accent4">
                    <a:lumMod val="50000"/>
                  </a:schemeClr>
                </a:solidFill>
                <a:latin typeface="Avenir Next"/>
              </a:rPr>
              <a:t>Incident</a:t>
            </a:r>
            <a:endParaRPr lang="en-US" sz="1050" dirty="0">
              <a:solidFill>
                <a:schemeClr val="accent4">
                  <a:lumMod val="50000"/>
                </a:schemeClr>
              </a:solidFill>
              <a:latin typeface="Avenir Next"/>
            </a:endParaRPr>
          </a:p>
        </p:txBody>
      </p:sp>
      <p:pic>
        <p:nvPicPr>
          <p:cNvPr id="60" name="Picture 59"/>
          <p:cNvPicPr>
            <a:picLocks noChangeAspect="1"/>
          </p:cNvPicPr>
          <p:nvPr/>
        </p:nvPicPr>
        <p:blipFill rotWithShape="1">
          <a:blip r:embed="rId6"/>
          <a:srcRect l="19352" t="18398" r="33946" b="21643"/>
          <a:stretch/>
        </p:blipFill>
        <p:spPr>
          <a:xfrm>
            <a:off x="3235415" y="3682683"/>
            <a:ext cx="974896" cy="703274"/>
          </a:xfrm>
          <a:prstGeom prst="rect">
            <a:avLst/>
          </a:prstGeom>
        </p:spPr>
      </p:pic>
      <p:grpSp>
        <p:nvGrpSpPr>
          <p:cNvPr id="61" name="Group 60"/>
          <p:cNvGrpSpPr/>
          <p:nvPr/>
        </p:nvGrpSpPr>
        <p:grpSpPr>
          <a:xfrm>
            <a:off x="428513" y="1815977"/>
            <a:ext cx="1077673" cy="1118755"/>
            <a:chOff x="594631" y="1012172"/>
            <a:chExt cx="1149327" cy="1165124"/>
          </a:xfrm>
        </p:grpSpPr>
        <p:pic>
          <p:nvPicPr>
            <p:cNvPr id="62" name="Picture 4" descr="http://media.worldbulletin.net/news/2016/01/01/yemen-ceasefire-afp-650x400-7145069209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0306" y="1323627"/>
              <a:ext cx="292546" cy="22356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p:cNvPicPr>
              <a:picLocks noChangeAspect="1"/>
            </p:cNvPicPr>
            <p:nvPr/>
          </p:nvPicPr>
          <p:blipFill rotWithShape="1">
            <a:blip r:embed="rId6"/>
            <a:srcRect l="19352" t="18398" r="33946" b="15801"/>
            <a:stretch/>
          </p:blipFill>
          <p:spPr>
            <a:xfrm>
              <a:off x="595771" y="1012172"/>
              <a:ext cx="297081" cy="278797"/>
            </a:xfrm>
            <a:prstGeom prst="rect">
              <a:avLst/>
            </a:prstGeom>
          </p:spPr>
        </p:pic>
        <p:pic>
          <p:nvPicPr>
            <p:cNvPr id="64" name="Picture 63"/>
            <p:cNvPicPr>
              <a:picLocks noChangeAspect="1"/>
            </p:cNvPicPr>
            <p:nvPr/>
          </p:nvPicPr>
          <p:blipFill rotWithShape="1">
            <a:blip r:embed="rId8"/>
            <a:srcRect t="9918" r="33726" b="11570"/>
            <a:stretch/>
          </p:blipFill>
          <p:spPr>
            <a:xfrm>
              <a:off x="917881" y="1012172"/>
              <a:ext cx="322611" cy="278797"/>
            </a:xfrm>
            <a:prstGeom prst="rect">
              <a:avLst/>
            </a:prstGeom>
          </p:spPr>
        </p:pic>
        <p:pic>
          <p:nvPicPr>
            <p:cNvPr id="65" name="Picture 64"/>
            <p:cNvPicPr>
              <a:picLocks noChangeAspect="1"/>
            </p:cNvPicPr>
            <p:nvPr/>
          </p:nvPicPr>
          <p:blipFill rotWithShape="1">
            <a:blip r:embed="rId9"/>
            <a:srcRect l="21770" t="-2257" r="11852" b="1"/>
            <a:stretch/>
          </p:blipFill>
          <p:spPr>
            <a:xfrm>
              <a:off x="921901" y="1830365"/>
              <a:ext cx="338750" cy="346931"/>
            </a:xfrm>
            <a:prstGeom prst="rect">
              <a:avLst/>
            </a:prstGeom>
          </p:spPr>
        </p:pic>
        <p:pic>
          <p:nvPicPr>
            <p:cNvPr id="66" name="Picture 65"/>
            <p:cNvPicPr>
              <a:picLocks noChangeAspect="1"/>
            </p:cNvPicPr>
            <p:nvPr/>
          </p:nvPicPr>
          <p:blipFill>
            <a:blip r:embed="rId10"/>
            <a:stretch>
              <a:fillRect/>
            </a:stretch>
          </p:blipFill>
          <p:spPr>
            <a:xfrm>
              <a:off x="1286508" y="1322308"/>
              <a:ext cx="403020" cy="224887"/>
            </a:xfrm>
            <a:prstGeom prst="rect">
              <a:avLst/>
            </a:prstGeom>
          </p:spPr>
        </p:pic>
        <p:pic>
          <p:nvPicPr>
            <p:cNvPr id="67" name="Picture 66"/>
            <p:cNvPicPr>
              <a:picLocks noChangeAspect="1"/>
            </p:cNvPicPr>
            <p:nvPr/>
          </p:nvPicPr>
          <p:blipFill>
            <a:blip r:embed="rId11"/>
            <a:stretch>
              <a:fillRect/>
            </a:stretch>
          </p:blipFill>
          <p:spPr>
            <a:xfrm>
              <a:off x="600306" y="1581221"/>
              <a:ext cx="287676" cy="249143"/>
            </a:xfrm>
            <a:prstGeom prst="rect">
              <a:avLst/>
            </a:prstGeom>
          </p:spPr>
        </p:pic>
        <p:pic>
          <p:nvPicPr>
            <p:cNvPr id="68" name="Picture 67"/>
            <p:cNvPicPr>
              <a:picLocks noChangeAspect="1"/>
            </p:cNvPicPr>
            <p:nvPr/>
          </p:nvPicPr>
          <p:blipFill rotWithShape="1">
            <a:blip r:embed="rId12"/>
            <a:srcRect l="-10766" r="-13072"/>
            <a:stretch/>
          </p:blipFill>
          <p:spPr>
            <a:xfrm>
              <a:off x="1238879" y="1799634"/>
              <a:ext cx="505079" cy="377662"/>
            </a:xfrm>
            <a:prstGeom prst="rect">
              <a:avLst/>
            </a:prstGeom>
          </p:spPr>
        </p:pic>
        <p:pic>
          <p:nvPicPr>
            <p:cNvPr id="69" name="Picture 68"/>
            <p:cNvPicPr>
              <a:picLocks noChangeAspect="1"/>
            </p:cNvPicPr>
            <p:nvPr/>
          </p:nvPicPr>
          <p:blipFill>
            <a:blip r:embed="rId13"/>
            <a:stretch>
              <a:fillRect/>
            </a:stretch>
          </p:blipFill>
          <p:spPr>
            <a:xfrm>
              <a:off x="1275594" y="1559206"/>
              <a:ext cx="413934" cy="259681"/>
            </a:xfrm>
            <a:prstGeom prst="rect">
              <a:avLst/>
            </a:prstGeom>
          </p:spPr>
        </p:pic>
        <p:pic>
          <p:nvPicPr>
            <p:cNvPr id="72" name="Picture 71"/>
            <p:cNvPicPr>
              <a:picLocks noChangeAspect="1"/>
            </p:cNvPicPr>
            <p:nvPr/>
          </p:nvPicPr>
          <p:blipFill rotWithShape="1">
            <a:blip r:embed="rId14"/>
            <a:srcRect l="26769"/>
            <a:stretch/>
          </p:blipFill>
          <p:spPr>
            <a:xfrm>
              <a:off x="594631" y="1855269"/>
              <a:ext cx="293351" cy="322027"/>
            </a:xfrm>
            <a:prstGeom prst="rect">
              <a:avLst/>
            </a:prstGeom>
          </p:spPr>
        </p:pic>
        <p:pic>
          <p:nvPicPr>
            <p:cNvPr id="73" name="Picture 72"/>
            <p:cNvPicPr>
              <a:picLocks noChangeAspect="1"/>
            </p:cNvPicPr>
            <p:nvPr/>
          </p:nvPicPr>
          <p:blipFill>
            <a:blip r:embed="rId15"/>
            <a:stretch>
              <a:fillRect/>
            </a:stretch>
          </p:blipFill>
          <p:spPr>
            <a:xfrm>
              <a:off x="909754" y="1572015"/>
              <a:ext cx="329125" cy="258349"/>
            </a:xfrm>
            <a:prstGeom prst="rect">
              <a:avLst/>
            </a:prstGeom>
          </p:spPr>
        </p:pic>
        <p:pic>
          <p:nvPicPr>
            <p:cNvPr id="74" name="Picture 73"/>
            <p:cNvPicPr>
              <a:picLocks noChangeAspect="1"/>
            </p:cNvPicPr>
            <p:nvPr/>
          </p:nvPicPr>
          <p:blipFill>
            <a:blip r:embed="rId16"/>
            <a:stretch>
              <a:fillRect/>
            </a:stretch>
          </p:blipFill>
          <p:spPr>
            <a:xfrm>
              <a:off x="1275594" y="1016185"/>
              <a:ext cx="413934" cy="274784"/>
            </a:xfrm>
            <a:prstGeom prst="rect">
              <a:avLst/>
            </a:prstGeom>
          </p:spPr>
        </p:pic>
        <p:pic>
          <p:nvPicPr>
            <p:cNvPr id="75" name="Picture 74"/>
            <p:cNvPicPr>
              <a:picLocks noChangeAspect="1"/>
            </p:cNvPicPr>
            <p:nvPr/>
          </p:nvPicPr>
          <p:blipFill>
            <a:blip r:embed="rId17"/>
            <a:stretch>
              <a:fillRect/>
            </a:stretch>
          </p:blipFill>
          <p:spPr>
            <a:xfrm>
              <a:off x="913011" y="1323627"/>
              <a:ext cx="336782" cy="223568"/>
            </a:xfrm>
            <a:prstGeom prst="rect">
              <a:avLst/>
            </a:prstGeom>
          </p:spPr>
        </p:pic>
      </p:grpSp>
      <p:grpSp>
        <p:nvGrpSpPr>
          <p:cNvPr id="76" name="Group 75"/>
          <p:cNvGrpSpPr/>
          <p:nvPr/>
        </p:nvGrpSpPr>
        <p:grpSpPr>
          <a:xfrm>
            <a:off x="428513" y="4528811"/>
            <a:ext cx="1077673" cy="1118755"/>
            <a:chOff x="594631" y="1012172"/>
            <a:chExt cx="1149327" cy="1165124"/>
          </a:xfrm>
        </p:grpSpPr>
        <p:pic>
          <p:nvPicPr>
            <p:cNvPr id="77" name="Picture 4" descr="http://media.worldbulletin.net/news/2016/01/01/yemen-ceasefire-afp-650x400-7145069209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0306" y="1323627"/>
              <a:ext cx="292546" cy="22356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rotWithShape="1">
            <a:blip r:embed="rId6"/>
            <a:srcRect l="19352" t="18398" r="33946" b="15801"/>
            <a:stretch/>
          </p:blipFill>
          <p:spPr>
            <a:xfrm>
              <a:off x="595771" y="1012172"/>
              <a:ext cx="297081" cy="278797"/>
            </a:xfrm>
            <a:prstGeom prst="rect">
              <a:avLst/>
            </a:prstGeom>
          </p:spPr>
        </p:pic>
        <p:pic>
          <p:nvPicPr>
            <p:cNvPr id="79" name="Picture 78"/>
            <p:cNvPicPr>
              <a:picLocks noChangeAspect="1"/>
            </p:cNvPicPr>
            <p:nvPr/>
          </p:nvPicPr>
          <p:blipFill rotWithShape="1">
            <a:blip r:embed="rId8"/>
            <a:srcRect t="9918" r="33726" b="11570"/>
            <a:stretch/>
          </p:blipFill>
          <p:spPr>
            <a:xfrm>
              <a:off x="917881" y="1012172"/>
              <a:ext cx="322611" cy="278797"/>
            </a:xfrm>
            <a:prstGeom prst="rect">
              <a:avLst/>
            </a:prstGeom>
          </p:spPr>
        </p:pic>
        <p:pic>
          <p:nvPicPr>
            <p:cNvPr id="80" name="Picture 79"/>
            <p:cNvPicPr>
              <a:picLocks noChangeAspect="1"/>
            </p:cNvPicPr>
            <p:nvPr/>
          </p:nvPicPr>
          <p:blipFill rotWithShape="1">
            <a:blip r:embed="rId9"/>
            <a:srcRect l="21770" t="-2257" r="11852" b="1"/>
            <a:stretch/>
          </p:blipFill>
          <p:spPr>
            <a:xfrm>
              <a:off x="921901" y="1830365"/>
              <a:ext cx="338750" cy="346931"/>
            </a:xfrm>
            <a:prstGeom prst="rect">
              <a:avLst/>
            </a:prstGeom>
          </p:spPr>
        </p:pic>
        <p:pic>
          <p:nvPicPr>
            <p:cNvPr id="81" name="Picture 80"/>
            <p:cNvPicPr>
              <a:picLocks noChangeAspect="1"/>
            </p:cNvPicPr>
            <p:nvPr/>
          </p:nvPicPr>
          <p:blipFill>
            <a:blip r:embed="rId10"/>
            <a:stretch>
              <a:fillRect/>
            </a:stretch>
          </p:blipFill>
          <p:spPr>
            <a:xfrm>
              <a:off x="1286508" y="1322308"/>
              <a:ext cx="403020" cy="224887"/>
            </a:xfrm>
            <a:prstGeom prst="rect">
              <a:avLst/>
            </a:prstGeom>
          </p:spPr>
        </p:pic>
        <p:pic>
          <p:nvPicPr>
            <p:cNvPr id="82" name="Picture 81"/>
            <p:cNvPicPr>
              <a:picLocks noChangeAspect="1"/>
            </p:cNvPicPr>
            <p:nvPr/>
          </p:nvPicPr>
          <p:blipFill>
            <a:blip r:embed="rId11"/>
            <a:stretch>
              <a:fillRect/>
            </a:stretch>
          </p:blipFill>
          <p:spPr>
            <a:xfrm>
              <a:off x="600306" y="1581221"/>
              <a:ext cx="287676" cy="249143"/>
            </a:xfrm>
            <a:prstGeom prst="rect">
              <a:avLst/>
            </a:prstGeom>
          </p:spPr>
        </p:pic>
        <p:pic>
          <p:nvPicPr>
            <p:cNvPr id="83" name="Picture 82"/>
            <p:cNvPicPr>
              <a:picLocks noChangeAspect="1"/>
            </p:cNvPicPr>
            <p:nvPr/>
          </p:nvPicPr>
          <p:blipFill rotWithShape="1">
            <a:blip r:embed="rId12"/>
            <a:srcRect l="-10766" r="-13072"/>
            <a:stretch/>
          </p:blipFill>
          <p:spPr>
            <a:xfrm>
              <a:off x="1238879" y="1799634"/>
              <a:ext cx="505079" cy="377662"/>
            </a:xfrm>
            <a:prstGeom prst="rect">
              <a:avLst/>
            </a:prstGeom>
          </p:spPr>
        </p:pic>
        <p:pic>
          <p:nvPicPr>
            <p:cNvPr id="84" name="Picture 83"/>
            <p:cNvPicPr>
              <a:picLocks noChangeAspect="1"/>
            </p:cNvPicPr>
            <p:nvPr/>
          </p:nvPicPr>
          <p:blipFill>
            <a:blip r:embed="rId13"/>
            <a:stretch>
              <a:fillRect/>
            </a:stretch>
          </p:blipFill>
          <p:spPr>
            <a:xfrm>
              <a:off x="1275594" y="1559206"/>
              <a:ext cx="413934" cy="259681"/>
            </a:xfrm>
            <a:prstGeom prst="rect">
              <a:avLst/>
            </a:prstGeom>
          </p:spPr>
        </p:pic>
        <p:pic>
          <p:nvPicPr>
            <p:cNvPr id="85" name="Picture 84"/>
            <p:cNvPicPr>
              <a:picLocks noChangeAspect="1"/>
            </p:cNvPicPr>
            <p:nvPr/>
          </p:nvPicPr>
          <p:blipFill rotWithShape="1">
            <a:blip r:embed="rId14"/>
            <a:srcRect l="26769"/>
            <a:stretch/>
          </p:blipFill>
          <p:spPr>
            <a:xfrm>
              <a:off x="594631" y="1855269"/>
              <a:ext cx="293351" cy="322027"/>
            </a:xfrm>
            <a:prstGeom prst="rect">
              <a:avLst/>
            </a:prstGeom>
          </p:spPr>
        </p:pic>
        <p:pic>
          <p:nvPicPr>
            <p:cNvPr id="86" name="Picture 85"/>
            <p:cNvPicPr>
              <a:picLocks noChangeAspect="1"/>
            </p:cNvPicPr>
            <p:nvPr/>
          </p:nvPicPr>
          <p:blipFill>
            <a:blip r:embed="rId15"/>
            <a:stretch>
              <a:fillRect/>
            </a:stretch>
          </p:blipFill>
          <p:spPr>
            <a:xfrm>
              <a:off x="909754" y="1572015"/>
              <a:ext cx="329125" cy="258349"/>
            </a:xfrm>
            <a:prstGeom prst="rect">
              <a:avLst/>
            </a:prstGeom>
          </p:spPr>
        </p:pic>
        <p:pic>
          <p:nvPicPr>
            <p:cNvPr id="87" name="Picture 86"/>
            <p:cNvPicPr>
              <a:picLocks noChangeAspect="1"/>
            </p:cNvPicPr>
            <p:nvPr/>
          </p:nvPicPr>
          <p:blipFill>
            <a:blip r:embed="rId16"/>
            <a:stretch>
              <a:fillRect/>
            </a:stretch>
          </p:blipFill>
          <p:spPr>
            <a:xfrm>
              <a:off x="1275594" y="1016185"/>
              <a:ext cx="413934" cy="274784"/>
            </a:xfrm>
            <a:prstGeom prst="rect">
              <a:avLst/>
            </a:prstGeom>
          </p:spPr>
        </p:pic>
        <p:pic>
          <p:nvPicPr>
            <p:cNvPr id="88" name="Picture 87"/>
            <p:cNvPicPr>
              <a:picLocks noChangeAspect="1"/>
            </p:cNvPicPr>
            <p:nvPr/>
          </p:nvPicPr>
          <p:blipFill>
            <a:blip r:embed="rId17"/>
            <a:stretch>
              <a:fillRect/>
            </a:stretch>
          </p:blipFill>
          <p:spPr>
            <a:xfrm>
              <a:off x="913011" y="1323627"/>
              <a:ext cx="336782" cy="223568"/>
            </a:xfrm>
            <a:prstGeom prst="rect">
              <a:avLst/>
            </a:prstGeom>
          </p:spPr>
        </p:pic>
      </p:grpSp>
      <p:pic>
        <p:nvPicPr>
          <p:cNvPr id="89" name="Picture 88"/>
          <p:cNvPicPr>
            <a:picLocks noChangeAspect="1"/>
          </p:cNvPicPr>
          <p:nvPr/>
        </p:nvPicPr>
        <p:blipFill rotWithShape="1">
          <a:blip r:embed="rId6"/>
          <a:srcRect l="19352" t="18398" r="33946" b="15801"/>
          <a:stretch/>
        </p:blipFill>
        <p:spPr>
          <a:xfrm>
            <a:off x="4451457" y="4808365"/>
            <a:ext cx="543238" cy="430062"/>
          </a:xfrm>
          <a:prstGeom prst="rect">
            <a:avLst/>
          </a:prstGeom>
        </p:spPr>
      </p:pic>
      <p:pic>
        <p:nvPicPr>
          <p:cNvPr id="90" name="Picture 89"/>
          <p:cNvPicPr>
            <a:picLocks noChangeAspect="1"/>
          </p:cNvPicPr>
          <p:nvPr/>
        </p:nvPicPr>
        <p:blipFill rotWithShape="1">
          <a:blip r:embed="rId8"/>
          <a:srcRect t="9918" r="33726" b="11570"/>
          <a:stretch/>
        </p:blipFill>
        <p:spPr>
          <a:xfrm>
            <a:off x="5026004" y="4808365"/>
            <a:ext cx="589920" cy="430062"/>
          </a:xfrm>
          <a:prstGeom prst="rect">
            <a:avLst/>
          </a:prstGeom>
        </p:spPr>
      </p:pic>
      <p:sp>
        <p:nvSpPr>
          <p:cNvPr id="91" name="Rectangle 90"/>
          <p:cNvSpPr/>
          <p:nvPr/>
        </p:nvSpPr>
        <p:spPr>
          <a:xfrm>
            <a:off x="4362077" y="5223549"/>
            <a:ext cx="1461762" cy="386562"/>
          </a:xfrm>
          <a:prstGeom prst="rect">
            <a:avLst/>
          </a:prstGeom>
          <a:noFill/>
          <a:ln w="19050" cap="flat" cmpd="sng" algn="ctr">
            <a:noFill/>
            <a:prstDash val="solid"/>
            <a:miter lim="800000"/>
          </a:ln>
          <a:effectLst/>
        </p:spPr>
        <p:txBody>
          <a:bodyPr lIns="91440" rIns="9144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These events occur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before tweet reports</a:t>
            </a:r>
          </a:p>
        </p:txBody>
      </p:sp>
      <p:sp>
        <p:nvSpPr>
          <p:cNvPr id="6" name="Rectangle 5"/>
          <p:cNvSpPr/>
          <p:nvPr/>
        </p:nvSpPr>
        <p:spPr>
          <a:xfrm>
            <a:off x="4328789" y="4535823"/>
            <a:ext cx="1410963" cy="261610"/>
          </a:xfrm>
          <a:prstGeom prst="rect">
            <a:avLst/>
          </a:prstGeom>
        </p:spPr>
        <p:txBody>
          <a:bodyPr wrap="none">
            <a:spAutoFit/>
          </a:bodyPr>
          <a:lstStyle/>
          <a:p>
            <a:pPr lvl="0" algn="ctr">
              <a:spcBef>
                <a:spcPts val="200"/>
              </a:spcBef>
              <a:defRPr/>
            </a:pPr>
            <a:r>
              <a:rPr lang="en-US" sz="1100" b="1" kern="0" dirty="0">
                <a:solidFill>
                  <a:srgbClr val="4E8542">
                    <a:lumMod val="50000"/>
                  </a:srgbClr>
                </a:solidFill>
                <a:latin typeface="Avenir Next" charset="0"/>
                <a:ea typeface="Avenir Next" charset="0"/>
                <a:cs typeface="Avenir Next" charset="0"/>
              </a:rPr>
              <a:t>This is a violation:</a:t>
            </a:r>
          </a:p>
        </p:txBody>
      </p:sp>
      <p:sp>
        <p:nvSpPr>
          <p:cNvPr id="92" name="TextBox 91"/>
          <p:cNvSpPr txBox="1"/>
          <p:nvPr/>
        </p:nvSpPr>
        <p:spPr>
          <a:xfrm>
            <a:off x="6840682" y="1672392"/>
            <a:ext cx="2037847" cy="1354217"/>
          </a:xfrm>
          <a:prstGeom prst="rect">
            <a:avLst/>
          </a:prstGeom>
          <a:noFill/>
        </p:spPr>
        <p:txBody>
          <a:bodyPr wrap="square" rtlCol="0" anchor="ctr">
            <a:spAutoFit/>
          </a:bodyPr>
          <a:lstStyle/>
          <a:p>
            <a:pPr marL="119063" marR="0" lvl="0" indent="-119063"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smtClean="0">
                <a:ln>
                  <a:noFill/>
                </a:ln>
                <a:solidFill>
                  <a:srgbClr val="F07F09">
                    <a:lumMod val="50000"/>
                  </a:srgbClr>
                </a:solidFill>
                <a:effectLst/>
                <a:uLnTx/>
                <a:uFillTx/>
                <a:latin typeface="Avenir Next"/>
              </a:rPr>
              <a:t>Why do you</a:t>
            </a:r>
            <a:r>
              <a:rPr kumimoji="0" lang="en-US" sz="1200" b="0" i="0" u="none" strike="noStrike" kern="0" cap="none" spc="0" normalizeH="0" noProof="0" dirty="0" smtClean="0">
                <a:ln>
                  <a:noFill/>
                </a:ln>
                <a:solidFill>
                  <a:srgbClr val="F07F09">
                    <a:lumMod val="50000"/>
                  </a:srgbClr>
                </a:solidFill>
                <a:effectLst/>
                <a:uLnTx/>
                <a:uFillTx/>
                <a:latin typeface="Avenir Next"/>
              </a:rPr>
              <a:t> say that?</a:t>
            </a:r>
          </a:p>
          <a:p>
            <a:pPr marL="119063" marR="0" lvl="0" indent="-119063"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kern="0" baseline="0" dirty="0" smtClean="0">
                <a:solidFill>
                  <a:srgbClr val="F07F09">
                    <a:lumMod val="50000"/>
                  </a:srgbClr>
                </a:solidFill>
                <a:latin typeface="Avenir Next"/>
              </a:rPr>
              <a:t>What is the evidence?</a:t>
            </a:r>
          </a:p>
          <a:p>
            <a:pPr marL="119063" marR="0" lvl="0" indent="-119063"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200" b="0" i="0" u="none" strike="noStrike" kern="0" cap="none" spc="0" normalizeH="0" noProof="0" dirty="0" smtClean="0">
                <a:ln>
                  <a:noFill/>
                </a:ln>
                <a:solidFill>
                  <a:srgbClr val="F07F09">
                    <a:lumMod val="50000"/>
                  </a:srgbClr>
                </a:solidFill>
                <a:effectLst/>
                <a:uLnTx/>
                <a:uFillTx/>
                <a:latin typeface="Avenir Next"/>
              </a:rPr>
              <a:t>Could it have been an accident?</a:t>
            </a:r>
          </a:p>
          <a:p>
            <a:pPr marL="119063" marR="0" lvl="0" indent="-119063"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sz="1200" kern="0" baseline="0" dirty="0" smtClean="0">
                <a:solidFill>
                  <a:srgbClr val="F07F09">
                    <a:lumMod val="50000"/>
                  </a:srgbClr>
                </a:solidFill>
                <a:latin typeface="Avenir Next"/>
              </a:rPr>
              <a:t>I don’t know if this</a:t>
            </a:r>
            <a:r>
              <a:rPr lang="en-US" sz="1200" kern="0" dirty="0" smtClean="0">
                <a:solidFill>
                  <a:srgbClr val="F07F09">
                    <a:lumMod val="50000"/>
                  </a:srgbClr>
                </a:solidFill>
                <a:latin typeface="Avenir Next"/>
              </a:rPr>
              <a:t> should be reported or not</a:t>
            </a:r>
            <a:endParaRPr kumimoji="0" lang="en-US" sz="1200" b="0" i="0" u="none" strike="noStrike" kern="0" cap="none" spc="0" normalizeH="0" baseline="0" noProof="0" dirty="0" smtClean="0">
              <a:ln>
                <a:noFill/>
              </a:ln>
              <a:solidFill>
                <a:srgbClr val="F07F09">
                  <a:lumMod val="50000"/>
                </a:srgbClr>
              </a:solidFill>
              <a:effectLst/>
              <a:uLnTx/>
              <a:uFillTx/>
              <a:latin typeface="Avenir Next"/>
            </a:endParaRPr>
          </a:p>
        </p:txBody>
      </p:sp>
      <p:sp>
        <p:nvSpPr>
          <p:cNvPr id="233" name="Rectangle 232"/>
          <p:cNvSpPr/>
          <p:nvPr/>
        </p:nvSpPr>
        <p:spPr>
          <a:xfrm>
            <a:off x="411863" y="4528340"/>
            <a:ext cx="1049434" cy="1120717"/>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venir Next" charset="0"/>
              <a:ea typeface="Avenir Next" charset="0"/>
              <a:cs typeface="Avenir Next" charset="0"/>
            </a:endParaRPr>
          </a:p>
        </p:txBody>
      </p:sp>
      <p:cxnSp>
        <p:nvCxnSpPr>
          <p:cNvPr id="93" name="Straight Arrow Connector 92"/>
          <p:cNvCxnSpPr/>
          <p:nvPr/>
        </p:nvCxnSpPr>
        <p:spPr>
          <a:xfrm>
            <a:off x="5687668" y="4951172"/>
            <a:ext cx="192022" cy="0"/>
          </a:xfrm>
          <a:prstGeom prst="straightConnector1">
            <a:avLst/>
          </a:prstGeom>
          <a:noFill/>
          <a:ln w="28575" cap="flat" cmpd="sng" algn="ctr">
            <a:solidFill>
              <a:srgbClr val="4E8542">
                <a:lumMod val="75000"/>
              </a:srgbClr>
            </a:solidFill>
            <a:prstDash val="solid"/>
            <a:miter lim="800000"/>
            <a:headEnd type="none" w="med" len="med"/>
            <a:tailEnd type="triangle" w="med" len="med"/>
          </a:ln>
          <a:effectLst/>
        </p:spPr>
      </p:cxnSp>
      <p:cxnSp>
        <p:nvCxnSpPr>
          <p:cNvPr id="94" name="Straight Arrow Connector 93"/>
          <p:cNvCxnSpPr/>
          <p:nvPr/>
        </p:nvCxnSpPr>
        <p:spPr>
          <a:xfrm flipH="1">
            <a:off x="5668004" y="5216643"/>
            <a:ext cx="192022" cy="0"/>
          </a:xfrm>
          <a:prstGeom prst="straightConnector1">
            <a:avLst/>
          </a:prstGeom>
          <a:noFill/>
          <a:ln w="28575" cap="flat" cmpd="sng" algn="ctr">
            <a:solidFill>
              <a:srgbClr val="4E8542">
                <a:lumMod val="75000"/>
              </a:srgbClr>
            </a:solidFill>
            <a:prstDash val="solid"/>
            <a:miter lim="800000"/>
            <a:headEnd type="none" w="med" len="med"/>
            <a:tailEnd type="triangle" w="med" len="med"/>
          </a:ln>
          <a:effectLst/>
        </p:spPr>
      </p:cxnSp>
    </p:spTree>
    <p:extLst>
      <p:ext uri="{BB962C8B-B14F-4D97-AF65-F5344CB8AC3E}">
        <p14:creationId xmlns:p14="http://schemas.microsoft.com/office/powerpoint/2010/main" val="1090980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sz="1000" dirty="0" smtClean="0"/>
              <a:t>Approved for public release: distribution unlimited.</a:t>
            </a:r>
            <a:endParaRPr lang="en-US" sz="1000" dirty="0"/>
          </a:p>
        </p:txBody>
      </p:sp>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6</a:t>
            </a:fld>
            <a:endParaRPr lang="en-US" dirty="0"/>
          </a:p>
        </p:txBody>
      </p:sp>
      <p:sp>
        <p:nvSpPr>
          <p:cNvPr id="5" name="Title 4"/>
          <p:cNvSpPr>
            <a:spLocks noGrp="1"/>
          </p:cNvSpPr>
          <p:nvPr>
            <p:ph type="ctrTitle"/>
          </p:nvPr>
        </p:nvSpPr>
        <p:spPr/>
        <p:txBody>
          <a:bodyPr/>
          <a:lstStyle/>
          <a:p>
            <a:r>
              <a:rPr lang="en-US" dirty="0" smtClean="0"/>
              <a:t>Goal: Performance and Explainability</a:t>
            </a:r>
            <a:endParaRPr lang="en-US" dirty="0"/>
          </a:p>
        </p:txBody>
      </p:sp>
      <p:grpSp>
        <p:nvGrpSpPr>
          <p:cNvPr id="18" name="Group 17"/>
          <p:cNvGrpSpPr/>
          <p:nvPr/>
        </p:nvGrpSpPr>
        <p:grpSpPr>
          <a:xfrm>
            <a:off x="2579574" y="3127851"/>
            <a:ext cx="3984852" cy="3244122"/>
            <a:chOff x="3218693" y="963469"/>
            <a:chExt cx="5645906" cy="5281219"/>
          </a:xfrm>
        </p:grpSpPr>
        <p:sp>
          <p:nvSpPr>
            <p:cNvPr id="7" name="TextBox 6"/>
            <p:cNvSpPr txBox="1"/>
            <p:nvPr/>
          </p:nvSpPr>
          <p:spPr>
            <a:xfrm>
              <a:off x="3218693" y="5539768"/>
              <a:ext cx="5645906" cy="601248"/>
            </a:xfrm>
            <a:prstGeom prst="rect">
              <a:avLst/>
            </a:prstGeom>
            <a:noFill/>
          </p:spPr>
          <p:txBody>
            <a:bodyPr wrap="square" rtlCol="0">
              <a:spAutoFit/>
            </a:bodyPr>
            <a:lstStyle/>
            <a:p>
              <a:pPr algn="ctr">
                <a:defRPr/>
              </a:pPr>
              <a:r>
                <a:rPr lang="en-US" kern="0" dirty="0" smtClean="0">
                  <a:solidFill>
                    <a:srgbClr val="1B587C">
                      <a:lumMod val="75000"/>
                    </a:srgbClr>
                  </a:solidFill>
                  <a:latin typeface="Avenir Next"/>
                  <a:ea typeface="Avenir Next" charset="0"/>
                  <a:cs typeface="Avenir Next" charset="0"/>
                </a:rPr>
                <a:t>Explainability (notional)</a:t>
              </a:r>
            </a:p>
          </p:txBody>
        </p:sp>
        <p:grpSp>
          <p:nvGrpSpPr>
            <p:cNvPr id="17" name="Group 16"/>
            <p:cNvGrpSpPr/>
            <p:nvPr/>
          </p:nvGrpSpPr>
          <p:grpSpPr>
            <a:xfrm>
              <a:off x="3252017" y="963469"/>
              <a:ext cx="5254859" cy="5281219"/>
              <a:chOff x="3252017" y="963469"/>
              <a:chExt cx="5254859" cy="5281219"/>
            </a:xfrm>
          </p:grpSpPr>
          <p:sp>
            <p:nvSpPr>
              <p:cNvPr id="6" name="TextBox 5"/>
              <p:cNvSpPr txBox="1"/>
              <p:nvPr/>
            </p:nvSpPr>
            <p:spPr>
              <a:xfrm rot="16200000">
                <a:off x="875410" y="3340076"/>
                <a:ext cx="5281219" cy="528005"/>
              </a:xfrm>
              <a:prstGeom prst="rect">
                <a:avLst/>
              </a:prstGeom>
              <a:noFill/>
            </p:spPr>
            <p:txBody>
              <a:bodyPr wrap="square" rtlCol="0">
                <a:spAutoFit/>
              </a:bodyPr>
              <a:lstStyle/>
              <a:p>
                <a:pPr algn="ctr">
                  <a:defRPr/>
                </a:pPr>
                <a:r>
                  <a:rPr lang="en-US" kern="0" dirty="0" smtClean="0">
                    <a:solidFill>
                      <a:srgbClr val="1B587C">
                        <a:lumMod val="75000"/>
                      </a:srgbClr>
                    </a:solidFill>
                    <a:latin typeface="Avenir Next"/>
                    <a:ea typeface="Avenir Next" charset="0"/>
                    <a:cs typeface="Avenir Next" charset="0"/>
                  </a:rPr>
                  <a:t>Learning Performance</a:t>
                </a:r>
              </a:p>
            </p:txBody>
          </p:sp>
          <p:grpSp>
            <p:nvGrpSpPr>
              <p:cNvPr id="16" name="Group 15"/>
              <p:cNvGrpSpPr/>
              <p:nvPr/>
            </p:nvGrpSpPr>
            <p:grpSpPr>
              <a:xfrm>
                <a:off x="3871931" y="1712079"/>
                <a:ext cx="4634945" cy="3751313"/>
                <a:chOff x="3871931" y="1712079"/>
                <a:chExt cx="4634945" cy="3751313"/>
              </a:xfrm>
            </p:grpSpPr>
            <p:sp>
              <p:nvSpPr>
                <p:cNvPr id="8" name="Rectangle 7"/>
                <p:cNvSpPr>
                  <a:spLocks noChangeAspect="1"/>
                </p:cNvSpPr>
                <p:nvPr/>
              </p:nvSpPr>
              <p:spPr>
                <a:xfrm>
                  <a:off x="3871931" y="1734048"/>
                  <a:ext cx="4599192" cy="3711276"/>
                </a:xfrm>
                <a:prstGeom prst="rect">
                  <a:avLst/>
                </a:prstGeom>
                <a:pattFill prst="smGrid">
                  <a:fgClr>
                    <a:srgbClr val="DAE3F3"/>
                  </a:fgClr>
                  <a:bgClr>
                    <a:sysClr val="window" lastClr="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700" kern="0" dirty="0" smtClean="0">
                    <a:solidFill>
                      <a:prstClr val="black"/>
                    </a:solidFill>
                    <a:latin typeface="Avenir Next"/>
                    <a:ea typeface="Avenir Next" charset="0"/>
                    <a:cs typeface="Avenir Next" charset="0"/>
                  </a:endParaRPr>
                </a:p>
              </p:txBody>
            </p:sp>
            <p:cxnSp>
              <p:nvCxnSpPr>
                <p:cNvPr id="9" name="Straight Connector 8"/>
                <p:cNvCxnSpPr/>
                <p:nvPr/>
              </p:nvCxnSpPr>
              <p:spPr>
                <a:xfrm>
                  <a:off x="3920229" y="1712079"/>
                  <a:ext cx="0" cy="3751313"/>
                </a:xfrm>
                <a:prstGeom prst="line">
                  <a:avLst/>
                </a:prstGeom>
                <a:noFill/>
                <a:ln w="28575" cap="flat" cmpd="sng" algn="ctr">
                  <a:solidFill>
                    <a:srgbClr val="5B9BD5">
                      <a:lumMod val="50000"/>
                    </a:srgbClr>
                  </a:solidFill>
                  <a:prstDash val="solid"/>
                  <a:miter lim="800000"/>
                  <a:headEnd type="triangle" w="med" len="med"/>
                  <a:tailEnd type="none" w="med" len="med"/>
                </a:ln>
                <a:effectLst/>
              </p:spPr>
            </p:cxnSp>
            <p:cxnSp>
              <p:nvCxnSpPr>
                <p:cNvPr id="10" name="Straight Connector 9"/>
                <p:cNvCxnSpPr>
                  <a:cxnSpLocks noChangeAspect="1"/>
                </p:cNvCxnSpPr>
                <p:nvPr/>
              </p:nvCxnSpPr>
              <p:spPr>
                <a:xfrm flipH="1">
                  <a:off x="3897211" y="5463388"/>
                  <a:ext cx="4609665" cy="0"/>
                </a:xfrm>
                <a:prstGeom prst="line">
                  <a:avLst/>
                </a:prstGeom>
                <a:noFill/>
                <a:ln w="28575" cap="flat" cmpd="sng" algn="ctr">
                  <a:solidFill>
                    <a:srgbClr val="5B9BD5">
                      <a:lumMod val="50000"/>
                    </a:srgbClr>
                  </a:solidFill>
                  <a:prstDash val="solid"/>
                  <a:miter lim="800000"/>
                  <a:headEnd type="triangle" w="med" len="med"/>
                  <a:tailEnd type="none" w="med" len="med"/>
                </a:ln>
                <a:effectLst/>
              </p:spPr>
            </p:cxnSp>
            <p:sp>
              <p:nvSpPr>
                <p:cNvPr id="11" name="Oval 10"/>
                <p:cNvSpPr>
                  <a:spLocks noChangeAspect="1"/>
                </p:cNvSpPr>
                <p:nvPr/>
              </p:nvSpPr>
              <p:spPr>
                <a:xfrm>
                  <a:off x="4203763" y="2049029"/>
                  <a:ext cx="211409" cy="187384"/>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2" name="Oval 11"/>
                <p:cNvSpPr>
                  <a:spLocks noChangeAspect="1"/>
                </p:cNvSpPr>
                <p:nvPr/>
              </p:nvSpPr>
              <p:spPr>
                <a:xfrm>
                  <a:off x="4466522" y="2728655"/>
                  <a:ext cx="211409" cy="187384"/>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3" name="Oval 12"/>
                <p:cNvSpPr>
                  <a:spLocks noChangeAspect="1"/>
                </p:cNvSpPr>
                <p:nvPr/>
              </p:nvSpPr>
              <p:spPr>
                <a:xfrm>
                  <a:off x="5695731" y="2049029"/>
                  <a:ext cx="211409" cy="187384"/>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4" name="Oval 13"/>
                <p:cNvSpPr>
                  <a:spLocks noChangeAspect="1"/>
                </p:cNvSpPr>
                <p:nvPr/>
              </p:nvSpPr>
              <p:spPr>
                <a:xfrm>
                  <a:off x="5188814" y="3604078"/>
                  <a:ext cx="211409" cy="187384"/>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5" name="Oval 14"/>
                <p:cNvSpPr>
                  <a:spLocks noChangeAspect="1"/>
                </p:cNvSpPr>
                <p:nvPr/>
              </p:nvSpPr>
              <p:spPr>
                <a:xfrm>
                  <a:off x="5815850" y="4090921"/>
                  <a:ext cx="211409" cy="187384"/>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9" name="Oval 18"/>
                <p:cNvSpPr>
                  <a:spLocks noChangeAspect="1"/>
                </p:cNvSpPr>
                <p:nvPr/>
              </p:nvSpPr>
              <p:spPr>
                <a:xfrm>
                  <a:off x="6224186" y="2948496"/>
                  <a:ext cx="211409" cy="187384"/>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21" name="Oval 20"/>
                <p:cNvSpPr>
                  <a:spLocks noChangeAspect="1"/>
                </p:cNvSpPr>
                <p:nvPr/>
              </p:nvSpPr>
              <p:spPr>
                <a:xfrm>
                  <a:off x="6708900" y="3422003"/>
                  <a:ext cx="211409" cy="187384"/>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30" name="Oval 29"/>
                <p:cNvSpPr>
                  <a:spLocks noChangeAspect="1"/>
                </p:cNvSpPr>
                <p:nvPr/>
              </p:nvSpPr>
              <p:spPr>
                <a:xfrm>
                  <a:off x="5871604" y="2544156"/>
                  <a:ext cx="211409" cy="187384"/>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20" name="TextBox 19"/>
                <p:cNvSpPr txBox="1"/>
                <p:nvPr/>
              </p:nvSpPr>
              <p:spPr>
                <a:xfrm>
                  <a:off x="4182504" y="3015229"/>
                  <a:ext cx="1077552" cy="552894"/>
                </a:xfrm>
                <a:prstGeom prst="rect">
                  <a:avLst/>
                </a:prstGeom>
                <a:noFill/>
              </p:spPr>
              <p:txBody>
                <a:bodyPr wrap="none" rtlCol="0">
                  <a:spAutoFit/>
                </a:bodyPr>
                <a:lstStyle/>
                <a:p>
                  <a:pPr>
                    <a:defRPr/>
                  </a:pPr>
                  <a:r>
                    <a:rPr lang="en-US" sz="1600" kern="0" dirty="0" smtClean="0">
                      <a:solidFill>
                        <a:schemeClr val="accent1">
                          <a:lumMod val="75000"/>
                        </a:schemeClr>
                      </a:solidFill>
                      <a:latin typeface="Avenir Next" charset="0"/>
                      <a:ea typeface="Avenir Next" charset="0"/>
                      <a:cs typeface="Avenir Next" charset="0"/>
                    </a:rPr>
                    <a:t>Today</a:t>
                  </a:r>
                </a:p>
              </p:txBody>
            </p:sp>
            <p:sp>
              <p:nvSpPr>
                <p:cNvPr id="22" name="TextBox 21"/>
                <p:cNvSpPr txBox="1"/>
                <p:nvPr/>
              </p:nvSpPr>
              <p:spPr>
                <a:xfrm>
                  <a:off x="6186759" y="2395131"/>
                  <a:ext cx="1584016" cy="552894"/>
                </a:xfrm>
                <a:prstGeom prst="rect">
                  <a:avLst/>
                </a:prstGeom>
                <a:noFill/>
              </p:spPr>
              <p:txBody>
                <a:bodyPr wrap="none" rtlCol="0">
                  <a:spAutoFit/>
                </a:bodyPr>
                <a:lstStyle/>
                <a:p>
                  <a:pPr>
                    <a:defRPr/>
                  </a:pPr>
                  <a:r>
                    <a:rPr lang="en-US" sz="1600" kern="0" dirty="0" smtClean="0">
                      <a:solidFill>
                        <a:schemeClr val="accent4">
                          <a:lumMod val="75000"/>
                        </a:schemeClr>
                      </a:solidFill>
                      <a:latin typeface="Avenir Next" charset="0"/>
                      <a:ea typeface="Avenir Next" charset="0"/>
                      <a:cs typeface="Avenir Next" charset="0"/>
                    </a:rPr>
                    <a:t>Tomorrow</a:t>
                  </a:r>
                </a:p>
              </p:txBody>
            </p:sp>
          </p:grpSp>
        </p:grpSp>
      </p:grpSp>
      <p:sp>
        <p:nvSpPr>
          <p:cNvPr id="27" name="Content Placeholder 26"/>
          <p:cNvSpPr>
            <a:spLocks noGrp="1"/>
          </p:cNvSpPr>
          <p:nvPr>
            <p:ph sz="quarter" idx="13"/>
          </p:nvPr>
        </p:nvSpPr>
        <p:spPr>
          <a:xfrm>
            <a:off x="777937" y="1161806"/>
            <a:ext cx="7705493" cy="1787992"/>
          </a:xfrm>
        </p:spPr>
        <p:txBody>
          <a:bodyPr/>
          <a:lstStyle/>
          <a:p>
            <a:pPr lvl="0">
              <a:lnSpc>
                <a:spcPct val="90000"/>
              </a:lnSpc>
              <a:spcBef>
                <a:spcPts val="1000"/>
              </a:spcBef>
            </a:pPr>
            <a:r>
              <a:rPr lang="en-US" sz="2000" dirty="0" smtClean="0">
                <a:solidFill>
                  <a:schemeClr val="accent3">
                    <a:lumMod val="75000"/>
                  </a:schemeClr>
                </a:solidFill>
                <a:latin typeface="Avenir Next"/>
              </a:rPr>
              <a:t>XAI</a:t>
            </a:r>
            <a:r>
              <a:rPr lang="en-US" sz="2000" i="1" dirty="0" smtClean="0">
                <a:solidFill>
                  <a:schemeClr val="accent3">
                    <a:lumMod val="75000"/>
                  </a:schemeClr>
                </a:solidFill>
                <a:latin typeface="Avenir Next"/>
              </a:rPr>
              <a:t> </a:t>
            </a:r>
            <a:r>
              <a:rPr lang="en-US" sz="2000" dirty="0">
                <a:solidFill>
                  <a:schemeClr val="accent3">
                    <a:lumMod val="75000"/>
                  </a:schemeClr>
                </a:solidFill>
                <a:latin typeface="Avenir Next"/>
              </a:rPr>
              <a:t>will create a suite of machine learning techniques that</a:t>
            </a:r>
          </a:p>
          <a:p>
            <a:pPr lvl="1">
              <a:lnSpc>
                <a:spcPct val="90000"/>
              </a:lnSpc>
              <a:spcBef>
                <a:spcPts val="500"/>
              </a:spcBef>
            </a:pPr>
            <a:r>
              <a:rPr lang="en-US" sz="1800" dirty="0">
                <a:solidFill>
                  <a:schemeClr val="accent3">
                    <a:lumMod val="75000"/>
                  </a:schemeClr>
                </a:solidFill>
                <a:latin typeface="Avenir Next"/>
                <a:cs typeface="+mn-cs"/>
              </a:rPr>
              <a:t>Produce more explainable models, while maintaining a high level of learning performance </a:t>
            </a:r>
            <a:r>
              <a:rPr lang="en-US" sz="1800" dirty="0" smtClean="0">
                <a:solidFill>
                  <a:schemeClr val="accent3">
                    <a:lumMod val="75000"/>
                  </a:schemeClr>
                </a:solidFill>
                <a:latin typeface="Avenir Next"/>
                <a:cs typeface="+mn-cs"/>
              </a:rPr>
              <a:t>(e.g., prediction </a:t>
            </a:r>
            <a:r>
              <a:rPr lang="en-US" sz="1800" dirty="0">
                <a:solidFill>
                  <a:schemeClr val="accent3">
                    <a:lumMod val="75000"/>
                  </a:schemeClr>
                </a:solidFill>
                <a:latin typeface="Avenir Next"/>
                <a:cs typeface="+mn-cs"/>
              </a:rPr>
              <a:t>accuracy)</a:t>
            </a:r>
          </a:p>
          <a:p>
            <a:pPr lvl="1">
              <a:lnSpc>
                <a:spcPct val="90000"/>
              </a:lnSpc>
              <a:spcBef>
                <a:spcPts val="500"/>
              </a:spcBef>
            </a:pPr>
            <a:r>
              <a:rPr lang="en-US" sz="1800" dirty="0">
                <a:solidFill>
                  <a:schemeClr val="accent3">
                    <a:lumMod val="75000"/>
                  </a:schemeClr>
                </a:solidFill>
                <a:latin typeface="Avenir Next"/>
                <a:cs typeface="+mn-cs"/>
              </a:rPr>
              <a:t>Enable human users to understand</a:t>
            </a:r>
            <a:r>
              <a:rPr lang="en-US" sz="1800" dirty="0" smtClean="0">
                <a:solidFill>
                  <a:schemeClr val="accent3">
                    <a:lumMod val="75000"/>
                  </a:schemeClr>
                </a:solidFill>
                <a:latin typeface="Avenir Next"/>
                <a:cs typeface="+mn-cs"/>
              </a:rPr>
              <a:t>, appropriately </a:t>
            </a:r>
            <a:r>
              <a:rPr lang="en-US" sz="1800" dirty="0">
                <a:solidFill>
                  <a:schemeClr val="accent3">
                    <a:lumMod val="75000"/>
                  </a:schemeClr>
                </a:solidFill>
                <a:latin typeface="Avenir Next"/>
                <a:cs typeface="+mn-cs"/>
              </a:rPr>
              <a:t>trust, and effectively manage the emerging generation of artificially intelligent </a:t>
            </a:r>
            <a:r>
              <a:rPr lang="en-US" sz="1800" dirty="0" smtClean="0">
                <a:solidFill>
                  <a:schemeClr val="accent3">
                    <a:lumMod val="75000"/>
                  </a:schemeClr>
                </a:solidFill>
                <a:latin typeface="Avenir Next"/>
                <a:cs typeface="+mn-cs"/>
              </a:rPr>
              <a:t>partners</a:t>
            </a:r>
            <a:endParaRPr lang="en-US" sz="1800" dirty="0">
              <a:solidFill>
                <a:schemeClr val="accent3">
                  <a:lumMod val="75000"/>
                </a:schemeClr>
              </a:solidFill>
              <a:latin typeface="Avenir Next"/>
              <a:cs typeface="+mn-cs"/>
            </a:endParaRPr>
          </a:p>
        </p:txBody>
      </p:sp>
      <p:sp>
        <p:nvSpPr>
          <p:cNvPr id="4" name="Rectangle 3"/>
          <p:cNvSpPr/>
          <p:nvPr/>
        </p:nvSpPr>
        <p:spPr>
          <a:xfrm>
            <a:off x="3056342" y="3182457"/>
            <a:ext cx="3275256" cy="369332"/>
          </a:xfrm>
          <a:prstGeom prst="rect">
            <a:avLst/>
          </a:prstGeom>
        </p:spPr>
        <p:txBody>
          <a:bodyPr wrap="none">
            <a:spAutoFit/>
          </a:bodyPr>
          <a:lstStyle/>
          <a:p>
            <a:r>
              <a:rPr lang="en-US" kern="0" dirty="0" smtClean="0">
                <a:solidFill>
                  <a:srgbClr val="1B587C">
                    <a:lumMod val="75000"/>
                  </a:srgbClr>
                </a:solidFill>
                <a:latin typeface="Avenir Next"/>
                <a:ea typeface="Avenir Next" charset="0"/>
                <a:cs typeface="Avenir Next" charset="0"/>
              </a:rPr>
              <a:t>Performance vs. Explainability</a:t>
            </a:r>
            <a:endParaRPr lang="en-US" dirty="0"/>
          </a:p>
        </p:txBody>
      </p:sp>
    </p:spTree>
    <p:extLst>
      <p:ext uri="{BB962C8B-B14F-4D97-AF65-F5344CB8AC3E}">
        <p14:creationId xmlns:p14="http://schemas.microsoft.com/office/powerpoint/2010/main" val="4194480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t>Measuring Explanation Effectiveness</a:t>
            </a:r>
            <a:endParaRPr lang="en-US" dirty="0"/>
          </a:p>
        </p:txBody>
      </p:sp>
      <p:sp>
        <p:nvSpPr>
          <p:cNvPr id="24" name="TextBox 23"/>
          <p:cNvSpPr txBox="1"/>
          <p:nvPr/>
        </p:nvSpPr>
        <p:spPr>
          <a:xfrm>
            <a:off x="1524097" y="1723081"/>
            <a:ext cx="2608406" cy="369332"/>
          </a:xfrm>
          <a:prstGeom prst="rect">
            <a:avLst/>
          </a:prstGeom>
          <a:noFill/>
        </p:spPr>
        <p:txBody>
          <a:bodyPr wrap="none" rtlCol="0">
            <a:spAutoFit/>
          </a:bodyPr>
          <a:lstStyle/>
          <a:p>
            <a:pPr algn="ctr"/>
            <a:r>
              <a:rPr lang="en-US" dirty="0" smtClean="0">
                <a:solidFill>
                  <a:prstClr val="black"/>
                </a:solidFill>
                <a:latin typeface="Avenir Next"/>
              </a:rPr>
              <a:t>Explanation Framework</a:t>
            </a:r>
            <a:endParaRPr lang="en-US" dirty="0">
              <a:solidFill>
                <a:prstClr val="black"/>
              </a:solidFill>
              <a:latin typeface="Avenir Next"/>
            </a:endParaRPr>
          </a:p>
        </p:txBody>
      </p:sp>
      <p:grpSp>
        <p:nvGrpSpPr>
          <p:cNvPr id="34" name="Group 33"/>
          <p:cNvGrpSpPr/>
          <p:nvPr/>
        </p:nvGrpSpPr>
        <p:grpSpPr>
          <a:xfrm>
            <a:off x="410384" y="2100703"/>
            <a:ext cx="4873411" cy="2970920"/>
            <a:chOff x="225468" y="2177088"/>
            <a:chExt cx="4873411" cy="2976117"/>
          </a:xfrm>
        </p:grpSpPr>
        <p:grpSp>
          <p:nvGrpSpPr>
            <p:cNvPr id="12" name="Group 11"/>
            <p:cNvGrpSpPr/>
            <p:nvPr/>
          </p:nvGrpSpPr>
          <p:grpSpPr>
            <a:xfrm>
              <a:off x="2817018" y="2932516"/>
              <a:ext cx="997234" cy="1019959"/>
              <a:chOff x="6059752" y="4439099"/>
              <a:chExt cx="997234" cy="1019959"/>
            </a:xfrm>
          </p:grpSpPr>
          <p:pic>
            <p:nvPicPr>
              <p:cNvPr id="28" name="Picture 27"/>
              <p:cNvPicPr>
                <a:picLocks noChangeAspect="1"/>
              </p:cNvPicPr>
              <p:nvPr/>
            </p:nvPicPr>
            <p:blipFill>
              <a:blip r:embed="rId2"/>
              <a:stretch>
                <a:fillRect/>
              </a:stretch>
            </p:blipFill>
            <p:spPr>
              <a:xfrm>
                <a:off x="6122898" y="4531006"/>
                <a:ext cx="816246" cy="816246"/>
              </a:xfrm>
              <a:prstGeom prst="rect">
                <a:avLst/>
              </a:prstGeom>
            </p:spPr>
          </p:pic>
          <p:sp>
            <p:nvSpPr>
              <p:cNvPr id="29" name="Oval 28"/>
              <p:cNvSpPr/>
              <p:nvPr/>
            </p:nvSpPr>
            <p:spPr>
              <a:xfrm>
                <a:off x="6059752" y="4439099"/>
                <a:ext cx="997234" cy="101995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a:endParaRPr lang="en-US" dirty="0">
                  <a:solidFill>
                    <a:prstClr val="black"/>
                  </a:solidFill>
                  <a:latin typeface="Avenir Next"/>
                </a:endParaRPr>
              </a:p>
            </p:txBody>
          </p:sp>
        </p:grpSp>
        <p:sp>
          <p:nvSpPr>
            <p:cNvPr id="27" name="Rectangle 26"/>
            <p:cNvSpPr/>
            <p:nvPr/>
          </p:nvSpPr>
          <p:spPr>
            <a:xfrm>
              <a:off x="515012" y="2940312"/>
              <a:ext cx="541098" cy="175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Avenir Next" charset="0"/>
                <a:ea typeface="Avenir Next" charset="0"/>
                <a:cs typeface="Avenir Next" charset="0"/>
              </a:endParaRPr>
            </a:p>
          </p:txBody>
        </p:sp>
        <p:cxnSp>
          <p:nvCxnSpPr>
            <p:cNvPr id="32" name="Straight Arrow Connector 31"/>
            <p:cNvCxnSpPr>
              <a:stCxn id="29" idx="6"/>
            </p:cNvCxnSpPr>
            <p:nvPr/>
          </p:nvCxnSpPr>
          <p:spPr>
            <a:xfrm>
              <a:off x="3814252" y="3442496"/>
              <a:ext cx="267510" cy="0"/>
            </a:xfrm>
            <a:prstGeom prst="straightConnector1">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5" idx="2"/>
            </p:cNvCxnSpPr>
            <p:nvPr/>
          </p:nvCxnSpPr>
          <p:spPr>
            <a:xfrm>
              <a:off x="3320447" y="2505043"/>
              <a:ext cx="0" cy="420773"/>
            </a:xfrm>
            <a:prstGeom prst="straightConnector1">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09812" y="2258822"/>
              <a:ext cx="421269" cy="246221"/>
            </a:xfrm>
            <a:prstGeom prst="rect">
              <a:avLst/>
            </a:prstGeom>
            <a:noFill/>
          </p:spPr>
          <p:txBody>
            <a:bodyPr wrap="none" lIns="0" tIns="0" rIns="0" bIns="0" rtlCol="0">
              <a:spAutoFit/>
            </a:bodyPr>
            <a:lstStyle/>
            <a:p>
              <a:pPr algn="ctr"/>
              <a:r>
                <a:rPr lang="en-US" sz="1600" dirty="0" smtClean="0">
                  <a:solidFill>
                    <a:prstClr val="black"/>
                  </a:solidFill>
                  <a:latin typeface="Avenir Next" charset="0"/>
                  <a:ea typeface="Avenir Next" charset="0"/>
                  <a:cs typeface="Avenir Next" charset="0"/>
                </a:rPr>
                <a:t>Task</a:t>
              </a:r>
            </a:p>
          </p:txBody>
        </p:sp>
        <p:sp>
          <p:nvSpPr>
            <p:cNvPr id="36" name="Rectangle 35"/>
            <p:cNvSpPr/>
            <p:nvPr/>
          </p:nvSpPr>
          <p:spPr>
            <a:xfrm>
              <a:off x="3995884" y="3287709"/>
              <a:ext cx="871827" cy="307777"/>
            </a:xfrm>
            <a:prstGeom prst="rect">
              <a:avLst/>
            </a:prstGeom>
          </p:spPr>
          <p:txBody>
            <a:bodyPr wrap="square">
              <a:spAutoFit/>
            </a:bodyPr>
            <a:lstStyle/>
            <a:p>
              <a:pPr algn="ctr"/>
              <a:r>
                <a:rPr lang="en-US" sz="1400" dirty="0" smtClean="0">
                  <a:solidFill>
                    <a:prstClr val="black"/>
                  </a:solidFill>
                  <a:latin typeface="Avenir Next" charset="0"/>
                  <a:ea typeface="Avenir Next" charset="0"/>
                  <a:cs typeface="Avenir Next" charset="0"/>
                </a:rPr>
                <a:t>Decision</a:t>
              </a:r>
              <a:endParaRPr lang="en-US" sz="1400" dirty="0">
                <a:solidFill>
                  <a:prstClr val="black"/>
                </a:solidFill>
                <a:latin typeface="Avenir Next" charset="0"/>
                <a:ea typeface="Avenir Next" charset="0"/>
                <a:cs typeface="Avenir Next" charset="0"/>
              </a:endParaRPr>
            </a:p>
          </p:txBody>
        </p:sp>
        <p:cxnSp>
          <p:nvCxnSpPr>
            <p:cNvPr id="37" name="Elbow Connector 36"/>
            <p:cNvCxnSpPr>
              <a:stCxn id="35" idx="1"/>
              <a:endCxn id="46" idx="0"/>
            </p:cNvCxnSpPr>
            <p:nvPr/>
          </p:nvCxnSpPr>
          <p:spPr>
            <a:xfrm rot="10800000" flipV="1">
              <a:off x="809434" y="2381932"/>
              <a:ext cx="2300379" cy="726211"/>
            </a:xfrm>
            <a:prstGeom prst="bentConnector2">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717143" y="2468253"/>
              <a:ext cx="1636988" cy="739956"/>
            </a:xfrm>
            <a:prstGeom prst="rect">
              <a:avLst/>
            </a:prstGeom>
            <a:noFill/>
          </p:spPr>
          <p:txBody>
            <a:bodyPr wrap="none" rtlCol="0">
              <a:spAutoFit/>
            </a:bodyPr>
            <a:lstStyle/>
            <a:p>
              <a:pPr algn="ctr"/>
              <a:r>
                <a:rPr lang="en-US" sz="1400" dirty="0" smtClean="0">
                  <a:solidFill>
                    <a:prstClr val="black"/>
                  </a:solidFill>
                  <a:latin typeface="Avenir Next" charset="0"/>
                  <a:ea typeface="Avenir Next" charset="0"/>
                  <a:cs typeface="Avenir Next" charset="0"/>
                </a:rPr>
                <a:t>Recommendation,</a:t>
              </a:r>
            </a:p>
            <a:p>
              <a:pPr algn="ctr"/>
              <a:r>
                <a:rPr lang="en-US" sz="1400" dirty="0" smtClean="0">
                  <a:solidFill>
                    <a:prstClr val="black"/>
                  </a:solidFill>
                  <a:latin typeface="Avenir Next" charset="0"/>
                  <a:ea typeface="Avenir Next" charset="0"/>
                  <a:cs typeface="Avenir Next" charset="0"/>
                </a:rPr>
                <a:t>Decision or </a:t>
              </a:r>
            </a:p>
            <a:p>
              <a:pPr algn="ctr"/>
              <a:r>
                <a:rPr lang="en-US" sz="1400" dirty="0" smtClean="0">
                  <a:solidFill>
                    <a:prstClr val="black"/>
                  </a:solidFill>
                  <a:latin typeface="Avenir Next" charset="0"/>
                  <a:ea typeface="Avenir Next" charset="0"/>
                  <a:cs typeface="Avenir Next" charset="0"/>
                </a:rPr>
                <a:t>Action</a:t>
              </a:r>
            </a:p>
          </p:txBody>
        </p:sp>
        <p:sp>
          <p:nvSpPr>
            <p:cNvPr id="49" name="Rectangle 48"/>
            <p:cNvSpPr/>
            <p:nvPr/>
          </p:nvSpPr>
          <p:spPr>
            <a:xfrm>
              <a:off x="2051717" y="3855862"/>
              <a:ext cx="1120820" cy="307777"/>
            </a:xfrm>
            <a:prstGeom prst="rect">
              <a:avLst/>
            </a:prstGeom>
          </p:spPr>
          <p:txBody>
            <a:bodyPr wrap="none">
              <a:spAutoFit/>
            </a:bodyPr>
            <a:lstStyle/>
            <a:p>
              <a:pPr algn="ctr"/>
              <a:r>
                <a:rPr lang="en-US" sz="1400" dirty="0" smtClean="0">
                  <a:solidFill>
                    <a:prstClr val="black"/>
                  </a:solidFill>
                  <a:latin typeface="Avenir Next" charset="0"/>
                  <a:ea typeface="Avenir Next" charset="0"/>
                  <a:cs typeface="Avenir Next" charset="0"/>
                </a:rPr>
                <a:t>Explanation</a:t>
              </a:r>
              <a:endParaRPr lang="en-US" sz="1200" dirty="0">
                <a:solidFill>
                  <a:prstClr val="black"/>
                </a:solidFill>
                <a:latin typeface="Avenir Next" charset="0"/>
                <a:ea typeface="Avenir Next" charset="0"/>
                <a:cs typeface="Avenir Next" charset="0"/>
              </a:endParaRPr>
            </a:p>
          </p:txBody>
        </p:sp>
        <p:cxnSp>
          <p:nvCxnSpPr>
            <p:cNvPr id="51" name="Straight Arrow Connector 50"/>
            <p:cNvCxnSpPr/>
            <p:nvPr/>
          </p:nvCxnSpPr>
          <p:spPr>
            <a:xfrm>
              <a:off x="2168994" y="3644790"/>
              <a:ext cx="699645" cy="0"/>
            </a:xfrm>
            <a:prstGeom prst="straightConnector1">
              <a:avLst/>
            </a:prstGeom>
            <a:ln w="38100">
              <a:solidFill>
                <a:schemeClr val="accent3">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180718" y="3240486"/>
              <a:ext cx="687921" cy="0"/>
            </a:xfrm>
            <a:prstGeom prst="straightConnector1">
              <a:avLst/>
            </a:prstGeom>
            <a:ln w="38100">
              <a:solidFill>
                <a:schemeClr val="accent3">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319922" y="4095922"/>
              <a:ext cx="1706582" cy="1017440"/>
            </a:xfrm>
            <a:prstGeom prst="rect">
              <a:avLst/>
            </a:prstGeom>
          </p:spPr>
          <p:txBody>
            <a:bodyPr wrap="square">
              <a:spAutoFit/>
            </a:bodyPr>
            <a:lstStyle/>
            <a:p>
              <a:r>
                <a:rPr lang="en-US" sz="1200" dirty="0" smtClean="0">
                  <a:solidFill>
                    <a:srgbClr val="1B587C">
                      <a:lumMod val="75000"/>
                    </a:srgbClr>
                  </a:solidFill>
                  <a:latin typeface="Avenir Next"/>
                </a:rPr>
                <a:t>The system takes input from the current task and makes a </a:t>
              </a:r>
              <a:r>
                <a:rPr lang="en-US" sz="1200" dirty="0">
                  <a:solidFill>
                    <a:srgbClr val="1B587C">
                      <a:lumMod val="75000"/>
                    </a:srgbClr>
                  </a:solidFill>
                  <a:latin typeface="Avenir Next"/>
                </a:rPr>
                <a:t>recommendation, decision, </a:t>
              </a:r>
              <a:r>
                <a:rPr lang="en-US" sz="1200" dirty="0" smtClean="0">
                  <a:solidFill>
                    <a:srgbClr val="1B587C">
                      <a:lumMod val="75000"/>
                    </a:srgbClr>
                  </a:solidFill>
                  <a:latin typeface="Avenir Next"/>
                </a:rPr>
                <a:t>or action</a:t>
              </a:r>
              <a:endParaRPr lang="en-US" sz="1200" dirty="0">
                <a:solidFill>
                  <a:srgbClr val="1B587C">
                    <a:lumMod val="75000"/>
                  </a:srgbClr>
                </a:solidFill>
                <a:latin typeface="Avenir Next"/>
              </a:endParaRPr>
            </a:p>
          </p:txBody>
        </p:sp>
        <p:sp>
          <p:nvSpPr>
            <p:cNvPr id="60" name="Rectangle 59"/>
            <p:cNvSpPr/>
            <p:nvPr/>
          </p:nvSpPr>
          <p:spPr>
            <a:xfrm>
              <a:off x="2051717" y="4095922"/>
              <a:ext cx="1683605" cy="1017440"/>
            </a:xfrm>
            <a:prstGeom prst="rect">
              <a:avLst/>
            </a:prstGeom>
          </p:spPr>
          <p:txBody>
            <a:bodyPr wrap="square">
              <a:spAutoFit/>
            </a:bodyPr>
            <a:lstStyle/>
            <a:p>
              <a:r>
                <a:rPr lang="en-US" sz="1200" dirty="0" smtClean="0">
                  <a:solidFill>
                    <a:srgbClr val="1B587C">
                      <a:lumMod val="75000"/>
                    </a:srgbClr>
                  </a:solidFill>
                  <a:latin typeface="Avenir Next"/>
                </a:rPr>
                <a:t>The system provides an explanation to the user that justifies its recommendation, decision, or action</a:t>
              </a:r>
              <a:endParaRPr lang="en-US" sz="1200" dirty="0">
                <a:solidFill>
                  <a:srgbClr val="1B587C">
                    <a:lumMod val="75000"/>
                  </a:srgbClr>
                </a:solidFill>
                <a:latin typeface="Avenir Next"/>
              </a:endParaRPr>
            </a:p>
          </p:txBody>
        </p:sp>
        <p:sp>
          <p:nvSpPr>
            <p:cNvPr id="61" name="Rectangle 60"/>
            <p:cNvSpPr/>
            <p:nvPr/>
          </p:nvSpPr>
          <p:spPr>
            <a:xfrm>
              <a:off x="4000241" y="3556335"/>
              <a:ext cx="1098638" cy="1015663"/>
            </a:xfrm>
            <a:prstGeom prst="rect">
              <a:avLst/>
            </a:prstGeom>
          </p:spPr>
          <p:txBody>
            <a:bodyPr wrap="square">
              <a:spAutoFit/>
            </a:bodyPr>
            <a:lstStyle/>
            <a:p>
              <a:r>
                <a:rPr lang="en-US" sz="1200" dirty="0" smtClean="0">
                  <a:solidFill>
                    <a:srgbClr val="1B587C">
                      <a:lumMod val="75000"/>
                    </a:srgbClr>
                  </a:solidFill>
                  <a:latin typeface="Avenir Next"/>
                </a:rPr>
                <a:t>The user makes a decision based on the explanation</a:t>
              </a:r>
              <a:endParaRPr lang="en-US" sz="1200" dirty="0">
                <a:solidFill>
                  <a:srgbClr val="1B587C">
                    <a:lumMod val="75000"/>
                  </a:srgbClr>
                </a:solidFill>
                <a:latin typeface="Avenir Next"/>
              </a:endParaRPr>
            </a:p>
          </p:txBody>
        </p:sp>
        <p:sp>
          <p:nvSpPr>
            <p:cNvPr id="46" name="Rectangle 45"/>
            <p:cNvSpPr/>
            <p:nvPr/>
          </p:nvSpPr>
          <p:spPr>
            <a:xfrm>
              <a:off x="365895" y="3108143"/>
              <a:ext cx="887077" cy="751934"/>
            </a:xfrm>
            <a:prstGeom prst="rect">
              <a:avLst/>
            </a:prstGeom>
            <a:noFill/>
            <a:ln w="28575" cap="flat" cmpd="sng" algn="ctr">
              <a:solidFill>
                <a:schemeClr val="accent3">
                  <a:lumMod val="75000"/>
                </a:schemeClr>
              </a:solidFill>
              <a:prstDash val="solid"/>
              <a:miter lim="800000"/>
            </a:ln>
            <a:effectLst/>
          </p:spPr>
          <p:txBody>
            <a:bodyPr lIns="91440" rIns="91440" rtlCol="0" anchor="ctr"/>
            <a:lstStyle/>
            <a:p>
              <a:pPr algn="ctr">
                <a:defRPr/>
              </a:pPr>
              <a:r>
                <a:rPr lang="en-US" sz="1050" kern="0" dirty="0" smtClean="0">
                  <a:solidFill>
                    <a:prstClr val="black"/>
                  </a:solidFill>
                  <a:latin typeface="Avenir Next" charset="0"/>
                  <a:ea typeface="Avenir Next" charset="0"/>
                  <a:cs typeface="Avenir Next" charset="0"/>
                </a:rPr>
                <a:t>Explainable Model</a:t>
              </a:r>
            </a:p>
          </p:txBody>
        </p:sp>
        <p:sp>
          <p:nvSpPr>
            <p:cNvPr id="25" name="Rectangle 24"/>
            <p:cNvSpPr/>
            <p:nvPr/>
          </p:nvSpPr>
          <p:spPr>
            <a:xfrm>
              <a:off x="225468" y="2177088"/>
              <a:ext cx="4873411" cy="2976117"/>
            </a:xfrm>
            <a:prstGeom prst="rect">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prstClr val="black"/>
                </a:solidFill>
              </a:endParaRPr>
            </a:p>
          </p:txBody>
        </p:sp>
        <p:sp>
          <p:nvSpPr>
            <p:cNvPr id="40" name="Rectangle 39"/>
            <p:cNvSpPr/>
            <p:nvPr/>
          </p:nvSpPr>
          <p:spPr>
            <a:xfrm>
              <a:off x="1254885" y="3108143"/>
              <a:ext cx="887077" cy="751934"/>
            </a:xfrm>
            <a:prstGeom prst="rect">
              <a:avLst/>
            </a:prstGeom>
            <a:noFill/>
            <a:ln w="28575" cap="flat" cmpd="sng" algn="ctr">
              <a:solidFill>
                <a:schemeClr val="accent3">
                  <a:lumMod val="75000"/>
                </a:schemeClr>
              </a:solidFill>
              <a:prstDash val="solid"/>
              <a:miter lim="800000"/>
            </a:ln>
            <a:effectLst/>
          </p:spPr>
          <p:txBody>
            <a:bodyPr lIns="91440" rIns="91440" rtlCol="0" anchor="ctr"/>
            <a:lstStyle/>
            <a:p>
              <a:pPr algn="ctr">
                <a:defRPr/>
              </a:pPr>
              <a:r>
                <a:rPr lang="en-US" sz="1050" kern="0" dirty="0" smtClean="0">
                  <a:solidFill>
                    <a:prstClr val="black"/>
                  </a:solidFill>
                  <a:latin typeface="Avenir Next" charset="0"/>
                  <a:ea typeface="Avenir Next" charset="0"/>
                  <a:cs typeface="Avenir Next" charset="0"/>
                </a:rPr>
                <a:t>Explanation Interface</a:t>
              </a:r>
            </a:p>
          </p:txBody>
        </p:sp>
        <p:sp>
          <p:nvSpPr>
            <p:cNvPr id="50" name="Rectangle 49"/>
            <p:cNvSpPr/>
            <p:nvPr/>
          </p:nvSpPr>
          <p:spPr>
            <a:xfrm>
              <a:off x="319922" y="3855862"/>
              <a:ext cx="1122423" cy="307777"/>
            </a:xfrm>
            <a:prstGeom prst="rect">
              <a:avLst/>
            </a:prstGeom>
          </p:spPr>
          <p:txBody>
            <a:bodyPr wrap="none">
              <a:spAutoFit/>
            </a:bodyPr>
            <a:lstStyle/>
            <a:p>
              <a:pPr algn="ctr"/>
              <a:r>
                <a:rPr lang="en-US" sz="1400" dirty="0" smtClean="0">
                  <a:solidFill>
                    <a:prstClr val="black"/>
                  </a:solidFill>
                  <a:latin typeface="Avenir Next" charset="0"/>
                  <a:ea typeface="Avenir Next" charset="0"/>
                  <a:cs typeface="Avenir Next" charset="0"/>
                </a:rPr>
                <a:t>XAI System</a:t>
              </a:r>
              <a:endParaRPr lang="en-US" sz="1200" dirty="0">
                <a:solidFill>
                  <a:prstClr val="black"/>
                </a:solidFill>
                <a:latin typeface="Avenir Next" charset="0"/>
                <a:ea typeface="Avenir Next" charset="0"/>
                <a:cs typeface="Avenir Next" charset="0"/>
              </a:endParaRPr>
            </a:p>
          </p:txBody>
        </p:sp>
      </p:grpSp>
      <p:graphicFrame>
        <p:nvGraphicFramePr>
          <p:cNvPr id="38" name="Table 37"/>
          <p:cNvGraphicFramePr>
            <a:graphicFrameLocks noGrp="1"/>
          </p:cNvGraphicFramePr>
          <p:nvPr>
            <p:extLst/>
          </p:nvPr>
        </p:nvGraphicFramePr>
        <p:xfrm>
          <a:off x="5512727" y="905731"/>
          <a:ext cx="3077779" cy="5662213"/>
        </p:xfrm>
        <a:graphic>
          <a:graphicData uri="http://schemas.openxmlformats.org/drawingml/2006/table">
            <a:tbl>
              <a:tblPr firstRow="1" bandRow="1">
                <a:tableStyleId>{1FECB4D8-DB02-4DC6-A0A2-4F2EBAE1DC90}</a:tableStyleId>
              </a:tblPr>
              <a:tblGrid>
                <a:gridCol w="3077779">
                  <a:extLst>
                    <a:ext uri="{9D8B030D-6E8A-4147-A177-3AD203B41FA5}">
                      <a16:colId xmlns:a16="http://schemas.microsoft.com/office/drawing/2014/main" val="20000"/>
                    </a:ext>
                  </a:extLst>
                </a:gridCol>
              </a:tblGrid>
              <a:tr h="691993">
                <a:tc>
                  <a:txBody>
                    <a:bodyPr/>
                    <a:lstStyle/>
                    <a:p>
                      <a:pPr algn="ctr"/>
                      <a:r>
                        <a:rPr lang="en-US" sz="1600" dirty="0" smtClean="0">
                          <a:latin typeface="Avenir Next"/>
                        </a:rPr>
                        <a:t>Measure of Explanation Effectiveness</a:t>
                      </a:r>
                      <a:endParaRPr lang="en-US" sz="1600" dirty="0">
                        <a:latin typeface="Avenir Next"/>
                      </a:endParaRPr>
                    </a:p>
                  </a:txBody>
                  <a:tcPr anchor="ctr"/>
                </a:tc>
                <a:extLst>
                  <a:ext uri="{0D108BD9-81ED-4DB2-BD59-A6C34878D82A}">
                    <a16:rowId xmlns:a16="http://schemas.microsoft.com/office/drawing/2014/main" val="10000"/>
                  </a:ext>
                </a:extLst>
              </a:tr>
              <a:tr h="340690">
                <a:tc>
                  <a:txBody>
                    <a:bodyPr/>
                    <a:lstStyle/>
                    <a:p>
                      <a:r>
                        <a:rPr lang="en-US" sz="1400" dirty="0" smtClean="0">
                          <a:solidFill>
                            <a:schemeClr val="accent3">
                              <a:lumMod val="50000"/>
                            </a:schemeClr>
                          </a:solidFill>
                          <a:latin typeface="Avenir Next"/>
                        </a:rPr>
                        <a:t>User Satisfaction</a:t>
                      </a:r>
                      <a:endParaRPr lang="en-US" sz="1400" dirty="0">
                        <a:solidFill>
                          <a:schemeClr val="accent3">
                            <a:lumMod val="50000"/>
                          </a:schemeClr>
                        </a:solidFill>
                        <a:latin typeface="Avenir Next"/>
                      </a:endParaRPr>
                    </a:p>
                  </a:txBody>
                  <a:tcPr/>
                </a:tc>
                <a:extLst>
                  <a:ext uri="{0D108BD9-81ED-4DB2-BD59-A6C34878D82A}">
                    <a16:rowId xmlns:a16="http://schemas.microsoft.com/office/drawing/2014/main" val="10001"/>
                  </a:ext>
                </a:extLst>
              </a:tr>
              <a:tr h="454431">
                <a:tc>
                  <a:txBody>
                    <a:bodyPr/>
                    <a:lstStyle/>
                    <a:p>
                      <a:pPr marL="285750" indent="-173038">
                        <a:buFont typeface="Arial" panose="020B0604020202020204" pitchFamily="34" charset="0"/>
                        <a:buChar char="•"/>
                      </a:pPr>
                      <a:r>
                        <a:rPr lang="en-US" sz="1200" dirty="0" smtClean="0">
                          <a:solidFill>
                            <a:schemeClr val="accent3">
                              <a:lumMod val="50000"/>
                            </a:schemeClr>
                          </a:solidFill>
                          <a:latin typeface="Avenir Next"/>
                        </a:rPr>
                        <a:t>Clarity of the explanation (user rating)</a:t>
                      </a:r>
                    </a:p>
                    <a:p>
                      <a:pPr marL="285750" indent="-173038">
                        <a:buFont typeface="Arial" panose="020B0604020202020204" pitchFamily="34" charset="0"/>
                        <a:buChar char="•"/>
                      </a:pPr>
                      <a:r>
                        <a:rPr lang="en-US" sz="1200" dirty="0" smtClean="0">
                          <a:solidFill>
                            <a:schemeClr val="accent3">
                              <a:lumMod val="50000"/>
                            </a:schemeClr>
                          </a:solidFill>
                          <a:latin typeface="Avenir Next"/>
                        </a:rPr>
                        <a:t>Utility of the explanation (user rating)</a:t>
                      </a:r>
                      <a:endParaRPr lang="en-US" sz="1200" dirty="0">
                        <a:solidFill>
                          <a:schemeClr val="accent3">
                            <a:lumMod val="50000"/>
                          </a:schemeClr>
                        </a:solidFill>
                        <a:latin typeface="Avenir Next"/>
                      </a:endParaRPr>
                    </a:p>
                  </a:txBody>
                  <a:tcPr/>
                </a:tc>
                <a:extLst>
                  <a:ext uri="{0D108BD9-81ED-4DB2-BD59-A6C34878D82A}">
                    <a16:rowId xmlns:a16="http://schemas.microsoft.com/office/drawing/2014/main" val="10002"/>
                  </a:ext>
                </a:extLst>
              </a:tr>
              <a:tr h="340690">
                <a:tc>
                  <a:txBody>
                    <a:bodyPr/>
                    <a:lstStyle/>
                    <a:p>
                      <a:r>
                        <a:rPr lang="en-US" sz="1400" dirty="0" smtClean="0">
                          <a:solidFill>
                            <a:schemeClr val="accent3">
                              <a:lumMod val="50000"/>
                            </a:schemeClr>
                          </a:solidFill>
                          <a:latin typeface="Avenir Next"/>
                        </a:rPr>
                        <a:t>Mental Model</a:t>
                      </a:r>
                      <a:endParaRPr lang="en-US" sz="1400" dirty="0">
                        <a:solidFill>
                          <a:schemeClr val="accent3">
                            <a:lumMod val="50000"/>
                          </a:schemeClr>
                        </a:solidFill>
                        <a:latin typeface="Avenir Next"/>
                      </a:endParaRPr>
                    </a:p>
                  </a:txBody>
                  <a:tcPr/>
                </a:tc>
                <a:extLst>
                  <a:ext uri="{0D108BD9-81ED-4DB2-BD59-A6C34878D82A}">
                    <a16:rowId xmlns:a16="http://schemas.microsoft.com/office/drawing/2014/main" val="10003"/>
                  </a:ext>
                </a:extLst>
              </a:tr>
              <a:tr h="817976">
                <a:tc>
                  <a:txBody>
                    <a:bodyPr/>
                    <a:lstStyle/>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Understanding individual decisions</a:t>
                      </a:r>
                    </a:p>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Understanding the overall model</a:t>
                      </a:r>
                    </a:p>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Strength/weakness assessment</a:t>
                      </a:r>
                    </a:p>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‘What will it do’ prediction</a:t>
                      </a:r>
                    </a:p>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‘How do I intervene’ prediction</a:t>
                      </a:r>
                    </a:p>
                  </a:txBody>
                  <a:tcPr/>
                </a:tc>
                <a:extLst>
                  <a:ext uri="{0D108BD9-81ED-4DB2-BD59-A6C34878D82A}">
                    <a16:rowId xmlns:a16="http://schemas.microsoft.com/office/drawing/2014/main" val="10004"/>
                  </a:ext>
                </a:extLst>
              </a:tr>
              <a:tr h="340690">
                <a:tc>
                  <a:txBody>
                    <a:bodyPr/>
                    <a:lstStyle/>
                    <a:p>
                      <a:r>
                        <a:rPr lang="en-US" sz="1400" dirty="0" smtClean="0">
                          <a:solidFill>
                            <a:schemeClr val="accent3">
                              <a:lumMod val="50000"/>
                            </a:schemeClr>
                          </a:solidFill>
                          <a:latin typeface="Avenir Next"/>
                        </a:rPr>
                        <a:t>Task Performance</a:t>
                      </a:r>
                      <a:endParaRPr lang="en-US" sz="1400" dirty="0">
                        <a:solidFill>
                          <a:schemeClr val="accent3">
                            <a:lumMod val="50000"/>
                          </a:schemeClr>
                        </a:solidFill>
                        <a:latin typeface="Avenir Next"/>
                      </a:endParaRPr>
                    </a:p>
                  </a:txBody>
                  <a:tcPr/>
                </a:tc>
                <a:extLst>
                  <a:ext uri="{0D108BD9-81ED-4DB2-BD59-A6C34878D82A}">
                    <a16:rowId xmlns:a16="http://schemas.microsoft.com/office/drawing/2014/main" val="10005"/>
                  </a:ext>
                </a:extLst>
              </a:tr>
              <a:tr h="636204">
                <a:tc>
                  <a:txBody>
                    <a:bodyPr/>
                    <a:lstStyle/>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Does the explanation improve the user’s decision, task performance?</a:t>
                      </a:r>
                    </a:p>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Artificial</a:t>
                      </a:r>
                      <a:r>
                        <a:rPr lang="en-US" sz="1200" kern="1200" baseline="0" dirty="0" smtClean="0">
                          <a:solidFill>
                            <a:schemeClr val="accent3">
                              <a:lumMod val="50000"/>
                            </a:schemeClr>
                          </a:solidFill>
                          <a:latin typeface="Avenir Next"/>
                          <a:ea typeface="+mn-ea"/>
                          <a:cs typeface="+mn-cs"/>
                        </a:rPr>
                        <a:t> decision tasks introduced to diagnose the user’s understanding</a:t>
                      </a:r>
                      <a:endParaRPr lang="en-US" sz="1200" kern="1200" dirty="0">
                        <a:solidFill>
                          <a:schemeClr val="accent3">
                            <a:lumMod val="50000"/>
                          </a:schemeClr>
                        </a:solidFill>
                        <a:latin typeface="Avenir Next"/>
                        <a:ea typeface="+mn-ea"/>
                        <a:cs typeface="+mn-cs"/>
                      </a:endParaRPr>
                    </a:p>
                  </a:txBody>
                  <a:tcPr/>
                </a:tc>
                <a:extLst>
                  <a:ext uri="{0D108BD9-81ED-4DB2-BD59-A6C34878D82A}">
                    <a16:rowId xmlns:a16="http://schemas.microsoft.com/office/drawing/2014/main" val="10006"/>
                  </a:ext>
                </a:extLst>
              </a:tr>
              <a:tr h="340690">
                <a:tc>
                  <a:txBody>
                    <a:bodyPr/>
                    <a:lstStyle/>
                    <a:p>
                      <a:pPr marL="0" indent="0">
                        <a:buFont typeface="Arial" panose="020B0604020202020204" pitchFamily="34" charset="0"/>
                        <a:buNone/>
                      </a:pPr>
                      <a:r>
                        <a:rPr lang="en-US" sz="1400" dirty="0" smtClean="0">
                          <a:solidFill>
                            <a:schemeClr val="accent3">
                              <a:lumMod val="50000"/>
                            </a:schemeClr>
                          </a:solidFill>
                          <a:latin typeface="Avenir Next"/>
                        </a:rPr>
                        <a:t>Trust Assessment</a:t>
                      </a:r>
                      <a:endParaRPr lang="en-US" sz="1400" dirty="0">
                        <a:solidFill>
                          <a:schemeClr val="accent3">
                            <a:lumMod val="50000"/>
                          </a:schemeClr>
                        </a:solidFill>
                        <a:latin typeface="Avenir Next"/>
                      </a:endParaRPr>
                    </a:p>
                  </a:txBody>
                  <a:tcPr/>
                </a:tc>
                <a:extLst>
                  <a:ext uri="{0D108BD9-81ED-4DB2-BD59-A6C34878D82A}">
                    <a16:rowId xmlns:a16="http://schemas.microsoft.com/office/drawing/2014/main" val="10007"/>
                  </a:ext>
                </a:extLst>
              </a:tr>
              <a:tr h="340690">
                <a:tc>
                  <a:txBody>
                    <a:bodyPr/>
                    <a:lstStyle/>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Appropriate future use and trust</a:t>
                      </a:r>
                      <a:endParaRPr lang="en-US" sz="1200" kern="1200" dirty="0">
                        <a:solidFill>
                          <a:schemeClr val="accent3">
                            <a:lumMod val="50000"/>
                          </a:schemeClr>
                        </a:solidFill>
                        <a:latin typeface="Avenir Next"/>
                        <a:ea typeface="+mn-ea"/>
                        <a:cs typeface="+mn-cs"/>
                      </a:endParaRPr>
                    </a:p>
                  </a:txBody>
                  <a:tcPr/>
                </a:tc>
                <a:extLst>
                  <a:ext uri="{0D108BD9-81ED-4DB2-BD59-A6C34878D82A}">
                    <a16:rowId xmlns:a16="http://schemas.microsoft.com/office/drawing/2014/main" val="10008"/>
                  </a:ext>
                </a:extLst>
              </a:tr>
              <a:tr h="340690">
                <a:tc>
                  <a:txBody>
                    <a:bodyPr/>
                    <a:lstStyle/>
                    <a:p>
                      <a:pPr marL="0" indent="0">
                        <a:buFont typeface="Arial" panose="020B0604020202020204" pitchFamily="34" charset="0"/>
                        <a:buNone/>
                      </a:pPr>
                      <a:r>
                        <a:rPr lang="en-US" sz="1400" dirty="0" smtClean="0">
                          <a:solidFill>
                            <a:schemeClr val="accent3">
                              <a:lumMod val="50000"/>
                            </a:schemeClr>
                          </a:solidFill>
                          <a:latin typeface="Avenir Next"/>
                        </a:rPr>
                        <a:t>Correctability (Extra Credit)</a:t>
                      </a:r>
                      <a:endParaRPr lang="en-US" sz="1400" dirty="0">
                        <a:solidFill>
                          <a:schemeClr val="accent3">
                            <a:lumMod val="50000"/>
                          </a:schemeClr>
                        </a:solidFill>
                        <a:latin typeface="Avenir Next"/>
                      </a:endParaRPr>
                    </a:p>
                  </a:txBody>
                  <a:tcPr/>
                </a:tc>
                <a:extLst>
                  <a:ext uri="{0D108BD9-81ED-4DB2-BD59-A6C34878D82A}">
                    <a16:rowId xmlns:a16="http://schemas.microsoft.com/office/drawing/2014/main" val="10009"/>
                  </a:ext>
                </a:extLst>
              </a:tr>
              <a:tr h="454431">
                <a:tc>
                  <a:txBody>
                    <a:bodyPr/>
                    <a:lstStyle/>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Identifying errors</a:t>
                      </a:r>
                    </a:p>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Correcting errors</a:t>
                      </a:r>
                    </a:p>
                    <a:p>
                      <a:pPr marL="285750" indent="-173038" algn="l" defTabSz="914400" rtl="0" eaLnBrk="1" latinLnBrk="0" hangingPunct="1">
                        <a:buFont typeface="Arial" panose="020B0604020202020204" pitchFamily="34" charset="0"/>
                        <a:buChar char="•"/>
                      </a:pPr>
                      <a:r>
                        <a:rPr lang="en-US" sz="1200" kern="1200" dirty="0" smtClean="0">
                          <a:solidFill>
                            <a:schemeClr val="accent3">
                              <a:lumMod val="50000"/>
                            </a:schemeClr>
                          </a:solidFill>
                          <a:latin typeface="Avenir Next"/>
                          <a:ea typeface="+mn-ea"/>
                          <a:cs typeface="+mn-cs"/>
                        </a:rPr>
                        <a:t>Continuous training</a:t>
                      </a:r>
                      <a:endParaRPr lang="en-US" sz="1200" kern="1200" dirty="0">
                        <a:solidFill>
                          <a:schemeClr val="accent3">
                            <a:lumMod val="50000"/>
                          </a:schemeClr>
                        </a:solidFill>
                        <a:latin typeface="Avenir Next"/>
                        <a:ea typeface="+mn-ea"/>
                        <a:cs typeface="+mn-cs"/>
                      </a:endParaRPr>
                    </a:p>
                  </a:txBody>
                  <a:tcPr/>
                </a:tc>
                <a:extLst>
                  <a:ext uri="{0D108BD9-81ED-4DB2-BD59-A6C34878D82A}">
                    <a16:rowId xmlns:a16="http://schemas.microsoft.com/office/drawing/2014/main" val="10010"/>
                  </a:ext>
                </a:extLst>
              </a:tr>
            </a:tbl>
          </a:graphicData>
        </a:graphic>
      </p:graphicFrame>
      <p:sp>
        <p:nvSpPr>
          <p:cNvPr id="2" name="Footer Placeholder 1"/>
          <p:cNvSpPr>
            <a:spLocks noGrp="1"/>
          </p:cNvSpPr>
          <p:nvPr>
            <p:ph type="ftr" sz="quarter" idx="10"/>
          </p:nvPr>
        </p:nvSpPr>
        <p:spPr>
          <a:xfrm>
            <a:off x="1358129" y="6507659"/>
            <a:ext cx="6381344" cy="365125"/>
          </a:xfrm>
        </p:spPr>
        <p:txBody>
          <a:bodyPr/>
          <a:lstStyle/>
          <a:p>
            <a:pPr>
              <a:defRPr/>
            </a:pPr>
            <a:r>
              <a:rPr lang="en-US" sz="1000" dirty="0" smtClean="0">
                <a:solidFill>
                  <a:prstClr val="black">
                    <a:tint val="75000"/>
                  </a:prstClr>
                </a:solidFill>
              </a:rPr>
              <a:t>Approved for public release: distribution unlimited.</a:t>
            </a:r>
            <a:endParaRPr lang="en-US" sz="1000" dirty="0">
              <a:solidFill>
                <a:prstClr val="black">
                  <a:tint val="75000"/>
                </a:prstClr>
              </a:solidFill>
            </a:endParaRPr>
          </a:p>
        </p:txBody>
      </p:sp>
      <p:sp>
        <p:nvSpPr>
          <p:cNvPr id="3" name="Slide Number Placeholder 2"/>
          <p:cNvSpPr>
            <a:spLocks noGrp="1"/>
          </p:cNvSpPr>
          <p:nvPr>
            <p:ph type="sldNum" sz="quarter" idx="11"/>
          </p:nvPr>
        </p:nvSpPr>
        <p:spPr/>
        <p:txBody>
          <a:bodyPr/>
          <a:lstStyle/>
          <a:p>
            <a:pPr>
              <a:defRPr/>
            </a:pPr>
            <a:fld id="{231CC523-8BC6-4921-807A-66BD262F34AB}" type="slidenum">
              <a:rPr lang="en-US" smtClean="0">
                <a:solidFill>
                  <a:prstClr val="black">
                    <a:tint val="75000"/>
                  </a:prstClr>
                </a:solidFill>
              </a:rPr>
              <a:pPr>
                <a:defRPr/>
              </a:pPr>
              <a:t>7</a:t>
            </a:fld>
            <a:endParaRPr lang="en-US" dirty="0">
              <a:solidFill>
                <a:prstClr val="black">
                  <a:tint val="75000"/>
                </a:prstClr>
              </a:solidFill>
            </a:endParaRPr>
          </a:p>
        </p:txBody>
      </p:sp>
    </p:spTree>
    <p:extLst>
      <p:ext uri="{BB962C8B-B14F-4D97-AF65-F5344CB8AC3E}">
        <p14:creationId xmlns:p14="http://schemas.microsoft.com/office/powerpoint/2010/main" val="3905449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8</a:t>
            </a:fld>
            <a:endParaRPr lang="en-US" dirty="0"/>
          </a:p>
        </p:txBody>
      </p:sp>
      <p:sp>
        <p:nvSpPr>
          <p:cNvPr id="4" name="Title 3"/>
          <p:cNvSpPr>
            <a:spLocks noGrp="1"/>
          </p:cNvSpPr>
          <p:nvPr>
            <p:ph type="ctrTitle"/>
          </p:nvPr>
        </p:nvSpPr>
        <p:spPr/>
        <p:txBody>
          <a:bodyPr>
            <a:normAutofit/>
          </a:bodyPr>
          <a:lstStyle/>
          <a:p>
            <a:r>
              <a:rPr lang="en-US" dirty="0" smtClean="0"/>
              <a:t>Performance vs. </a:t>
            </a:r>
            <a:r>
              <a:rPr lang="en-US" dirty="0"/>
              <a:t>Explainability</a:t>
            </a:r>
          </a:p>
        </p:txBody>
      </p:sp>
      <p:sp>
        <p:nvSpPr>
          <p:cNvPr id="57" name="Rounded Rectangle 56"/>
          <p:cNvSpPr/>
          <p:nvPr/>
        </p:nvSpPr>
        <p:spPr>
          <a:xfrm>
            <a:off x="2182803" y="1341837"/>
            <a:ext cx="4023138" cy="2682297"/>
          </a:xfrm>
          <a:prstGeom prst="roundRect">
            <a:avLst>
              <a:gd name="adj" fmla="val 22135"/>
            </a:avLst>
          </a:prstGeom>
          <a:solidFill>
            <a:srgbClr val="FDE5CD">
              <a:alpha val="50196"/>
            </a:srgbClr>
          </a:solidFill>
          <a:ln w="12700" cap="flat" cmpd="sng" algn="ctr">
            <a:no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58" name="TextBox 57"/>
          <p:cNvSpPr txBox="1"/>
          <p:nvPr/>
        </p:nvSpPr>
        <p:spPr>
          <a:xfrm rot="16200000">
            <a:off x="5212407" y="2359251"/>
            <a:ext cx="2442276" cy="307777"/>
          </a:xfrm>
          <a:prstGeom prst="rect">
            <a:avLst/>
          </a:prstGeom>
          <a:noFill/>
        </p:spPr>
        <p:txBody>
          <a:bodyPr wrap="square" rtlCol="0">
            <a:spAutoFit/>
          </a:bodyPr>
          <a:lstStyle/>
          <a:p>
            <a:pPr algn="ctr">
              <a:defRPr/>
            </a:pPr>
            <a:r>
              <a:rPr lang="en-US" sz="1400" kern="0" dirty="0" smtClean="0">
                <a:solidFill>
                  <a:srgbClr val="1B587C">
                    <a:lumMod val="75000"/>
                  </a:srgbClr>
                </a:solidFill>
                <a:latin typeface="Avenir Next"/>
                <a:ea typeface="Avenir Next" charset="0"/>
                <a:cs typeface="Avenir Next" charset="0"/>
              </a:rPr>
              <a:t>Learning Performance</a:t>
            </a:r>
          </a:p>
        </p:txBody>
      </p:sp>
      <p:sp>
        <p:nvSpPr>
          <p:cNvPr id="59" name="TextBox 58"/>
          <p:cNvSpPr txBox="1"/>
          <p:nvPr/>
        </p:nvSpPr>
        <p:spPr>
          <a:xfrm>
            <a:off x="6298104" y="3424248"/>
            <a:ext cx="2620344" cy="307777"/>
          </a:xfrm>
          <a:prstGeom prst="rect">
            <a:avLst/>
          </a:prstGeom>
          <a:noFill/>
        </p:spPr>
        <p:txBody>
          <a:bodyPr wrap="square" rtlCol="0">
            <a:spAutoFit/>
          </a:bodyPr>
          <a:lstStyle/>
          <a:p>
            <a:pPr algn="ctr">
              <a:defRPr/>
            </a:pPr>
            <a:r>
              <a:rPr lang="en-US" sz="1400" kern="0" dirty="0" smtClean="0">
                <a:solidFill>
                  <a:srgbClr val="1B587C">
                    <a:lumMod val="75000"/>
                  </a:srgbClr>
                </a:solidFill>
                <a:latin typeface="Avenir Next"/>
                <a:ea typeface="Avenir Next" charset="0"/>
                <a:cs typeface="Avenir Next" charset="0"/>
              </a:rPr>
              <a:t>Explainability</a:t>
            </a:r>
          </a:p>
        </p:txBody>
      </p:sp>
      <p:sp>
        <p:nvSpPr>
          <p:cNvPr id="60" name="Rectangle 59"/>
          <p:cNvSpPr>
            <a:spLocks noChangeAspect="1"/>
          </p:cNvSpPr>
          <p:nvPr/>
        </p:nvSpPr>
        <p:spPr>
          <a:xfrm>
            <a:off x="6601281" y="1670524"/>
            <a:ext cx="2134550" cy="1716263"/>
          </a:xfrm>
          <a:prstGeom prst="rect">
            <a:avLst/>
          </a:prstGeom>
          <a:pattFill prst="smGrid">
            <a:fgClr>
              <a:srgbClr val="DAE3F3"/>
            </a:fgClr>
            <a:bgClr>
              <a:sysClr val="window" lastClr="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800" kern="0" dirty="0" smtClean="0">
              <a:solidFill>
                <a:prstClr val="black"/>
              </a:solidFill>
              <a:latin typeface="Avenir Next"/>
              <a:ea typeface="Avenir Next" charset="0"/>
              <a:cs typeface="Avenir Next" charset="0"/>
            </a:endParaRPr>
          </a:p>
        </p:txBody>
      </p:sp>
      <p:cxnSp>
        <p:nvCxnSpPr>
          <p:cNvPr id="61" name="Straight Connector 60"/>
          <p:cNvCxnSpPr/>
          <p:nvPr/>
        </p:nvCxnSpPr>
        <p:spPr>
          <a:xfrm>
            <a:off x="6623697" y="1660365"/>
            <a:ext cx="0" cy="1734778"/>
          </a:xfrm>
          <a:prstGeom prst="line">
            <a:avLst/>
          </a:prstGeom>
          <a:noFill/>
          <a:ln w="28575" cap="flat" cmpd="sng" algn="ctr">
            <a:solidFill>
              <a:srgbClr val="5B9BD5">
                <a:lumMod val="50000"/>
              </a:srgbClr>
            </a:solidFill>
            <a:prstDash val="solid"/>
            <a:miter lim="800000"/>
            <a:headEnd type="triangle" w="med" len="med"/>
            <a:tailEnd type="none" w="med" len="med"/>
          </a:ln>
          <a:effectLst/>
        </p:spPr>
      </p:cxnSp>
      <p:cxnSp>
        <p:nvCxnSpPr>
          <p:cNvPr id="62" name="Straight Connector 61"/>
          <p:cNvCxnSpPr>
            <a:cxnSpLocks noChangeAspect="1"/>
          </p:cNvCxnSpPr>
          <p:nvPr/>
        </p:nvCxnSpPr>
        <p:spPr>
          <a:xfrm flipH="1">
            <a:off x="6613014" y="3395141"/>
            <a:ext cx="2139410" cy="0"/>
          </a:xfrm>
          <a:prstGeom prst="line">
            <a:avLst/>
          </a:prstGeom>
          <a:noFill/>
          <a:ln w="28575" cap="flat" cmpd="sng" algn="ctr">
            <a:solidFill>
              <a:srgbClr val="5B9BD5">
                <a:lumMod val="50000"/>
              </a:srgbClr>
            </a:solidFill>
            <a:prstDash val="solid"/>
            <a:miter lim="800000"/>
            <a:headEnd type="triangle" w="med" len="med"/>
            <a:tailEnd type="none" w="med" len="med"/>
          </a:ln>
          <a:effectLst/>
        </p:spPr>
      </p:cxnSp>
      <p:sp>
        <p:nvSpPr>
          <p:cNvPr id="63" name="Oval 62"/>
          <p:cNvSpPr>
            <a:spLocks noChangeAspect="1"/>
          </p:cNvSpPr>
          <p:nvPr/>
        </p:nvSpPr>
        <p:spPr>
          <a:xfrm>
            <a:off x="6755289" y="1816186"/>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algn="ctr">
              <a:defRPr/>
            </a:pPr>
            <a:endParaRPr lang="en-US" sz="800" kern="0" dirty="0" smtClean="0">
              <a:solidFill>
                <a:prstClr val="black"/>
              </a:solidFill>
              <a:latin typeface="Avenir Next"/>
              <a:ea typeface="Avenir Next" charset="0"/>
              <a:cs typeface="Avenir Next" charset="0"/>
            </a:endParaRPr>
          </a:p>
        </p:txBody>
      </p:sp>
      <p:sp>
        <p:nvSpPr>
          <p:cNvPr id="64" name="Oval 63"/>
          <p:cNvSpPr>
            <a:spLocks noChangeAspect="1"/>
          </p:cNvSpPr>
          <p:nvPr/>
        </p:nvSpPr>
        <p:spPr>
          <a:xfrm>
            <a:off x="6877239" y="2130476"/>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algn="ctr">
              <a:defRPr/>
            </a:pPr>
            <a:endParaRPr lang="en-US" sz="800" kern="0" dirty="0" smtClean="0">
              <a:solidFill>
                <a:prstClr val="black"/>
              </a:solidFill>
              <a:latin typeface="Avenir Next"/>
              <a:ea typeface="Avenir Next" charset="0"/>
              <a:cs typeface="Avenir Next" charset="0"/>
            </a:endParaRPr>
          </a:p>
        </p:txBody>
      </p:sp>
      <p:sp>
        <p:nvSpPr>
          <p:cNvPr id="66" name="Oval 65"/>
          <p:cNvSpPr>
            <a:spLocks noChangeAspect="1"/>
          </p:cNvSpPr>
          <p:nvPr/>
        </p:nvSpPr>
        <p:spPr>
          <a:xfrm>
            <a:off x="7119309" y="2432177"/>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algn="ctr">
              <a:defRPr/>
            </a:pPr>
            <a:endParaRPr lang="en-US" sz="800" kern="0" dirty="0" smtClean="0">
              <a:solidFill>
                <a:prstClr val="black"/>
              </a:solidFill>
              <a:latin typeface="Avenir Next"/>
              <a:ea typeface="Avenir Next" charset="0"/>
              <a:cs typeface="Avenir Next" charset="0"/>
            </a:endParaRPr>
          </a:p>
        </p:txBody>
      </p:sp>
      <p:sp>
        <p:nvSpPr>
          <p:cNvPr id="67" name="Oval 66"/>
          <p:cNvSpPr>
            <a:spLocks noChangeAspect="1"/>
          </p:cNvSpPr>
          <p:nvPr/>
        </p:nvSpPr>
        <p:spPr>
          <a:xfrm>
            <a:off x="7503481" y="2760450"/>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algn="ctr">
              <a:defRPr/>
            </a:pPr>
            <a:endParaRPr lang="en-US" sz="800" kern="0" dirty="0" smtClean="0">
              <a:solidFill>
                <a:prstClr val="black"/>
              </a:solidFill>
              <a:latin typeface="Avenir Next"/>
              <a:ea typeface="Avenir Next" charset="0"/>
              <a:cs typeface="Avenir Next" charset="0"/>
            </a:endParaRPr>
          </a:p>
        </p:txBody>
      </p:sp>
      <p:sp>
        <p:nvSpPr>
          <p:cNvPr id="68" name="Oval 67"/>
          <p:cNvSpPr>
            <a:spLocks noChangeAspect="1"/>
          </p:cNvSpPr>
          <p:nvPr/>
        </p:nvSpPr>
        <p:spPr>
          <a:xfrm>
            <a:off x="6884970" y="2262499"/>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algn="ctr">
              <a:defRPr/>
            </a:pPr>
            <a:endParaRPr lang="en-US" sz="800" kern="0" dirty="0" smtClean="0">
              <a:solidFill>
                <a:prstClr val="black"/>
              </a:solidFill>
              <a:latin typeface="Avenir Next"/>
              <a:ea typeface="Avenir Next" charset="0"/>
              <a:cs typeface="Avenir Next" charset="0"/>
            </a:endParaRPr>
          </a:p>
        </p:txBody>
      </p:sp>
      <p:sp>
        <p:nvSpPr>
          <p:cNvPr id="69" name="TextBox 68"/>
          <p:cNvSpPr txBox="1"/>
          <p:nvPr/>
        </p:nvSpPr>
        <p:spPr>
          <a:xfrm>
            <a:off x="2440893" y="949013"/>
            <a:ext cx="3488154" cy="369332"/>
          </a:xfrm>
          <a:prstGeom prst="rect">
            <a:avLst/>
          </a:prstGeom>
          <a:noFill/>
        </p:spPr>
        <p:txBody>
          <a:bodyPr wrap="square" rtlCol="0">
            <a:spAutoFit/>
          </a:bodyPr>
          <a:lstStyle/>
          <a:p>
            <a:pPr algn="ctr"/>
            <a:r>
              <a:rPr lang="en-US" dirty="0" smtClean="0">
                <a:solidFill>
                  <a:srgbClr val="F07F09">
                    <a:lumMod val="50000"/>
                  </a:srgbClr>
                </a:solidFill>
                <a:latin typeface="Avenir Next"/>
              </a:rPr>
              <a:t>Learning Techniques (today)</a:t>
            </a:r>
            <a:endParaRPr lang="en-US" dirty="0">
              <a:solidFill>
                <a:srgbClr val="F07F09">
                  <a:lumMod val="50000"/>
                </a:srgbClr>
              </a:solidFill>
              <a:latin typeface="Avenir Next"/>
            </a:endParaRPr>
          </a:p>
        </p:txBody>
      </p:sp>
      <p:sp>
        <p:nvSpPr>
          <p:cNvPr id="70" name="Oval 69"/>
          <p:cNvSpPr/>
          <p:nvPr/>
        </p:nvSpPr>
        <p:spPr>
          <a:xfrm>
            <a:off x="3531895" y="1692640"/>
            <a:ext cx="1776080" cy="2227334"/>
          </a:xfrm>
          <a:prstGeom prst="ellipse">
            <a:avLst/>
          </a:prstGeom>
          <a:solidFill>
            <a:srgbClr val="C19859">
              <a:lumMod val="40000"/>
              <a:lumOff val="60000"/>
              <a:alpha val="49804"/>
            </a:srgbClr>
          </a:solidFill>
          <a:ln w="3175" cap="flat" cmpd="sng" algn="ctr">
            <a:solidFill>
              <a:srgbClr val="C19859">
                <a:lumMod val="75000"/>
              </a:srgbClr>
            </a:solid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71" name="Oval 70"/>
          <p:cNvSpPr/>
          <p:nvPr/>
        </p:nvSpPr>
        <p:spPr>
          <a:xfrm>
            <a:off x="2280473" y="1422936"/>
            <a:ext cx="1670628" cy="1541183"/>
          </a:xfrm>
          <a:prstGeom prst="ellipse">
            <a:avLst/>
          </a:prstGeom>
          <a:solidFill>
            <a:srgbClr val="DFD7E7">
              <a:alpha val="50196"/>
            </a:srgbClr>
          </a:solidFill>
          <a:ln w="3175" cap="flat" cmpd="sng" algn="ctr">
            <a:solidFill>
              <a:srgbClr val="604878">
                <a:lumMod val="60000"/>
                <a:lumOff val="40000"/>
              </a:srgbClr>
            </a:solid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72" name="Oval 71"/>
          <p:cNvSpPr/>
          <p:nvPr/>
        </p:nvSpPr>
        <p:spPr>
          <a:xfrm>
            <a:off x="2369077" y="2559466"/>
            <a:ext cx="1481714" cy="1360507"/>
          </a:xfrm>
          <a:prstGeom prst="ellipse">
            <a:avLst/>
          </a:prstGeom>
          <a:solidFill>
            <a:srgbClr val="323232">
              <a:lumMod val="25000"/>
              <a:lumOff val="75000"/>
              <a:alpha val="50196"/>
            </a:srgbClr>
          </a:solidFill>
          <a:ln w="3175" cap="flat" cmpd="sng" algn="ctr">
            <a:solidFill>
              <a:srgbClr val="323232">
                <a:lumMod val="50000"/>
                <a:lumOff val="50000"/>
              </a:srgbClr>
            </a:solid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73" name="Oval 72"/>
          <p:cNvSpPr/>
          <p:nvPr/>
        </p:nvSpPr>
        <p:spPr>
          <a:xfrm>
            <a:off x="4857761" y="1906069"/>
            <a:ext cx="1235718" cy="1216862"/>
          </a:xfrm>
          <a:prstGeom prst="ellipse">
            <a:avLst/>
          </a:prstGeom>
          <a:solidFill>
            <a:srgbClr val="D3CBB6">
              <a:alpha val="50196"/>
            </a:srgbClr>
          </a:solidFill>
          <a:ln w="3175" cap="flat" cmpd="sng" algn="ctr">
            <a:solidFill>
              <a:srgbClr val="C19859">
                <a:lumMod val="75000"/>
              </a:srgbClr>
            </a:solid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74" name="Oval 73"/>
          <p:cNvSpPr/>
          <p:nvPr/>
        </p:nvSpPr>
        <p:spPr>
          <a:xfrm>
            <a:off x="2668894" y="1764489"/>
            <a:ext cx="1135212" cy="1044368"/>
          </a:xfrm>
          <a:prstGeom prst="ellipse">
            <a:avLst/>
          </a:prstGeom>
          <a:solidFill>
            <a:srgbClr val="BFAFCF">
              <a:alpha val="25098"/>
            </a:srgbClr>
          </a:solidFill>
          <a:ln w="3175" cap="flat" cmpd="sng" algn="ctr">
            <a:solidFill>
              <a:srgbClr val="604878">
                <a:lumMod val="60000"/>
                <a:lumOff val="40000"/>
              </a:srgbClr>
            </a:solid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75" name="Rectangle 74"/>
          <p:cNvSpPr/>
          <p:nvPr/>
        </p:nvSpPr>
        <p:spPr>
          <a:xfrm>
            <a:off x="2566454" y="1520595"/>
            <a:ext cx="994182" cy="276999"/>
          </a:xfrm>
          <a:prstGeom prst="rect">
            <a:avLst/>
          </a:prstGeom>
          <a:ln>
            <a:noFill/>
          </a:ln>
        </p:spPr>
        <p:txBody>
          <a:bodyPr wrap="none">
            <a:spAutoFit/>
          </a:bodyPr>
          <a:lstStyle/>
          <a:p>
            <a:pPr algn="ctr"/>
            <a:r>
              <a:rPr lang="en-US" sz="1200" dirty="0" smtClean="0">
                <a:solidFill>
                  <a:srgbClr val="604878">
                    <a:lumMod val="75000"/>
                  </a:srgbClr>
                </a:solidFill>
                <a:latin typeface="Avenir Next"/>
              </a:rPr>
              <a:t>Neural Nets</a:t>
            </a:r>
            <a:endParaRPr lang="en-US" sz="1200" dirty="0">
              <a:solidFill>
                <a:srgbClr val="604878">
                  <a:lumMod val="75000"/>
                </a:srgbClr>
              </a:solidFill>
              <a:latin typeface="Avenir Next"/>
            </a:endParaRPr>
          </a:p>
        </p:txBody>
      </p:sp>
      <p:sp>
        <p:nvSpPr>
          <p:cNvPr id="76" name="Rectangle 75"/>
          <p:cNvSpPr/>
          <p:nvPr/>
        </p:nvSpPr>
        <p:spPr>
          <a:xfrm>
            <a:off x="2361660" y="3037176"/>
            <a:ext cx="841897" cy="461665"/>
          </a:xfrm>
          <a:prstGeom prst="rect">
            <a:avLst/>
          </a:prstGeom>
          <a:ln>
            <a:noFill/>
          </a:ln>
        </p:spPr>
        <p:txBody>
          <a:bodyPr wrap="none">
            <a:spAutoFit/>
          </a:bodyPr>
          <a:lstStyle/>
          <a:p>
            <a:pPr algn="ctr"/>
            <a:r>
              <a:rPr lang="en-US" sz="1200" dirty="0" smtClean="0">
                <a:solidFill>
                  <a:srgbClr val="323232">
                    <a:lumMod val="75000"/>
                    <a:lumOff val="25000"/>
                  </a:srgbClr>
                </a:solidFill>
                <a:latin typeface="Avenir Next"/>
              </a:rPr>
              <a:t>Statistical</a:t>
            </a:r>
          </a:p>
          <a:p>
            <a:pPr algn="ctr"/>
            <a:r>
              <a:rPr lang="en-US" sz="1200" dirty="0" smtClean="0">
                <a:solidFill>
                  <a:srgbClr val="323232">
                    <a:lumMod val="75000"/>
                    <a:lumOff val="25000"/>
                  </a:srgbClr>
                </a:solidFill>
                <a:latin typeface="Avenir Next"/>
              </a:rPr>
              <a:t>Models</a:t>
            </a:r>
            <a:endParaRPr lang="en-US" sz="1200" dirty="0">
              <a:solidFill>
                <a:srgbClr val="323232">
                  <a:lumMod val="75000"/>
                  <a:lumOff val="25000"/>
                </a:srgbClr>
              </a:solidFill>
              <a:latin typeface="Avenir Next"/>
            </a:endParaRPr>
          </a:p>
        </p:txBody>
      </p:sp>
      <p:sp>
        <p:nvSpPr>
          <p:cNvPr id="77" name="Rectangle 76"/>
          <p:cNvSpPr/>
          <p:nvPr/>
        </p:nvSpPr>
        <p:spPr>
          <a:xfrm>
            <a:off x="5069484" y="2145651"/>
            <a:ext cx="865943" cy="461665"/>
          </a:xfrm>
          <a:prstGeom prst="rect">
            <a:avLst/>
          </a:prstGeom>
          <a:ln>
            <a:noFill/>
          </a:ln>
        </p:spPr>
        <p:txBody>
          <a:bodyPr wrap="none">
            <a:spAutoFit/>
          </a:bodyPr>
          <a:lstStyle/>
          <a:p>
            <a:pPr algn="ctr"/>
            <a:r>
              <a:rPr lang="en-US" sz="1200" dirty="0" smtClean="0">
                <a:solidFill>
                  <a:srgbClr val="C19859">
                    <a:lumMod val="75000"/>
                  </a:srgbClr>
                </a:solidFill>
                <a:latin typeface="Avenir Next"/>
              </a:rPr>
              <a:t>Ensemble</a:t>
            </a:r>
          </a:p>
          <a:p>
            <a:pPr algn="ctr"/>
            <a:r>
              <a:rPr lang="en-US" sz="1200" dirty="0" smtClean="0">
                <a:solidFill>
                  <a:srgbClr val="C19859">
                    <a:lumMod val="75000"/>
                  </a:srgbClr>
                </a:solidFill>
                <a:latin typeface="Avenir Next"/>
              </a:rPr>
              <a:t>Methods</a:t>
            </a:r>
            <a:endParaRPr lang="en-US" sz="1200" dirty="0">
              <a:solidFill>
                <a:srgbClr val="C19859">
                  <a:lumMod val="75000"/>
                </a:srgbClr>
              </a:solidFill>
              <a:latin typeface="Avenir Next"/>
            </a:endParaRPr>
          </a:p>
        </p:txBody>
      </p:sp>
      <p:sp>
        <p:nvSpPr>
          <p:cNvPr id="78" name="Rectangle 77"/>
          <p:cNvSpPr/>
          <p:nvPr/>
        </p:nvSpPr>
        <p:spPr>
          <a:xfrm>
            <a:off x="5138289" y="3159059"/>
            <a:ext cx="771365" cy="461665"/>
          </a:xfrm>
          <a:prstGeom prst="rect">
            <a:avLst/>
          </a:prstGeom>
          <a:ln>
            <a:noFill/>
          </a:ln>
        </p:spPr>
        <p:txBody>
          <a:bodyPr wrap="none">
            <a:spAutoFit/>
          </a:bodyPr>
          <a:lstStyle/>
          <a:p>
            <a:pPr algn="ctr"/>
            <a:r>
              <a:rPr lang="en-US" sz="1200" dirty="0" smtClean="0">
                <a:solidFill>
                  <a:srgbClr val="9F2936">
                    <a:lumMod val="75000"/>
                  </a:srgbClr>
                </a:solidFill>
                <a:latin typeface="Avenir Next"/>
              </a:rPr>
              <a:t>Decision</a:t>
            </a:r>
          </a:p>
          <a:p>
            <a:pPr algn="ctr"/>
            <a:r>
              <a:rPr lang="en-US" sz="1200" dirty="0" smtClean="0">
                <a:solidFill>
                  <a:srgbClr val="9F2936">
                    <a:lumMod val="75000"/>
                  </a:srgbClr>
                </a:solidFill>
                <a:latin typeface="Avenir Next"/>
              </a:rPr>
              <a:t>Trees</a:t>
            </a:r>
            <a:endParaRPr lang="en-US" sz="1200" dirty="0">
              <a:solidFill>
                <a:srgbClr val="9F2936">
                  <a:lumMod val="75000"/>
                </a:srgbClr>
              </a:solidFill>
              <a:latin typeface="Avenir Next"/>
            </a:endParaRPr>
          </a:p>
        </p:txBody>
      </p:sp>
      <p:sp>
        <p:nvSpPr>
          <p:cNvPr id="79" name="Oval 78"/>
          <p:cNvSpPr/>
          <p:nvPr/>
        </p:nvSpPr>
        <p:spPr>
          <a:xfrm>
            <a:off x="3719941" y="2261859"/>
            <a:ext cx="1290142" cy="807279"/>
          </a:xfrm>
          <a:prstGeom prst="ellipse">
            <a:avLst/>
          </a:prstGeom>
          <a:solidFill>
            <a:srgbClr val="E4D1B6">
              <a:alpha val="50196"/>
            </a:srgbClr>
          </a:solidFill>
          <a:ln w="3175" cap="flat" cmpd="sng" algn="ctr">
            <a:solidFill>
              <a:srgbClr val="C19859">
                <a:lumMod val="60000"/>
                <a:lumOff val="40000"/>
              </a:srgbClr>
            </a:solid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80" name="Rectangle 79"/>
          <p:cNvSpPr/>
          <p:nvPr/>
        </p:nvSpPr>
        <p:spPr>
          <a:xfrm>
            <a:off x="2865326" y="2016360"/>
            <a:ext cx="779381" cy="461665"/>
          </a:xfrm>
          <a:prstGeom prst="rect">
            <a:avLst/>
          </a:prstGeom>
          <a:ln>
            <a:noFill/>
          </a:ln>
        </p:spPr>
        <p:txBody>
          <a:bodyPr wrap="none">
            <a:spAutoFit/>
          </a:bodyPr>
          <a:lstStyle/>
          <a:p>
            <a:pPr algn="ctr"/>
            <a:r>
              <a:rPr lang="en-US" sz="1200" dirty="0" smtClean="0">
                <a:solidFill>
                  <a:srgbClr val="604878">
                    <a:lumMod val="75000"/>
                  </a:srgbClr>
                </a:solidFill>
                <a:latin typeface="Avenir Next"/>
              </a:rPr>
              <a:t>Deep</a:t>
            </a:r>
          </a:p>
          <a:p>
            <a:pPr algn="ctr"/>
            <a:r>
              <a:rPr lang="en-US" sz="1200" dirty="0" smtClean="0">
                <a:solidFill>
                  <a:srgbClr val="604878">
                    <a:lumMod val="75000"/>
                  </a:srgbClr>
                </a:solidFill>
                <a:latin typeface="Avenir Next"/>
              </a:rPr>
              <a:t>Learning</a:t>
            </a:r>
            <a:endParaRPr lang="en-US" sz="1200" dirty="0">
              <a:solidFill>
                <a:srgbClr val="604878">
                  <a:lumMod val="75000"/>
                </a:srgbClr>
              </a:solidFill>
              <a:latin typeface="Avenir Next"/>
            </a:endParaRPr>
          </a:p>
        </p:txBody>
      </p:sp>
      <p:sp>
        <p:nvSpPr>
          <p:cNvPr id="81" name="Oval 80"/>
          <p:cNvSpPr/>
          <p:nvPr/>
        </p:nvSpPr>
        <p:spPr>
          <a:xfrm>
            <a:off x="3767904" y="2976730"/>
            <a:ext cx="1281260" cy="784714"/>
          </a:xfrm>
          <a:prstGeom prst="ellipse">
            <a:avLst/>
          </a:prstGeom>
          <a:solidFill>
            <a:srgbClr val="E4D1B6">
              <a:alpha val="50196"/>
            </a:srgbClr>
          </a:solidFill>
          <a:ln w="3175" cap="flat" cmpd="sng" algn="ctr">
            <a:solidFill>
              <a:srgbClr val="C19859">
                <a:lumMod val="60000"/>
                <a:lumOff val="40000"/>
              </a:srgbClr>
            </a:solid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82" name="Rectangle 81"/>
          <p:cNvSpPr/>
          <p:nvPr/>
        </p:nvSpPr>
        <p:spPr>
          <a:xfrm>
            <a:off x="3070577" y="3439258"/>
            <a:ext cx="561372" cy="261610"/>
          </a:xfrm>
          <a:prstGeom prst="rect">
            <a:avLst/>
          </a:prstGeom>
          <a:ln>
            <a:noFill/>
          </a:ln>
        </p:spPr>
        <p:txBody>
          <a:bodyPr wrap="none">
            <a:spAutoFit/>
          </a:bodyPr>
          <a:lstStyle/>
          <a:p>
            <a:pPr algn="ctr"/>
            <a:r>
              <a:rPr lang="en-US" sz="1100" dirty="0" smtClean="0">
                <a:solidFill>
                  <a:srgbClr val="323232">
                    <a:lumMod val="75000"/>
                    <a:lumOff val="25000"/>
                  </a:srgbClr>
                </a:solidFill>
                <a:latin typeface="Avenir Next"/>
              </a:rPr>
              <a:t>SVMs</a:t>
            </a:r>
            <a:endParaRPr lang="en-US" sz="1100" dirty="0">
              <a:solidFill>
                <a:srgbClr val="323232">
                  <a:lumMod val="75000"/>
                  <a:lumOff val="25000"/>
                </a:srgbClr>
              </a:solidFill>
              <a:latin typeface="Avenir Next"/>
            </a:endParaRPr>
          </a:p>
        </p:txBody>
      </p:sp>
      <p:sp>
        <p:nvSpPr>
          <p:cNvPr id="83" name="Rectangle 82"/>
          <p:cNvSpPr/>
          <p:nvPr/>
        </p:nvSpPr>
        <p:spPr>
          <a:xfrm>
            <a:off x="3189468" y="2964640"/>
            <a:ext cx="567783" cy="261610"/>
          </a:xfrm>
          <a:prstGeom prst="rect">
            <a:avLst/>
          </a:prstGeom>
          <a:ln>
            <a:noFill/>
          </a:ln>
        </p:spPr>
        <p:txBody>
          <a:bodyPr wrap="none">
            <a:spAutoFit/>
          </a:bodyPr>
          <a:lstStyle/>
          <a:p>
            <a:pPr algn="ctr"/>
            <a:r>
              <a:rPr lang="en-US" sz="1100" dirty="0" smtClean="0">
                <a:solidFill>
                  <a:srgbClr val="323232">
                    <a:lumMod val="75000"/>
                    <a:lumOff val="25000"/>
                  </a:srgbClr>
                </a:solidFill>
                <a:latin typeface="Avenir Next"/>
              </a:rPr>
              <a:t>AOGs</a:t>
            </a:r>
            <a:endParaRPr lang="en-US" sz="1100" dirty="0">
              <a:solidFill>
                <a:srgbClr val="323232">
                  <a:lumMod val="75000"/>
                  <a:lumOff val="25000"/>
                </a:srgbClr>
              </a:solidFill>
              <a:latin typeface="Avenir Next"/>
            </a:endParaRPr>
          </a:p>
        </p:txBody>
      </p:sp>
      <p:sp>
        <p:nvSpPr>
          <p:cNvPr id="84" name="Oval 83"/>
          <p:cNvSpPr/>
          <p:nvPr/>
        </p:nvSpPr>
        <p:spPr>
          <a:xfrm>
            <a:off x="3839062" y="2687775"/>
            <a:ext cx="1087118" cy="627603"/>
          </a:xfrm>
          <a:prstGeom prst="ellipse">
            <a:avLst/>
          </a:prstGeom>
          <a:solidFill>
            <a:srgbClr val="F3EADE">
              <a:alpha val="20000"/>
            </a:srgbClr>
          </a:solidFill>
          <a:ln w="3175" cap="flat" cmpd="sng" algn="ctr">
            <a:solidFill>
              <a:srgbClr val="C19859">
                <a:lumMod val="60000"/>
                <a:lumOff val="40000"/>
              </a:srgbClr>
            </a:solid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85" name="Rectangle 84"/>
          <p:cNvSpPr/>
          <p:nvPr/>
        </p:nvSpPr>
        <p:spPr>
          <a:xfrm>
            <a:off x="3912405" y="2277741"/>
            <a:ext cx="906017" cy="430887"/>
          </a:xfrm>
          <a:prstGeom prst="rect">
            <a:avLst/>
          </a:prstGeom>
          <a:ln>
            <a:noFill/>
          </a:ln>
        </p:spPr>
        <p:txBody>
          <a:bodyPr wrap="none">
            <a:spAutoFit/>
          </a:bodyPr>
          <a:lstStyle/>
          <a:p>
            <a:pPr algn="ctr"/>
            <a:r>
              <a:rPr lang="en-US" sz="1100" dirty="0" smtClean="0">
                <a:solidFill>
                  <a:srgbClr val="C19859">
                    <a:lumMod val="75000"/>
                  </a:srgbClr>
                </a:solidFill>
                <a:latin typeface="Avenir Next"/>
              </a:rPr>
              <a:t>Bayesian</a:t>
            </a:r>
          </a:p>
          <a:p>
            <a:pPr algn="ctr"/>
            <a:r>
              <a:rPr lang="en-US" sz="1100" dirty="0" smtClean="0">
                <a:solidFill>
                  <a:srgbClr val="C19859">
                    <a:lumMod val="75000"/>
                  </a:srgbClr>
                </a:solidFill>
                <a:latin typeface="Avenir Next"/>
              </a:rPr>
              <a:t> Belief Nets</a:t>
            </a:r>
            <a:endParaRPr lang="en-US" sz="1100" dirty="0">
              <a:solidFill>
                <a:srgbClr val="C19859">
                  <a:lumMod val="75000"/>
                </a:srgbClr>
              </a:solidFill>
              <a:latin typeface="Avenir Next"/>
            </a:endParaRPr>
          </a:p>
        </p:txBody>
      </p:sp>
      <p:sp>
        <p:nvSpPr>
          <p:cNvPr id="86" name="Rectangle 85"/>
          <p:cNvSpPr/>
          <p:nvPr/>
        </p:nvSpPr>
        <p:spPr>
          <a:xfrm>
            <a:off x="4048586" y="3286435"/>
            <a:ext cx="730302" cy="430887"/>
          </a:xfrm>
          <a:prstGeom prst="rect">
            <a:avLst/>
          </a:prstGeom>
          <a:ln>
            <a:noFill/>
          </a:ln>
        </p:spPr>
        <p:txBody>
          <a:bodyPr wrap="square">
            <a:spAutoFit/>
          </a:bodyPr>
          <a:lstStyle/>
          <a:p>
            <a:pPr algn="ctr"/>
            <a:r>
              <a:rPr lang="en-US" sz="1100" dirty="0" smtClean="0">
                <a:solidFill>
                  <a:srgbClr val="C19859">
                    <a:lumMod val="75000"/>
                  </a:srgbClr>
                </a:solidFill>
                <a:latin typeface="Avenir Next"/>
              </a:rPr>
              <a:t>Markov Models</a:t>
            </a:r>
            <a:endParaRPr lang="en-US" sz="1100" dirty="0">
              <a:solidFill>
                <a:srgbClr val="C19859">
                  <a:lumMod val="75000"/>
                </a:srgbClr>
              </a:solidFill>
              <a:latin typeface="Avenir Next"/>
            </a:endParaRPr>
          </a:p>
        </p:txBody>
      </p:sp>
      <p:sp>
        <p:nvSpPr>
          <p:cNvPr id="87" name="Rectangle 86"/>
          <p:cNvSpPr/>
          <p:nvPr/>
        </p:nvSpPr>
        <p:spPr>
          <a:xfrm>
            <a:off x="4443578" y="2878544"/>
            <a:ext cx="452367" cy="215444"/>
          </a:xfrm>
          <a:prstGeom prst="rect">
            <a:avLst/>
          </a:prstGeom>
          <a:ln>
            <a:noFill/>
          </a:ln>
        </p:spPr>
        <p:txBody>
          <a:bodyPr wrap="none">
            <a:spAutoFit/>
          </a:bodyPr>
          <a:lstStyle/>
          <a:p>
            <a:pPr algn="ctr"/>
            <a:r>
              <a:rPr lang="en-US" sz="800" dirty="0" smtClean="0">
                <a:solidFill>
                  <a:srgbClr val="C19859">
                    <a:lumMod val="75000"/>
                  </a:srgbClr>
                </a:solidFill>
                <a:latin typeface="Avenir Next"/>
              </a:rPr>
              <a:t>HBNs</a:t>
            </a:r>
            <a:endParaRPr lang="en-US" sz="800" dirty="0">
              <a:solidFill>
                <a:srgbClr val="C19859">
                  <a:lumMod val="75000"/>
                </a:srgbClr>
              </a:solidFill>
              <a:latin typeface="Avenir Next"/>
            </a:endParaRPr>
          </a:p>
        </p:txBody>
      </p:sp>
      <p:sp>
        <p:nvSpPr>
          <p:cNvPr id="88" name="Rectangle 87"/>
          <p:cNvSpPr/>
          <p:nvPr/>
        </p:nvSpPr>
        <p:spPr>
          <a:xfrm>
            <a:off x="4172286" y="3063727"/>
            <a:ext cx="452368" cy="215444"/>
          </a:xfrm>
          <a:prstGeom prst="rect">
            <a:avLst/>
          </a:prstGeom>
          <a:ln>
            <a:noFill/>
          </a:ln>
        </p:spPr>
        <p:txBody>
          <a:bodyPr wrap="none">
            <a:spAutoFit/>
          </a:bodyPr>
          <a:lstStyle/>
          <a:p>
            <a:pPr algn="ctr"/>
            <a:r>
              <a:rPr lang="en-US" sz="800" dirty="0" smtClean="0">
                <a:solidFill>
                  <a:srgbClr val="C19859">
                    <a:lumMod val="75000"/>
                  </a:srgbClr>
                </a:solidFill>
                <a:latin typeface="Avenir Next"/>
              </a:rPr>
              <a:t>MLNs</a:t>
            </a:r>
            <a:endParaRPr lang="en-US" sz="800" dirty="0">
              <a:solidFill>
                <a:srgbClr val="C19859">
                  <a:lumMod val="75000"/>
                </a:srgbClr>
              </a:solidFill>
              <a:latin typeface="Avenir Next"/>
            </a:endParaRPr>
          </a:p>
        </p:txBody>
      </p:sp>
      <p:sp>
        <p:nvSpPr>
          <p:cNvPr id="97" name="Rectangle 96"/>
          <p:cNvSpPr/>
          <p:nvPr/>
        </p:nvSpPr>
        <p:spPr>
          <a:xfrm>
            <a:off x="4188523" y="2691343"/>
            <a:ext cx="433132" cy="246221"/>
          </a:xfrm>
          <a:prstGeom prst="rect">
            <a:avLst/>
          </a:prstGeom>
          <a:ln>
            <a:noFill/>
          </a:ln>
        </p:spPr>
        <p:txBody>
          <a:bodyPr wrap="none">
            <a:spAutoFit/>
          </a:bodyPr>
          <a:lstStyle/>
          <a:p>
            <a:pPr algn="ctr"/>
            <a:r>
              <a:rPr lang="en-US" sz="1000" dirty="0" smtClean="0">
                <a:solidFill>
                  <a:srgbClr val="C19859">
                    <a:lumMod val="75000"/>
                  </a:srgbClr>
                </a:solidFill>
                <a:latin typeface="Avenir Next"/>
              </a:rPr>
              <a:t>SRL</a:t>
            </a:r>
            <a:endParaRPr lang="en-US" sz="1000" dirty="0">
              <a:solidFill>
                <a:srgbClr val="C19859">
                  <a:lumMod val="75000"/>
                </a:srgbClr>
              </a:solidFill>
              <a:latin typeface="Avenir Next"/>
            </a:endParaRPr>
          </a:p>
        </p:txBody>
      </p:sp>
      <p:sp>
        <p:nvSpPr>
          <p:cNvPr id="98" name="Rectangle 97"/>
          <p:cNvSpPr/>
          <p:nvPr/>
        </p:nvSpPr>
        <p:spPr>
          <a:xfrm>
            <a:off x="3912534" y="2878544"/>
            <a:ext cx="445956" cy="215444"/>
          </a:xfrm>
          <a:prstGeom prst="rect">
            <a:avLst/>
          </a:prstGeom>
          <a:ln>
            <a:noFill/>
          </a:ln>
        </p:spPr>
        <p:txBody>
          <a:bodyPr wrap="none">
            <a:spAutoFit/>
          </a:bodyPr>
          <a:lstStyle/>
          <a:p>
            <a:pPr algn="ctr"/>
            <a:r>
              <a:rPr lang="en-US" sz="800" dirty="0" smtClean="0">
                <a:solidFill>
                  <a:srgbClr val="C19859">
                    <a:lumMod val="75000"/>
                  </a:srgbClr>
                </a:solidFill>
                <a:latin typeface="Avenir Next"/>
              </a:rPr>
              <a:t>CRFs</a:t>
            </a:r>
            <a:endParaRPr lang="en-US" sz="800" dirty="0">
              <a:solidFill>
                <a:srgbClr val="C19859">
                  <a:lumMod val="75000"/>
                </a:srgbClr>
              </a:solidFill>
              <a:latin typeface="Avenir Next"/>
            </a:endParaRPr>
          </a:p>
        </p:txBody>
      </p:sp>
      <p:cxnSp>
        <p:nvCxnSpPr>
          <p:cNvPr id="99" name="Straight Arrow Connector 98"/>
          <p:cNvCxnSpPr>
            <a:endCxn id="63" idx="2"/>
          </p:cNvCxnSpPr>
          <p:nvPr/>
        </p:nvCxnSpPr>
        <p:spPr>
          <a:xfrm flipV="1">
            <a:off x="3404681" y="1859514"/>
            <a:ext cx="3350608" cy="418227"/>
          </a:xfrm>
          <a:prstGeom prst="straightConnector1">
            <a:avLst/>
          </a:prstGeom>
          <a:noFill/>
          <a:ln w="6350" cap="flat" cmpd="sng" algn="ctr">
            <a:solidFill>
              <a:srgbClr val="F07F09">
                <a:lumMod val="75000"/>
              </a:srgbClr>
            </a:solidFill>
            <a:prstDash val="solid"/>
            <a:miter lim="800000"/>
            <a:tailEnd type="stealth"/>
          </a:ln>
          <a:effectLst/>
        </p:spPr>
      </p:cxnSp>
      <p:sp>
        <p:nvSpPr>
          <p:cNvPr id="100" name="Oval 99"/>
          <p:cNvSpPr/>
          <p:nvPr/>
        </p:nvSpPr>
        <p:spPr>
          <a:xfrm>
            <a:off x="4934089" y="2651774"/>
            <a:ext cx="1159390" cy="1207027"/>
          </a:xfrm>
          <a:prstGeom prst="ellipse">
            <a:avLst/>
          </a:prstGeom>
          <a:solidFill>
            <a:srgbClr val="F2CED2">
              <a:alpha val="50196"/>
            </a:srgbClr>
          </a:solidFill>
          <a:ln w="3175" cap="flat" cmpd="sng" algn="ctr">
            <a:solidFill>
              <a:srgbClr val="9F2936">
                <a:lumMod val="60000"/>
                <a:lumOff val="40000"/>
              </a:srgbClr>
            </a:solidFill>
            <a:prstDash val="solid"/>
            <a:miter lim="800000"/>
          </a:ln>
          <a:effectLst/>
        </p:spPr>
        <p:txBody>
          <a:bodyPr rtlCol="0" anchor="ctr"/>
          <a:lstStyle/>
          <a:p>
            <a:pPr algn="ctr">
              <a:defRPr/>
            </a:pPr>
            <a:endParaRPr lang="en-US" sz="1400" kern="0" dirty="0" smtClean="0">
              <a:solidFill>
                <a:prstClr val="black"/>
              </a:solidFill>
              <a:latin typeface="Calibri" panose="020F0502020204030204"/>
            </a:endParaRPr>
          </a:p>
        </p:txBody>
      </p:sp>
      <p:sp>
        <p:nvSpPr>
          <p:cNvPr id="101" name="Rectangle 100"/>
          <p:cNvSpPr/>
          <p:nvPr/>
        </p:nvSpPr>
        <p:spPr>
          <a:xfrm>
            <a:off x="5154443" y="2669086"/>
            <a:ext cx="696024" cy="415498"/>
          </a:xfrm>
          <a:prstGeom prst="rect">
            <a:avLst/>
          </a:prstGeom>
          <a:ln>
            <a:noFill/>
          </a:ln>
        </p:spPr>
        <p:txBody>
          <a:bodyPr wrap="none">
            <a:spAutoFit/>
          </a:bodyPr>
          <a:lstStyle/>
          <a:p>
            <a:pPr algn="ctr"/>
            <a:r>
              <a:rPr lang="en-US" sz="1050" dirty="0" smtClean="0">
                <a:solidFill>
                  <a:srgbClr val="C19859">
                    <a:lumMod val="75000"/>
                  </a:srgbClr>
                </a:solidFill>
                <a:latin typeface="Avenir Next"/>
              </a:rPr>
              <a:t>Random</a:t>
            </a:r>
          </a:p>
          <a:p>
            <a:pPr algn="ctr"/>
            <a:r>
              <a:rPr lang="en-US" sz="1050" dirty="0" smtClean="0">
                <a:solidFill>
                  <a:srgbClr val="C19859">
                    <a:lumMod val="75000"/>
                  </a:srgbClr>
                </a:solidFill>
                <a:latin typeface="Avenir Next"/>
              </a:rPr>
              <a:t>Forests</a:t>
            </a:r>
            <a:endParaRPr lang="en-US" sz="1050" dirty="0">
              <a:solidFill>
                <a:srgbClr val="C19859">
                  <a:lumMod val="75000"/>
                </a:srgbClr>
              </a:solidFill>
              <a:latin typeface="Avenir Next"/>
            </a:endParaRPr>
          </a:p>
        </p:txBody>
      </p:sp>
      <p:sp>
        <p:nvSpPr>
          <p:cNvPr id="102" name="Rectangle 101"/>
          <p:cNvSpPr/>
          <p:nvPr/>
        </p:nvSpPr>
        <p:spPr>
          <a:xfrm>
            <a:off x="3994610" y="1715338"/>
            <a:ext cx="840295" cy="461665"/>
          </a:xfrm>
          <a:prstGeom prst="rect">
            <a:avLst/>
          </a:prstGeom>
          <a:ln>
            <a:noFill/>
          </a:ln>
        </p:spPr>
        <p:txBody>
          <a:bodyPr wrap="none">
            <a:spAutoFit/>
          </a:bodyPr>
          <a:lstStyle/>
          <a:p>
            <a:pPr algn="ctr"/>
            <a:r>
              <a:rPr lang="en-US" sz="1200" dirty="0" smtClean="0">
                <a:solidFill>
                  <a:srgbClr val="C19859">
                    <a:lumMod val="75000"/>
                  </a:srgbClr>
                </a:solidFill>
                <a:latin typeface="Avenir Next"/>
              </a:rPr>
              <a:t>Graphical</a:t>
            </a:r>
          </a:p>
          <a:p>
            <a:pPr algn="ctr"/>
            <a:r>
              <a:rPr lang="en-US" sz="1200" dirty="0" smtClean="0">
                <a:solidFill>
                  <a:srgbClr val="C19859">
                    <a:lumMod val="75000"/>
                  </a:srgbClr>
                </a:solidFill>
                <a:latin typeface="Avenir Next"/>
              </a:rPr>
              <a:t>Models</a:t>
            </a:r>
            <a:endParaRPr lang="en-US" sz="1200" dirty="0">
              <a:solidFill>
                <a:srgbClr val="C19859">
                  <a:lumMod val="75000"/>
                </a:srgbClr>
              </a:solidFill>
              <a:latin typeface="Avenir Next"/>
            </a:endParaRPr>
          </a:p>
        </p:txBody>
      </p:sp>
      <p:cxnSp>
        <p:nvCxnSpPr>
          <p:cNvPr id="103" name="Straight Arrow Connector 102"/>
          <p:cNvCxnSpPr/>
          <p:nvPr/>
        </p:nvCxnSpPr>
        <p:spPr>
          <a:xfrm flipV="1">
            <a:off x="5502455" y="2196459"/>
            <a:ext cx="1374784" cy="492083"/>
          </a:xfrm>
          <a:prstGeom prst="straightConnector1">
            <a:avLst/>
          </a:prstGeom>
          <a:noFill/>
          <a:ln w="6350" cap="flat" cmpd="sng" algn="ctr">
            <a:solidFill>
              <a:srgbClr val="F07F09">
                <a:lumMod val="75000"/>
              </a:srgbClr>
            </a:solidFill>
            <a:prstDash val="solid"/>
            <a:miter lim="800000"/>
            <a:tailEnd type="stealth"/>
          </a:ln>
          <a:effectLst/>
        </p:spPr>
      </p:cxnSp>
      <p:cxnSp>
        <p:nvCxnSpPr>
          <p:cNvPr id="104" name="Straight Arrow Connector 103"/>
          <p:cNvCxnSpPr>
            <a:endCxn id="68" idx="2"/>
          </p:cNvCxnSpPr>
          <p:nvPr/>
        </p:nvCxnSpPr>
        <p:spPr>
          <a:xfrm flipV="1">
            <a:off x="3572089" y="2305827"/>
            <a:ext cx="3312881" cy="1259669"/>
          </a:xfrm>
          <a:prstGeom prst="straightConnector1">
            <a:avLst/>
          </a:prstGeom>
          <a:noFill/>
          <a:ln w="6350" cap="flat" cmpd="sng" algn="ctr">
            <a:solidFill>
              <a:srgbClr val="F07F09">
                <a:lumMod val="75000"/>
              </a:srgbClr>
            </a:solidFill>
            <a:prstDash val="solid"/>
            <a:miter lim="800000"/>
            <a:tailEnd type="stealth"/>
          </a:ln>
          <a:effectLst/>
        </p:spPr>
      </p:cxnSp>
      <p:cxnSp>
        <p:nvCxnSpPr>
          <p:cNvPr id="105" name="Straight Arrow Connector 104"/>
          <p:cNvCxnSpPr>
            <a:endCxn id="66" idx="2"/>
          </p:cNvCxnSpPr>
          <p:nvPr/>
        </p:nvCxnSpPr>
        <p:spPr>
          <a:xfrm flipV="1">
            <a:off x="4698460" y="2475505"/>
            <a:ext cx="2420849" cy="212270"/>
          </a:xfrm>
          <a:prstGeom prst="straightConnector1">
            <a:avLst/>
          </a:prstGeom>
          <a:noFill/>
          <a:ln w="6350" cap="flat" cmpd="sng" algn="ctr">
            <a:solidFill>
              <a:srgbClr val="F07F09">
                <a:lumMod val="75000"/>
              </a:srgbClr>
            </a:solidFill>
            <a:prstDash val="solid"/>
            <a:miter lim="800000"/>
            <a:tailEnd type="stealth"/>
          </a:ln>
          <a:effectLst/>
        </p:spPr>
      </p:cxnSp>
      <p:cxnSp>
        <p:nvCxnSpPr>
          <p:cNvPr id="106" name="Straight Arrow Connector 105"/>
          <p:cNvCxnSpPr>
            <a:endCxn id="67" idx="2"/>
          </p:cNvCxnSpPr>
          <p:nvPr/>
        </p:nvCxnSpPr>
        <p:spPr>
          <a:xfrm flipV="1">
            <a:off x="5861276" y="2803778"/>
            <a:ext cx="1642205" cy="511602"/>
          </a:xfrm>
          <a:prstGeom prst="straightConnector1">
            <a:avLst/>
          </a:prstGeom>
          <a:noFill/>
          <a:ln w="6350" cap="flat" cmpd="sng" algn="ctr">
            <a:solidFill>
              <a:srgbClr val="F07F09">
                <a:lumMod val="75000"/>
              </a:srgbClr>
            </a:solidFill>
            <a:prstDash val="solid"/>
            <a:miter lim="800000"/>
            <a:tailEnd type="stealth"/>
          </a:ln>
          <a:effectLst/>
        </p:spPr>
      </p:cxnSp>
      <p:sp>
        <p:nvSpPr>
          <p:cNvPr id="109" name="TextBox 108"/>
          <p:cNvSpPr txBox="1"/>
          <p:nvPr/>
        </p:nvSpPr>
        <p:spPr>
          <a:xfrm>
            <a:off x="6036018" y="938644"/>
            <a:ext cx="3231235" cy="646331"/>
          </a:xfrm>
          <a:prstGeom prst="rect">
            <a:avLst/>
          </a:prstGeom>
          <a:noFill/>
        </p:spPr>
        <p:txBody>
          <a:bodyPr wrap="square" rtlCol="0">
            <a:spAutoFit/>
          </a:bodyPr>
          <a:lstStyle/>
          <a:p>
            <a:pPr algn="ctr"/>
            <a:r>
              <a:rPr lang="en-US" dirty="0" smtClean="0">
                <a:solidFill>
                  <a:srgbClr val="F07F09">
                    <a:lumMod val="50000"/>
                  </a:srgbClr>
                </a:solidFill>
                <a:latin typeface="Avenir Next"/>
              </a:rPr>
              <a:t>Explainability</a:t>
            </a:r>
          </a:p>
          <a:p>
            <a:pPr algn="ctr"/>
            <a:r>
              <a:rPr lang="en-US" dirty="0" smtClean="0">
                <a:solidFill>
                  <a:srgbClr val="F07F09">
                    <a:lumMod val="50000"/>
                  </a:srgbClr>
                </a:solidFill>
                <a:latin typeface="Avenir Next"/>
              </a:rPr>
              <a:t>(notional)</a:t>
            </a:r>
          </a:p>
        </p:txBody>
      </p:sp>
      <p:sp>
        <p:nvSpPr>
          <p:cNvPr id="2" name="Footer Placeholder 1"/>
          <p:cNvSpPr>
            <a:spLocks noGrp="1"/>
          </p:cNvSpPr>
          <p:nvPr>
            <p:ph type="ftr" sz="quarter" idx="10"/>
          </p:nvPr>
        </p:nvSpPr>
        <p:spPr/>
        <p:txBody>
          <a:bodyPr/>
          <a:lstStyle/>
          <a:p>
            <a:pPr>
              <a:defRPr/>
            </a:pPr>
            <a:r>
              <a:rPr lang="en-US" dirty="0" smtClean="0">
                <a:solidFill>
                  <a:prstClr val="black">
                    <a:tint val="75000"/>
                  </a:prstClr>
                </a:solidFill>
              </a:rPr>
              <a:t>Approved for public release: distribution unlimited.</a:t>
            </a:r>
            <a:endParaRPr lang="en-US" dirty="0">
              <a:solidFill>
                <a:prstClr val="black">
                  <a:tint val="75000"/>
                </a:prstClr>
              </a:solidFill>
            </a:endParaRPr>
          </a:p>
        </p:txBody>
      </p:sp>
    </p:spTree>
    <p:extLst>
      <p:ext uri="{BB962C8B-B14F-4D97-AF65-F5344CB8AC3E}">
        <p14:creationId xmlns:p14="http://schemas.microsoft.com/office/powerpoint/2010/main" val="13327441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231CC523-8BC6-4921-807A-66BD262F34AB}" type="slidenum">
              <a:rPr lang="en-US" smtClean="0"/>
              <a:pPr>
                <a:defRPr/>
              </a:pPr>
              <a:t>9</a:t>
            </a:fld>
            <a:endParaRPr lang="en-US" dirty="0"/>
          </a:p>
        </p:txBody>
      </p:sp>
      <p:sp>
        <p:nvSpPr>
          <p:cNvPr id="4" name="Title 3"/>
          <p:cNvSpPr>
            <a:spLocks noGrp="1"/>
          </p:cNvSpPr>
          <p:nvPr>
            <p:ph type="ctrTitle"/>
          </p:nvPr>
        </p:nvSpPr>
        <p:spPr/>
        <p:txBody>
          <a:bodyPr>
            <a:normAutofit/>
          </a:bodyPr>
          <a:lstStyle/>
          <a:p>
            <a:r>
              <a:rPr lang="en-US" dirty="0" smtClean="0"/>
              <a:t>Performance </a:t>
            </a:r>
            <a:r>
              <a:rPr lang="en-US" dirty="0"/>
              <a:t>vs. Explainability</a:t>
            </a:r>
          </a:p>
        </p:txBody>
      </p:sp>
      <p:sp>
        <p:nvSpPr>
          <p:cNvPr id="92" name="Rounded Rectangle 91"/>
          <p:cNvSpPr/>
          <p:nvPr/>
        </p:nvSpPr>
        <p:spPr>
          <a:xfrm>
            <a:off x="2182803" y="1341837"/>
            <a:ext cx="4023138" cy="2682297"/>
          </a:xfrm>
          <a:prstGeom prst="roundRect">
            <a:avLst>
              <a:gd name="adj" fmla="val 22135"/>
            </a:avLst>
          </a:prstGeom>
          <a:solidFill>
            <a:srgbClr val="FDE5CD">
              <a:alpha val="5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94" name="TextBox 93"/>
          <p:cNvSpPr txBox="1"/>
          <p:nvPr/>
        </p:nvSpPr>
        <p:spPr>
          <a:xfrm>
            <a:off x="6298104" y="3424248"/>
            <a:ext cx="2620344" cy="307777"/>
          </a:xfrm>
          <a:prstGeom prst="rect">
            <a:avLst/>
          </a:prstGeom>
          <a:noFill/>
        </p:spPr>
        <p:txBody>
          <a:bodyPr wrap="square" rtlCol="0">
            <a:spAutoFit/>
          </a:bodyPr>
          <a:lstStyle/>
          <a:p>
            <a:pPr algn="ctr">
              <a:defRPr/>
            </a:pPr>
            <a:r>
              <a:rPr lang="en-US" sz="1400" kern="0" dirty="0" smtClean="0">
                <a:solidFill>
                  <a:srgbClr val="1B587C">
                    <a:lumMod val="75000"/>
                  </a:srgbClr>
                </a:solidFill>
                <a:latin typeface="Avenir Next"/>
                <a:ea typeface="Avenir Next" charset="0"/>
                <a:cs typeface="Avenir Next" charset="0"/>
              </a:rPr>
              <a:t>Explainability</a:t>
            </a:r>
          </a:p>
        </p:txBody>
      </p:sp>
      <p:sp>
        <p:nvSpPr>
          <p:cNvPr id="95" name="Rectangle 94"/>
          <p:cNvSpPr>
            <a:spLocks noChangeAspect="1"/>
          </p:cNvSpPr>
          <p:nvPr/>
        </p:nvSpPr>
        <p:spPr>
          <a:xfrm>
            <a:off x="6601281" y="1670524"/>
            <a:ext cx="2134550" cy="1716263"/>
          </a:xfrm>
          <a:prstGeom prst="rect">
            <a:avLst/>
          </a:prstGeom>
          <a:pattFill prst="smGrid">
            <a:fgClr>
              <a:srgbClr val="DAE3F3"/>
            </a:fgClr>
            <a:bgClr>
              <a:sysClr val="window" lastClr="FFFFFF"/>
            </a:bgClr>
          </a:patt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800" kern="0" dirty="0" smtClean="0">
              <a:solidFill>
                <a:prstClr val="black"/>
              </a:solidFill>
              <a:latin typeface="Avenir Next"/>
              <a:ea typeface="Avenir Next" charset="0"/>
              <a:cs typeface="Avenir Next" charset="0"/>
            </a:endParaRPr>
          </a:p>
        </p:txBody>
      </p:sp>
      <p:cxnSp>
        <p:nvCxnSpPr>
          <p:cNvPr id="96" name="Straight Connector 95"/>
          <p:cNvCxnSpPr/>
          <p:nvPr/>
        </p:nvCxnSpPr>
        <p:spPr>
          <a:xfrm>
            <a:off x="6623697" y="1660365"/>
            <a:ext cx="0" cy="1734778"/>
          </a:xfrm>
          <a:prstGeom prst="line">
            <a:avLst/>
          </a:prstGeom>
          <a:noFill/>
          <a:ln w="28575" cap="flat" cmpd="sng" algn="ctr">
            <a:solidFill>
              <a:srgbClr val="5B9BD5">
                <a:lumMod val="50000"/>
              </a:srgbClr>
            </a:solidFill>
            <a:prstDash val="solid"/>
            <a:miter lim="800000"/>
            <a:headEnd type="triangle" w="med" len="med"/>
            <a:tailEnd type="none" w="med" len="med"/>
          </a:ln>
          <a:effectLst/>
        </p:spPr>
      </p:cxnSp>
      <p:cxnSp>
        <p:nvCxnSpPr>
          <p:cNvPr id="97" name="Straight Connector 96"/>
          <p:cNvCxnSpPr>
            <a:cxnSpLocks noChangeAspect="1"/>
          </p:cNvCxnSpPr>
          <p:nvPr/>
        </p:nvCxnSpPr>
        <p:spPr>
          <a:xfrm flipH="1">
            <a:off x="6613014" y="3395141"/>
            <a:ext cx="2139410" cy="0"/>
          </a:xfrm>
          <a:prstGeom prst="line">
            <a:avLst/>
          </a:prstGeom>
          <a:noFill/>
          <a:ln w="28575" cap="flat" cmpd="sng" algn="ctr">
            <a:solidFill>
              <a:srgbClr val="5B9BD5">
                <a:lumMod val="50000"/>
              </a:srgbClr>
            </a:solidFill>
            <a:prstDash val="solid"/>
            <a:miter lim="800000"/>
            <a:headEnd type="triangle" w="med" len="med"/>
            <a:tailEnd type="none" w="med" len="med"/>
          </a:ln>
          <a:effectLst/>
        </p:spPr>
      </p:cxnSp>
      <p:sp>
        <p:nvSpPr>
          <p:cNvPr id="98" name="Oval 97"/>
          <p:cNvSpPr>
            <a:spLocks noChangeAspect="1"/>
          </p:cNvSpPr>
          <p:nvPr/>
        </p:nvSpPr>
        <p:spPr>
          <a:xfrm>
            <a:off x="6755289" y="1816186"/>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99" name="Oval 98"/>
          <p:cNvSpPr>
            <a:spLocks noChangeAspect="1"/>
          </p:cNvSpPr>
          <p:nvPr/>
        </p:nvSpPr>
        <p:spPr>
          <a:xfrm>
            <a:off x="6877239" y="2130476"/>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00" name="Oval 99"/>
          <p:cNvSpPr>
            <a:spLocks noChangeAspect="1"/>
          </p:cNvSpPr>
          <p:nvPr/>
        </p:nvSpPr>
        <p:spPr>
          <a:xfrm>
            <a:off x="7447732" y="1816186"/>
            <a:ext cx="98118" cy="86655"/>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01" name="Oval 100"/>
          <p:cNvSpPr>
            <a:spLocks noChangeAspect="1"/>
          </p:cNvSpPr>
          <p:nvPr/>
        </p:nvSpPr>
        <p:spPr>
          <a:xfrm>
            <a:off x="7119309" y="2432177"/>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02" name="Oval 101"/>
          <p:cNvSpPr>
            <a:spLocks noChangeAspect="1"/>
          </p:cNvSpPr>
          <p:nvPr/>
        </p:nvSpPr>
        <p:spPr>
          <a:xfrm>
            <a:off x="7503481" y="2760450"/>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04" name="Oval 103"/>
          <p:cNvSpPr>
            <a:spLocks noChangeAspect="1"/>
          </p:cNvSpPr>
          <p:nvPr/>
        </p:nvSpPr>
        <p:spPr>
          <a:xfrm>
            <a:off x="7086095" y="1815243"/>
            <a:ext cx="98118" cy="86655"/>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05" name="Oval 104"/>
          <p:cNvSpPr>
            <a:spLocks noChangeAspect="1"/>
          </p:cNvSpPr>
          <p:nvPr/>
        </p:nvSpPr>
        <p:spPr>
          <a:xfrm>
            <a:off x="6884970" y="2262499"/>
            <a:ext cx="98118" cy="86655"/>
          </a:xfrm>
          <a:prstGeom prst="ellipse">
            <a:avLst/>
          </a:prstGeom>
          <a:solidFill>
            <a:srgbClr val="F07F09">
              <a:lumMod val="60000"/>
              <a:lumOff val="40000"/>
            </a:srgbClr>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06" name="TextBox 105"/>
          <p:cNvSpPr txBox="1"/>
          <p:nvPr/>
        </p:nvSpPr>
        <p:spPr>
          <a:xfrm>
            <a:off x="2440893" y="949013"/>
            <a:ext cx="3488154" cy="369332"/>
          </a:xfrm>
          <a:prstGeom prst="rect">
            <a:avLst/>
          </a:prstGeom>
          <a:noFill/>
        </p:spPr>
        <p:txBody>
          <a:bodyPr wrap="square" rtlCol="0">
            <a:spAutoFit/>
          </a:bodyPr>
          <a:lstStyle/>
          <a:p>
            <a:pPr algn="ctr"/>
            <a:r>
              <a:rPr lang="en-US" dirty="0" smtClean="0">
                <a:solidFill>
                  <a:srgbClr val="F07F09">
                    <a:lumMod val="50000"/>
                  </a:srgbClr>
                </a:solidFill>
                <a:latin typeface="Avenir Next"/>
              </a:rPr>
              <a:t>Learning Techniques (today)</a:t>
            </a:r>
            <a:endParaRPr lang="en-US" dirty="0">
              <a:solidFill>
                <a:srgbClr val="F07F09">
                  <a:lumMod val="50000"/>
                </a:srgbClr>
              </a:solidFill>
              <a:latin typeface="Avenir Next"/>
            </a:endParaRPr>
          </a:p>
        </p:txBody>
      </p:sp>
      <p:sp>
        <p:nvSpPr>
          <p:cNvPr id="107" name="TextBox 106"/>
          <p:cNvSpPr txBox="1"/>
          <p:nvPr/>
        </p:nvSpPr>
        <p:spPr>
          <a:xfrm>
            <a:off x="6036018" y="938644"/>
            <a:ext cx="3231235" cy="646331"/>
          </a:xfrm>
          <a:prstGeom prst="rect">
            <a:avLst/>
          </a:prstGeom>
          <a:noFill/>
        </p:spPr>
        <p:txBody>
          <a:bodyPr wrap="square" rtlCol="0">
            <a:spAutoFit/>
          </a:bodyPr>
          <a:lstStyle/>
          <a:p>
            <a:pPr algn="ctr"/>
            <a:r>
              <a:rPr lang="en-US" dirty="0" smtClean="0">
                <a:solidFill>
                  <a:srgbClr val="F07F09">
                    <a:lumMod val="50000"/>
                  </a:srgbClr>
                </a:solidFill>
                <a:latin typeface="Avenir Next"/>
              </a:rPr>
              <a:t>Explainability</a:t>
            </a:r>
          </a:p>
          <a:p>
            <a:pPr algn="ctr"/>
            <a:r>
              <a:rPr lang="en-US" dirty="0" smtClean="0">
                <a:solidFill>
                  <a:srgbClr val="F07F09">
                    <a:lumMod val="50000"/>
                  </a:srgbClr>
                </a:solidFill>
                <a:latin typeface="Avenir Next"/>
              </a:rPr>
              <a:t>(notional)</a:t>
            </a:r>
          </a:p>
        </p:txBody>
      </p:sp>
      <p:sp>
        <p:nvSpPr>
          <p:cNvPr id="108" name="Oval 107"/>
          <p:cNvSpPr/>
          <p:nvPr/>
        </p:nvSpPr>
        <p:spPr>
          <a:xfrm>
            <a:off x="3531895" y="1692640"/>
            <a:ext cx="1776080" cy="2227334"/>
          </a:xfrm>
          <a:prstGeom prst="ellipse">
            <a:avLst/>
          </a:prstGeom>
          <a:solidFill>
            <a:srgbClr val="C19859">
              <a:lumMod val="40000"/>
              <a:lumOff val="60000"/>
              <a:alpha val="49804"/>
            </a:srgbClr>
          </a:solidFill>
          <a:ln w="3175" cap="flat" cmpd="sng" algn="ctr">
            <a:solidFill>
              <a:srgbClr val="C19859">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09" name="Oval 108"/>
          <p:cNvSpPr/>
          <p:nvPr/>
        </p:nvSpPr>
        <p:spPr>
          <a:xfrm>
            <a:off x="2280473" y="1422936"/>
            <a:ext cx="1670628" cy="1541183"/>
          </a:xfrm>
          <a:prstGeom prst="ellipse">
            <a:avLst/>
          </a:prstGeom>
          <a:solidFill>
            <a:srgbClr val="DFD7E7">
              <a:alpha val="50196"/>
            </a:srgbClr>
          </a:solidFill>
          <a:ln w="3175" cap="flat" cmpd="sng" algn="ctr">
            <a:solidFill>
              <a:srgbClr val="604878">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0" name="Oval 109"/>
          <p:cNvSpPr/>
          <p:nvPr/>
        </p:nvSpPr>
        <p:spPr>
          <a:xfrm>
            <a:off x="2369077" y="2559466"/>
            <a:ext cx="1481714" cy="1360507"/>
          </a:xfrm>
          <a:prstGeom prst="ellipse">
            <a:avLst/>
          </a:prstGeom>
          <a:solidFill>
            <a:srgbClr val="323232">
              <a:lumMod val="25000"/>
              <a:lumOff val="75000"/>
              <a:alpha val="50196"/>
            </a:srgbClr>
          </a:solidFill>
          <a:ln w="3175" cap="flat" cmpd="sng" algn="ctr">
            <a:solidFill>
              <a:srgbClr val="323232">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1" name="Oval 110"/>
          <p:cNvSpPr/>
          <p:nvPr/>
        </p:nvSpPr>
        <p:spPr>
          <a:xfrm>
            <a:off x="4857761" y="1906069"/>
            <a:ext cx="1235718" cy="1216862"/>
          </a:xfrm>
          <a:prstGeom prst="ellipse">
            <a:avLst/>
          </a:prstGeom>
          <a:solidFill>
            <a:srgbClr val="D3CBB6">
              <a:alpha val="50196"/>
            </a:srgbClr>
          </a:solidFill>
          <a:ln w="3175" cap="flat" cmpd="sng" algn="ctr">
            <a:solidFill>
              <a:srgbClr val="C19859">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2" name="Oval 111"/>
          <p:cNvSpPr/>
          <p:nvPr/>
        </p:nvSpPr>
        <p:spPr>
          <a:xfrm>
            <a:off x="2668894" y="1764489"/>
            <a:ext cx="1135212" cy="1044368"/>
          </a:xfrm>
          <a:prstGeom prst="ellipse">
            <a:avLst/>
          </a:prstGeom>
          <a:solidFill>
            <a:srgbClr val="BFAFCF">
              <a:alpha val="25098"/>
            </a:srgbClr>
          </a:solidFill>
          <a:ln w="3175" cap="flat" cmpd="sng" algn="ctr">
            <a:solidFill>
              <a:srgbClr val="604878">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3" name="Rectangle 112"/>
          <p:cNvSpPr/>
          <p:nvPr/>
        </p:nvSpPr>
        <p:spPr>
          <a:xfrm>
            <a:off x="2566454" y="1520595"/>
            <a:ext cx="994182" cy="276999"/>
          </a:xfrm>
          <a:prstGeom prst="rect">
            <a:avLst/>
          </a:prstGeom>
          <a:ln>
            <a:noFill/>
          </a:ln>
        </p:spPr>
        <p:txBody>
          <a:bodyPr wrap="none">
            <a:spAutoFit/>
          </a:bodyPr>
          <a:lstStyle/>
          <a:p>
            <a:pPr algn="ctr"/>
            <a:r>
              <a:rPr lang="en-US" sz="1200" dirty="0" smtClean="0">
                <a:solidFill>
                  <a:srgbClr val="604878">
                    <a:lumMod val="75000"/>
                  </a:srgbClr>
                </a:solidFill>
                <a:latin typeface="Avenir Next"/>
              </a:rPr>
              <a:t>Neural Nets</a:t>
            </a:r>
            <a:endParaRPr lang="en-US" sz="1200" dirty="0">
              <a:solidFill>
                <a:srgbClr val="604878">
                  <a:lumMod val="75000"/>
                </a:srgbClr>
              </a:solidFill>
              <a:latin typeface="Avenir Next"/>
            </a:endParaRPr>
          </a:p>
        </p:txBody>
      </p:sp>
      <p:sp>
        <p:nvSpPr>
          <p:cNvPr id="114" name="Rectangle 113"/>
          <p:cNvSpPr/>
          <p:nvPr/>
        </p:nvSpPr>
        <p:spPr>
          <a:xfrm>
            <a:off x="2361660" y="3037176"/>
            <a:ext cx="841897" cy="461665"/>
          </a:xfrm>
          <a:prstGeom prst="rect">
            <a:avLst/>
          </a:prstGeom>
          <a:ln>
            <a:noFill/>
          </a:ln>
        </p:spPr>
        <p:txBody>
          <a:bodyPr wrap="none">
            <a:spAutoFit/>
          </a:bodyPr>
          <a:lstStyle/>
          <a:p>
            <a:pPr algn="ctr"/>
            <a:r>
              <a:rPr lang="en-US" sz="1200" dirty="0" smtClean="0">
                <a:solidFill>
                  <a:srgbClr val="323232">
                    <a:lumMod val="75000"/>
                    <a:lumOff val="25000"/>
                  </a:srgbClr>
                </a:solidFill>
                <a:latin typeface="Avenir Next"/>
              </a:rPr>
              <a:t>Statistical</a:t>
            </a:r>
          </a:p>
          <a:p>
            <a:pPr algn="ctr"/>
            <a:r>
              <a:rPr lang="en-US" sz="1200" dirty="0" smtClean="0">
                <a:solidFill>
                  <a:srgbClr val="323232">
                    <a:lumMod val="75000"/>
                    <a:lumOff val="25000"/>
                  </a:srgbClr>
                </a:solidFill>
                <a:latin typeface="Avenir Next"/>
              </a:rPr>
              <a:t>Models</a:t>
            </a:r>
            <a:endParaRPr lang="en-US" sz="1200" dirty="0">
              <a:solidFill>
                <a:srgbClr val="323232">
                  <a:lumMod val="75000"/>
                  <a:lumOff val="25000"/>
                </a:srgbClr>
              </a:solidFill>
              <a:latin typeface="Avenir Next"/>
            </a:endParaRPr>
          </a:p>
        </p:txBody>
      </p:sp>
      <p:sp>
        <p:nvSpPr>
          <p:cNvPr id="115" name="Rectangle 114"/>
          <p:cNvSpPr/>
          <p:nvPr/>
        </p:nvSpPr>
        <p:spPr>
          <a:xfrm>
            <a:off x="5069484" y="2145651"/>
            <a:ext cx="865943" cy="461665"/>
          </a:xfrm>
          <a:prstGeom prst="rect">
            <a:avLst/>
          </a:prstGeom>
          <a:ln>
            <a:noFill/>
          </a:ln>
        </p:spPr>
        <p:txBody>
          <a:bodyPr wrap="none">
            <a:spAutoFit/>
          </a:bodyPr>
          <a:lstStyle/>
          <a:p>
            <a:pPr algn="ctr"/>
            <a:r>
              <a:rPr lang="en-US" sz="1200" dirty="0" smtClean="0">
                <a:solidFill>
                  <a:srgbClr val="C19859">
                    <a:lumMod val="75000"/>
                  </a:srgbClr>
                </a:solidFill>
                <a:latin typeface="Avenir Next"/>
              </a:rPr>
              <a:t>Ensemble</a:t>
            </a:r>
          </a:p>
          <a:p>
            <a:pPr algn="ctr"/>
            <a:r>
              <a:rPr lang="en-US" sz="1200" dirty="0" smtClean="0">
                <a:solidFill>
                  <a:srgbClr val="C19859">
                    <a:lumMod val="75000"/>
                  </a:srgbClr>
                </a:solidFill>
                <a:latin typeface="Avenir Next"/>
              </a:rPr>
              <a:t>Methods</a:t>
            </a:r>
            <a:endParaRPr lang="en-US" sz="1200" dirty="0">
              <a:solidFill>
                <a:srgbClr val="C19859">
                  <a:lumMod val="75000"/>
                </a:srgbClr>
              </a:solidFill>
              <a:latin typeface="Avenir Next"/>
            </a:endParaRPr>
          </a:p>
        </p:txBody>
      </p:sp>
      <p:sp>
        <p:nvSpPr>
          <p:cNvPr id="116" name="Rectangle 115"/>
          <p:cNvSpPr/>
          <p:nvPr/>
        </p:nvSpPr>
        <p:spPr>
          <a:xfrm>
            <a:off x="5138289" y="3159059"/>
            <a:ext cx="771365" cy="461665"/>
          </a:xfrm>
          <a:prstGeom prst="rect">
            <a:avLst/>
          </a:prstGeom>
          <a:ln>
            <a:noFill/>
          </a:ln>
        </p:spPr>
        <p:txBody>
          <a:bodyPr wrap="none">
            <a:spAutoFit/>
          </a:bodyPr>
          <a:lstStyle/>
          <a:p>
            <a:pPr algn="ctr"/>
            <a:r>
              <a:rPr lang="en-US" sz="1200" dirty="0" smtClean="0">
                <a:solidFill>
                  <a:srgbClr val="9F2936">
                    <a:lumMod val="75000"/>
                  </a:srgbClr>
                </a:solidFill>
                <a:latin typeface="Avenir Next"/>
              </a:rPr>
              <a:t>Decision</a:t>
            </a:r>
          </a:p>
          <a:p>
            <a:pPr algn="ctr"/>
            <a:r>
              <a:rPr lang="en-US" sz="1200" dirty="0" smtClean="0">
                <a:solidFill>
                  <a:srgbClr val="9F2936">
                    <a:lumMod val="75000"/>
                  </a:srgbClr>
                </a:solidFill>
                <a:latin typeface="Avenir Next"/>
              </a:rPr>
              <a:t>Trees</a:t>
            </a:r>
            <a:endParaRPr lang="en-US" sz="1200" dirty="0">
              <a:solidFill>
                <a:srgbClr val="9F2936">
                  <a:lumMod val="75000"/>
                </a:srgbClr>
              </a:solidFill>
              <a:latin typeface="Avenir Next"/>
            </a:endParaRPr>
          </a:p>
        </p:txBody>
      </p:sp>
      <p:sp>
        <p:nvSpPr>
          <p:cNvPr id="117" name="Oval 116"/>
          <p:cNvSpPr/>
          <p:nvPr/>
        </p:nvSpPr>
        <p:spPr>
          <a:xfrm>
            <a:off x="3719941" y="2261859"/>
            <a:ext cx="1290142" cy="807279"/>
          </a:xfrm>
          <a:prstGeom prst="ellipse">
            <a:avLst/>
          </a:prstGeom>
          <a:solidFill>
            <a:srgbClr val="E4D1B6">
              <a:alpha val="50196"/>
            </a:srgbClr>
          </a:solidFill>
          <a:ln w="3175" cap="flat" cmpd="sng" algn="ctr">
            <a:solidFill>
              <a:srgbClr val="C19859">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8" name="Rectangle 117"/>
          <p:cNvSpPr/>
          <p:nvPr/>
        </p:nvSpPr>
        <p:spPr>
          <a:xfrm>
            <a:off x="2865326" y="2016360"/>
            <a:ext cx="779381" cy="461665"/>
          </a:xfrm>
          <a:prstGeom prst="rect">
            <a:avLst/>
          </a:prstGeom>
          <a:ln>
            <a:noFill/>
          </a:ln>
        </p:spPr>
        <p:txBody>
          <a:bodyPr wrap="none">
            <a:spAutoFit/>
          </a:bodyPr>
          <a:lstStyle/>
          <a:p>
            <a:pPr algn="ctr"/>
            <a:r>
              <a:rPr lang="en-US" sz="1200" dirty="0" smtClean="0">
                <a:solidFill>
                  <a:srgbClr val="604878">
                    <a:lumMod val="75000"/>
                  </a:srgbClr>
                </a:solidFill>
                <a:latin typeface="Avenir Next"/>
              </a:rPr>
              <a:t>Deep</a:t>
            </a:r>
          </a:p>
          <a:p>
            <a:pPr algn="ctr"/>
            <a:r>
              <a:rPr lang="en-US" sz="1200" dirty="0" smtClean="0">
                <a:solidFill>
                  <a:srgbClr val="604878">
                    <a:lumMod val="75000"/>
                  </a:srgbClr>
                </a:solidFill>
                <a:latin typeface="Avenir Next"/>
              </a:rPr>
              <a:t>Learning</a:t>
            </a:r>
            <a:endParaRPr lang="en-US" sz="1200" dirty="0">
              <a:solidFill>
                <a:srgbClr val="604878">
                  <a:lumMod val="75000"/>
                </a:srgbClr>
              </a:solidFill>
              <a:latin typeface="Avenir Next"/>
            </a:endParaRPr>
          </a:p>
        </p:txBody>
      </p:sp>
      <p:sp>
        <p:nvSpPr>
          <p:cNvPr id="119" name="Oval 118"/>
          <p:cNvSpPr/>
          <p:nvPr/>
        </p:nvSpPr>
        <p:spPr>
          <a:xfrm>
            <a:off x="3767904" y="2976730"/>
            <a:ext cx="1281260" cy="784714"/>
          </a:xfrm>
          <a:prstGeom prst="ellipse">
            <a:avLst/>
          </a:prstGeom>
          <a:solidFill>
            <a:srgbClr val="E4D1B6">
              <a:alpha val="50196"/>
            </a:srgbClr>
          </a:solidFill>
          <a:ln w="3175" cap="flat" cmpd="sng" algn="ctr">
            <a:solidFill>
              <a:srgbClr val="C19859">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0" name="Rectangle 119"/>
          <p:cNvSpPr/>
          <p:nvPr/>
        </p:nvSpPr>
        <p:spPr>
          <a:xfrm>
            <a:off x="3070577" y="3439258"/>
            <a:ext cx="561372" cy="261610"/>
          </a:xfrm>
          <a:prstGeom prst="rect">
            <a:avLst/>
          </a:prstGeom>
          <a:ln>
            <a:noFill/>
          </a:ln>
        </p:spPr>
        <p:txBody>
          <a:bodyPr wrap="none">
            <a:spAutoFit/>
          </a:bodyPr>
          <a:lstStyle/>
          <a:p>
            <a:pPr algn="ctr"/>
            <a:r>
              <a:rPr lang="en-US" sz="1100" dirty="0" smtClean="0">
                <a:solidFill>
                  <a:srgbClr val="323232">
                    <a:lumMod val="75000"/>
                    <a:lumOff val="25000"/>
                  </a:srgbClr>
                </a:solidFill>
                <a:latin typeface="Avenir Next"/>
              </a:rPr>
              <a:t>SVMs</a:t>
            </a:r>
            <a:endParaRPr lang="en-US" sz="1100" dirty="0">
              <a:solidFill>
                <a:srgbClr val="323232">
                  <a:lumMod val="75000"/>
                  <a:lumOff val="25000"/>
                </a:srgbClr>
              </a:solidFill>
              <a:latin typeface="Avenir Next"/>
            </a:endParaRPr>
          </a:p>
        </p:txBody>
      </p:sp>
      <p:sp>
        <p:nvSpPr>
          <p:cNvPr id="121" name="Rectangle 120"/>
          <p:cNvSpPr/>
          <p:nvPr/>
        </p:nvSpPr>
        <p:spPr>
          <a:xfrm>
            <a:off x="3189468" y="2964640"/>
            <a:ext cx="567783" cy="261610"/>
          </a:xfrm>
          <a:prstGeom prst="rect">
            <a:avLst/>
          </a:prstGeom>
          <a:ln>
            <a:noFill/>
          </a:ln>
        </p:spPr>
        <p:txBody>
          <a:bodyPr wrap="none">
            <a:spAutoFit/>
          </a:bodyPr>
          <a:lstStyle/>
          <a:p>
            <a:pPr algn="ctr"/>
            <a:r>
              <a:rPr lang="en-US" sz="1100" dirty="0" smtClean="0">
                <a:solidFill>
                  <a:srgbClr val="323232">
                    <a:lumMod val="75000"/>
                    <a:lumOff val="25000"/>
                  </a:srgbClr>
                </a:solidFill>
                <a:latin typeface="Avenir Next"/>
              </a:rPr>
              <a:t>AOGs</a:t>
            </a:r>
            <a:endParaRPr lang="en-US" sz="1100" dirty="0">
              <a:solidFill>
                <a:srgbClr val="323232">
                  <a:lumMod val="75000"/>
                  <a:lumOff val="25000"/>
                </a:srgbClr>
              </a:solidFill>
              <a:latin typeface="Avenir Next"/>
            </a:endParaRPr>
          </a:p>
        </p:txBody>
      </p:sp>
      <p:sp>
        <p:nvSpPr>
          <p:cNvPr id="122" name="Oval 121"/>
          <p:cNvSpPr/>
          <p:nvPr/>
        </p:nvSpPr>
        <p:spPr>
          <a:xfrm>
            <a:off x="3839062" y="2687775"/>
            <a:ext cx="1087118" cy="627603"/>
          </a:xfrm>
          <a:prstGeom prst="ellipse">
            <a:avLst/>
          </a:prstGeom>
          <a:solidFill>
            <a:srgbClr val="F3EADE">
              <a:alpha val="20000"/>
            </a:srgbClr>
          </a:solidFill>
          <a:ln w="3175" cap="flat" cmpd="sng" algn="ctr">
            <a:solidFill>
              <a:srgbClr val="C19859">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3" name="Rectangle 122"/>
          <p:cNvSpPr/>
          <p:nvPr/>
        </p:nvSpPr>
        <p:spPr>
          <a:xfrm>
            <a:off x="3912405" y="2277741"/>
            <a:ext cx="906017" cy="430887"/>
          </a:xfrm>
          <a:prstGeom prst="rect">
            <a:avLst/>
          </a:prstGeom>
          <a:ln>
            <a:noFill/>
          </a:ln>
        </p:spPr>
        <p:txBody>
          <a:bodyPr wrap="none">
            <a:spAutoFit/>
          </a:bodyPr>
          <a:lstStyle/>
          <a:p>
            <a:pPr algn="ctr"/>
            <a:r>
              <a:rPr lang="en-US" sz="1100" dirty="0" smtClean="0">
                <a:solidFill>
                  <a:srgbClr val="C19859">
                    <a:lumMod val="75000"/>
                  </a:srgbClr>
                </a:solidFill>
                <a:latin typeface="Avenir Next"/>
              </a:rPr>
              <a:t>Bayesian</a:t>
            </a:r>
          </a:p>
          <a:p>
            <a:pPr algn="ctr"/>
            <a:r>
              <a:rPr lang="en-US" sz="1100" dirty="0" smtClean="0">
                <a:solidFill>
                  <a:srgbClr val="C19859">
                    <a:lumMod val="75000"/>
                  </a:srgbClr>
                </a:solidFill>
                <a:latin typeface="Avenir Next"/>
              </a:rPr>
              <a:t> Belief Nets</a:t>
            </a:r>
            <a:endParaRPr lang="en-US" sz="1100" dirty="0">
              <a:solidFill>
                <a:srgbClr val="C19859">
                  <a:lumMod val="75000"/>
                </a:srgbClr>
              </a:solidFill>
              <a:latin typeface="Avenir Next"/>
            </a:endParaRPr>
          </a:p>
        </p:txBody>
      </p:sp>
      <p:sp>
        <p:nvSpPr>
          <p:cNvPr id="124" name="Rectangle 123"/>
          <p:cNvSpPr/>
          <p:nvPr/>
        </p:nvSpPr>
        <p:spPr>
          <a:xfrm>
            <a:off x="4048586" y="3286435"/>
            <a:ext cx="730302" cy="430887"/>
          </a:xfrm>
          <a:prstGeom prst="rect">
            <a:avLst/>
          </a:prstGeom>
          <a:ln>
            <a:noFill/>
          </a:ln>
        </p:spPr>
        <p:txBody>
          <a:bodyPr wrap="square">
            <a:spAutoFit/>
          </a:bodyPr>
          <a:lstStyle/>
          <a:p>
            <a:pPr algn="ctr"/>
            <a:r>
              <a:rPr lang="en-US" sz="1100" dirty="0" smtClean="0">
                <a:solidFill>
                  <a:srgbClr val="C19859">
                    <a:lumMod val="75000"/>
                  </a:srgbClr>
                </a:solidFill>
                <a:latin typeface="Avenir Next"/>
              </a:rPr>
              <a:t>Markov Models</a:t>
            </a:r>
            <a:endParaRPr lang="en-US" sz="1100" dirty="0">
              <a:solidFill>
                <a:srgbClr val="C19859">
                  <a:lumMod val="75000"/>
                </a:srgbClr>
              </a:solidFill>
              <a:latin typeface="Avenir Next"/>
            </a:endParaRPr>
          </a:p>
        </p:txBody>
      </p:sp>
      <p:sp>
        <p:nvSpPr>
          <p:cNvPr id="125" name="Rectangle 124"/>
          <p:cNvSpPr/>
          <p:nvPr/>
        </p:nvSpPr>
        <p:spPr>
          <a:xfrm>
            <a:off x="4443578" y="2878544"/>
            <a:ext cx="452367" cy="215444"/>
          </a:xfrm>
          <a:prstGeom prst="rect">
            <a:avLst/>
          </a:prstGeom>
          <a:ln>
            <a:noFill/>
          </a:ln>
        </p:spPr>
        <p:txBody>
          <a:bodyPr wrap="none">
            <a:spAutoFit/>
          </a:bodyPr>
          <a:lstStyle/>
          <a:p>
            <a:pPr algn="ctr"/>
            <a:r>
              <a:rPr lang="en-US" sz="800" dirty="0" smtClean="0">
                <a:solidFill>
                  <a:srgbClr val="C19859">
                    <a:lumMod val="75000"/>
                  </a:srgbClr>
                </a:solidFill>
                <a:latin typeface="Avenir Next"/>
              </a:rPr>
              <a:t>HBNs</a:t>
            </a:r>
            <a:endParaRPr lang="en-US" sz="800" dirty="0">
              <a:solidFill>
                <a:srgbClr val="C19859">
                  <a:lumMod val="75000"/>
                </a:srgbClr>
              </a:solidFill>
              <a:latin typeface="Avenir Next"/>
            </a:endParaRPr>
          </a:p>
        </p:txBody>
      </p:sp>
      <p:sp>
        <p:nvSpPr>
          <p:cNvPr id="126" name="Rectangle 125"/>
          <p:cNvSpPr/>
          <p:nvPr/>
        </p:nvSpPr>
        <p:spPr>
          <a:xfrm>
            <a:off x="4172286" y="3063727"/>
            <a:ext cx="452368" cy="215444"/>
          </a:xfrm>
          <a:prstGeom prst="rect">
            <a:avLst/>
          </a:prstGeom>
          <a:ln>
            <a:noFill/>
          </a:ln>
        </p:spPr>
        <p:txBody>
          <a:bodyPr wrap="none">
            <a:spAutoFit/>
          </a:bodyPr>
          <a:lstStyle/>
          <a:p>
            <a:pPr algn="ctr"/>
            <a:r>
              <a:rPr lang="en-US" sz="800" dirty="0" smtClean="0">
                <a:solidFill>
                  <a:srgbClr val="C19859">
                    <a:lumMod val="75000"/>
                  </a:srgbClr>
                </a:solidFill>
                <a:latin typeface="Avenir Next"/>
              </a:rPr>
              <a:t>MLNs</a:t>
            </a:r>
            <a:endParaRPr lang="en-US" sz="800" dirty="0">
              <a:solidFill>
                <a:srgbClr val="C19859">
                  <a:lumMod val="75000"/>
                </a:srgbClr>
              </a:solidFill>
              <a:latin typeface="Avenir Next"/>
            </a:endParaRPr>
          </a:p>
        </p:txBody>
      </p:sp>
      <p:grpSp>
        <p:nvGrpSpPr>
          <p:cNvPr id="127" name="Group 126"/>
          <p:cNvGrpSpPr/>
          <p:nvPr/>
        </p:nvGrpSpPr>
        <p:grpSpPr>
          <a:xfrm>
            <a:off x="5861276" y="4157351"/>
            <a:ext cx="2246302" cy="2205349"/>
            <a:chOff x="5861276" y="4157351"/>
            <a:chExt cx="2246302" cy="2205349"/>
          </a:xfrm>
        </p:grpSpPr>
        <p:sp>
          <p:nvSpPr>
            <p:cNvPr id="128" name="Rectangle 127"/>
            <p:cNvSpPr/>
            <p:nvPr/>
          </p:nvSpPr>
          <p:spPr>
            <a:xfrm>
              <a:off x="5861276" y="4157351"/>
              <a:ext cx="2246302" cy="2205349"/>
            </a:xfrm>
            <a:prstGeom prst="rect">
              <a:avLst/>
            </a:prstGeom>
            <a:solidFill>
              <a:srgbClr val="4E8542">
                <a:lumMod val="20000"/>
                <a:lumOff val="80000"/>
              </a:srgbClr>
            </a:solidFill>
            <a:ln w="12700" cap="flat" cmpd="sng" algn="ctr">
              <a:solidFill>
                <a:srgbClr val="4E8542">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129" name="Group 128"/>
            <p:cNvGrpSpPr/>
            <p:nvPr/>
          </p:nvGrpSpPr>
          <p:grpSpPr>
            <a:xfrm>
              <a:off x="6264518" y="4280320"/>
              <a:ext cx="1439818" cy="1068870"/>
              <a:chOff x="4095223" y="3605854"/>
              <a:chExt cx="1200621" cy="1014314"/>
            </a:xfrm>
          </p:grpSpPr>
          <p:sp>
            <p:nvSpPr>
              <p:cNvPr id="131" name="Rectangle 130"/>
              <p:cNvSpPr/>
              <p:nvPr/>
            </p:nvSpPr>
            <p:spPr>
              <a:xfrm>
                <a:off x="4095223" y="3605854"/>
                <a:ext cx="1196612" cy="101431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nvGrpSpPr>
              <p:cNvPr id="132" name="Group 131"/>
              <p:cNvGrpSpPr/>
              <p:nvPr/>
            </p:nvGrpSpPr>
            <p:grpSpPr>
              <a:xfrm>
                <a:off x="4099233" y="3605854"/>
                <a:ext cx="1196611" cy="1014314"/>
                <a:chOff x="6495861" y="3720157"/>
                <a:chExt cx="1196611" cy="1014314"/>
              </a:xfrm>
            </p:grpSpPr>
            <p:sp>
              <p:nvSpPr>
                <p:cNvPr id="133" name="Rectangle 132"/>
                <p:cNvSpPr/>
                <p:nvPr/>
              </p:nvSpPr>
              <p:spPr>
                <a:xfrm>
                  <a:off x="6495861" y="3720157"/>
                  <a:ext cx="1196611" cy="1014314"/>
                </a:xfrm>
                <a:prstGeom prst="rect">
                  <a:avLst/>
                </a:prstGeom>
                <a:noFill/>
                <a:ln w="28575" cap="flat" cmpd="sng" algn="ctr">
                  <a:solidFill>
                    <a:srgbClr val="4E8542">
                      <a:lumMod val="75000"/>
                    </a:srgbClr>
                  </a:solidFill>
                  <a:prstDash val="solid"/>
                  <a:miter lim="800000"/>
                </a:ln>
                <a:effectLst/>
              </p:spPr>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70AD47">
                        <a:lumMod val="75000"/>
                      </a:srgbClr>
                    </a:solidFill>
                    <a:effectLst/>
                    <a:uLnTx/>
                    <a:uFillTx/>
                    <a:latin typeface="Avenir Next" charset="0"/>
                    <a:ea typeface="Avenir Next" charset="0"/>
                    <a:cs typeface="Avenir Next" charset="0"/>
                  </a:endParaRPr>
                </a:p>
              </p:txBody>
            </p:sp>
            <p:pic>
              <p:nvPicPr>
                <p:cNvPr id="134" name="Picture 133"/>
                <p:cNvPicPr>
                  <a:picLocks noChangeAspect="1"/>
                </p:cNvPicPr>
                <p:nvPr/>
              </p:nvPicPr>
              <p:blipFill>
                <a:blip r:embed="rId2"/>
                <a:stretch>
                  <a:fillRect/>
                </a:stretch>
              </p:blipFill>
              <p:spPr>
                <a:xfrm>
                  <a:off x="6575960" y="3778594"/>
                  <a:ext cx="1036410" cy="890093"/>
                </a:xfrm>
                <a:prstGeom prst="rect">
                  <a:avLst/>
                </a:prstGeom>
              </p:spPr>
            </p:pic>
          </p:grpSp>
        </p:grpSp>
        <p:sp>
          <p:nvSpPr>
            <p:cNvPr id="130" name="Rectangle 129"/>
            <p:cNvSpPr/>
            <p:nvPr/>
          </p:nvSpPr>
          <p:spPr>
            <a:xfrm>
              <a:off x="5861276" y="5396474"/>
              <a:ext cx="2246302" cy="918200"/>
            </a:xfrm>
            <a:prstGeom prst="rect">
              <a:avLst/>
            </a:prstGeom>
          </p:spPr>
          <p:txBody>
            <a:bodyPr wrap="square">
              <a:spAutoFit/>
            </a:body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Model Induction</a:t>
              </a:r>
            </a:p>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Avenir Next" charset="0"/>
                </a:rPr>
                <a:t>Techniques to infer an explainable model from any model as a black box</a:t>
              </a:r>
              <a:endParaRPr kumimoji="0" lang="en-US" sz="1200" b="0" i="0" u="none" strike="noStrike" kern="0" cap="none" spc="0" normalizeH="0" baseline="0" noProof="0" dirty="0" smtClean="0">
                <a:ln>
                  <a:noFill/>
                </a:ln>
                <a:solidFill>
                  <a:prstClr val="black"/>
                </a:solidFill>
                <a:effectLst/>
                <a:uLnTx/>
                <a:uFillTx/>
                <a:latin typeface="Calibri"/>
              </a:endParaRPr>
            </a:p>
          </p:txBody>
        </p:sp>
      </p:grpSp>
      <p:grpSp>
        <p:nvGrpSpPr>
          <p:cNvPr id="135" name="Group 134"/>
          <p:cNvGrpSpPr/>
          <p:nvPr/>
        </p:nvGrpSpPr>
        <p:grpSpPr>
          <a:xfrm>
            <a:off x="1034691" y="4157351"/>
            <a:ext cx="2246302" cy="2205349"/>
            <a:chOff x="1034691" y="4157351"/>
            <a:chExt cx="2246302" cy="2205349"/>
          </a:xfrm>
        </p:grpSpPr>
        <p:sp>
          <p:nvSpPr>
            <p:cNvPr id="136" name="Rectangle 135"/>
            <p:cNvSpPr/>
            <p:nvPr/>
          </p:nvSpPr>
          <p:spPr>
            <a:xfrm>
              <a:off x="1034691" y="4157351"/>
              <a:ext cx="2246302" cy="2205349"/>
            </a:xfrm>
            <a:prstGeom prst="rect">
              <a:avLst/>
            </a:prstGeom>
            <a:solidFill>
              <a:srgbClr val="4E8542">
                <a:lumMod val="20000"/>
                <a:lumOff val="80000"/>
              </a:srgbClr>
            </a:solidFill>
            <a:ln w="12700" cap="flat" cmpd="sng" algn="ctr">
              <a:solidFill>
                <a:srgbClr val="4E8542">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137" name="Group 136"/>
            <p:cNvGrpSpPr/>
            <p:nvPr/>
          </p:nvGrpSpPr>
          <p:grpSpPr>
            <a:xfrm>
              <a:off x="1440336" y="4280320"/>
              <a:ext cx="1435012" cy="1088642"/>
              <a:chOff x="1256367" y="4291078"/>
              <a:chExt cx="1527412" cy="1088642"/>
            </a:xfrm>
          </p:grpSpPr>
          <p:sp>
            <p:nvSpPr>
              <p:cNvPr id="139" name="Rectangle 138"/>
              <p:cNvSpPr/>
              <p:nvPr/>
            </p:nvSpPr>
            <p:spPr>
              <a:xfrm>
                <a:off x="1256367" y="4291078"/>
                <a:ext cx="1527412" cy="1088642"/>
              </a:xfrm>
              <a:prstGeom prst="rect">
                <a:avLst/>
              </a:prstGeom>
              <a:solidFill>
                <a:sysClr val="window" lastClr="FFFFFF"/>
              </a:solidFill>
              <a:ln w="28575" cap="flat" cmpd="sng" algn="ctr">
                <a:solidFill>
                  <a:srgbClr val="4E8542">
                    <a:lumMod val="75000"/>
                  </a:srgbClr>
                </a:solidFill>
                <a:prstDash val="solid"/>
                <a:miter lim="800000"/>
              </a:ln>
              <a:effectLst/>
            </p:spPr>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70AD47">
                      <a:lumMod val="75000"/>
                    </a:srgbClr>
                  </a:solidFill>
                  <a:effectLst/>
                  <a:uLnTx/>
                  <a:uFillTx/>
                  <a:latin typeface="Avenir Next" charset="0"/>
                  <a:ea typeface="Avenir Next" charset="0"/>
                  <a:cs typeface="Avenir Next" charset="0"/>
                </a:endParaRPr>
              </a:p>
            </p:txBody>
          </p:sp>
          <p:pic>
            <p:nvPicPr>
              <p:cNvPr id="140" name="Picture 139"/>
              <p:cNvPicPr>
                <a:picLocks noChangeAspect="1"/>
              </p:cNvPicPr>
              <p:nvPr/>
            </p:nvPicPr>
            <p:blipFill>
              <a:blip r:embed="rId3"/>
              <a:stretch>
                <a:fillRect/>
              </a:stretch>
            </p:blipFill>
            <p:spPr>
              <a:xfrm>
                <a:off x="1362504" y="4351153"/>
                <a:ext cx="1315140" cy="981491"/>
              </a:xfrm>
              <a:prstGeom prst="rect">
                <a:avLst/>
              </a:prstGeom>
            </p:spPr>
          </p:pic>
        </p:grpSp>
        <p:sp>
          <p:nvSpPr>
            <p:cNvPr id="138" name="Rectangle 137"/>
            <p:cNvSpPr/>
            <p:nvPr/>
          </p:nvSpPr>
          <p:spPr>
            <a:xfrm>
              <a:off x="1118795" y="5396474"/>
              <a:ext cx="2078094" cy="918200"/>
            </a:xfrm>
            <a:prstGeom prst="rect">
              <a:avLst/>
            </a:prstGeom>
          </p:spPr>
          <p:txBody>
            <a:bodyPr wrap="square">
              <a:spAutoFit/>
            </a:body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Deep Explanation</a:t>
              </a:r>
            </a:p>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Avenir Next" charset="0"/>
                </a:rPr>
                <a:t>Modified deep learning techniques to learn explainable features</a:t>
              </a:r>
              <a:endParaRPr kumimoji="0" lang="en-US" sz="1200" b="0" i="0" u="none" strike="noStrike" kern="0" cap="none" spc="0" normalizeH="0" baseline="0" noProof="0" dirty="0" smtClean="0">
                <a:ln>
                  <a:noFill/>
                </a:ln>
                <a:solidFill>
                  <a:prstClr val="black"/>
                </a:solidFill>
                <a:effectLst/>
                <a:uLnTx/>
                <a:uFillTx/>
                <a:latin typeface="Calibri"/>
              </a:endParaRPr>
            </a:p>
          </p:txBody>
        </p:sp>
      </p:grpSp>
      <p:sp>
        <p:nvSpPr>
          <p:cNvPr id="141" name="TextBox 140"/>
          <p:cNvSpPr txBox="1"/>
          <p:nvPr/>
        </p:nvSpPr>
        <p:spPr>
          <a:xfrm>
            <a:off x="312124" y="938644"/>
            <a:ext cx="1792177" cy="646331"/>
          </a:xfrm>
          <a:prstGeom prst="rect">
            <a:avLst/>
          </a:prstGeom>
          <a:noFill/>
        </p:spPr>
        <p:txBody>
          <a:bodyPr wrap="square" rtlCol="0">
            <a:spAutoFit/>
          </a:bodyPr>
          <a:lstStyle/>
          <a:p>
            <a:pPr algn="ctr"/>
            <a:r>
              <a:rPr lang="en-US" dirty="0" smtClean="0">
                <a:solidFill>
                  <a:srgbClr val="4E8542">
                    <a:lumMod val="75000"/>
                  </a:srgbClr>
                </a:solidFill>
                <a:latin typeface="Avenir Next"/>
              </a:rPr>
              <a:t>New </a:t>
            </a:r>
          </a:p>
          <a:p>
            <a:pPr algn="ctr"/>
            <a:r>
              <a:rPr lang="en-US" dirty="0" smtClean="0">
                <a:solidFill>
                  <a:srgbClr val="4E8542">
                    <a:lumMod val="75000"/>
                  </a:srgbClr>
                </a:solidFill>
                <a:latin typeface="Avenir Next"/>
              </a:rPr>
              <a:t>Approach</a:t>
            </a:r>
            <a:endParaRPr lang="en-US" dirty="0">
              <a:solidFill>
                <a:srgbClr val="4E8542">
                  <a:lumMod val="75000"/>
                </a:srgbClr>
              </a:solidFill>
              <a:latin typeface="Avenir Next"/>
            </a:endParaRPr>
          </a:p>
        </p:txBody>
      </p:sp>
      <p:sp>
        <p:nvSpPr>
          <p:cNvPr id="142" name="Rectangle 141"/>
          <p:cNvSpPr/>
          <p:nvPr/>
        </p:nvSpPr>
        <p:spPr>
          <a:xfrm>
            <a:off x="394400" y="1721919"/>
            <a:ext cx="1788403" cy="2031325"/>
          </a:xfrm>
          <a:prstGeom prst="rect">
            <a:avLst/>
          </a:prstGeom>
        </p:spPr>
        <p:txBody>
          <a:bodyPr wrap="square">
            <a:spAutoFit/>
          </a:bodyPr>
          <a:lstStyle/>
          <a:p>
            <a:r>
              <a:rPr lang="en-US" sz="1400" dirty="0">
                <a:solidFill>
                  <a:srgbClr val="4E8542">
                    <a:lumMod val="75000"/>
                  </a:srgbClr>
                </a:solidFill>
                <a:latin typeface="Avenir Next"/>
              </a:rPr>
              <a:t>C</a:t>
            </a:r>
            <a:r>
              <a:rPr lang="en-US" sz="1400" dirty="0" smtClean="0">
                <a:solidFill>
                  <a:srgbClr val="4E8542">
                    <a:lumMod val="75000"/>
                  </a:srgbClr>
                </a:solidFill>
                <a:latin typeface="Avenir Next"/>
              </a:rPr>
              <a:t>reate </a:t>
            </a:r>
            <a:r>
              <a:rPr lang="en-US" sz="1400" dirty="0">
                <a:solidFill>
                  <a:srgbClr val="4E8542">
                    <a:lumMod val="75000"/>
                  </a:srgbClr>
                </a:solidFill>
                <a:latin typeface="Avenir Next"/>
              </a:rPr>
              <a:t>a suite of </a:t>
            </a:r>
            <a:r>
              <a:rPr lang="en-US" sz="1400" dirty="0" smtClean="0">
                <a:solidFill>
                  <a:srgbClr val="4E8542">
                    <a:lumMod val="75000"/>
                  </a:srgbClr>
                </a:solidFill>
                <a:latin typeface="Avenir Next"/>
              </a:rPr>
              <a:t>machine </a:t>
            </a:r>
            <a:r>
              <a:rPr lang="en-US" sz="1400" dirty="0">
                <a:solidFill>
                  <a:srgbClr val="4E8542">
                    <a:lumMod val="75000"/>
                  </a:srgbClr>
                </a:solidFill>
                <a:latin typeface="Avenir Next"/>
              </a:rPr>
              <a:t>learning techniques that</a:t>
            </a:r>
          </a:p>
          <a:p>
            <a:r>
              <a:rPr lang="en-US" sz="1400" dirty="0" smtClean="0">
                <a:solidFill>
                  <a:srgbClr val="4E8542">
                    <a:lumMod val="75000"/>
                  </a:srgbClr>
                </a:solidFill>
                <a:latin typeface="Avenir Next"/>
              </a:rPr>
              <a:t>produce </a:t>
            </a:r>
            <a:r>
              <a:rPr lang="en-US" sz="1400" dirty="0">
                <a:solidFill>
                  <a:srgbClr val="4E8542">
                    <a:lumMod val="75000"/>
                  </a:srgbClr>
                </a:solidFill>
                <a:latin typeface="Avenir Next"/>
              </a:rPr>
              <a:t>more explainable models, while maintaining a high level of learning performance </a:t>
            </a:r>
          </a:p>
        </p:txBody>
      </p:sp>
      <p:sp>
        <p:nvSpPr>
          <p:cNvPr id="143" name="Oval 142"/>
          <p:cNvSpPr>
            <a:spLocks noChangeAspect="1"/>
          </p:cNvSpPr>
          <p:nvPr/>
        </p:nvSpPr>
        <p:spPr>
          <a:xfrm>
            <a:off x="7703346" y="2206357"/>
            <a:ext cx="98118" cy="86655"/>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44" name="Oval 143"/>
          <p:cNvSpPr>
            <a:spLocks noChangeAspect="1"/>
          </p:cNvSpPr>
          <p:nvPr/>
        </p:nvSpPr>
        <p:spPr>
          <a:xfrm>
            <a:off x="7276258" y="2258893"/>
            <a:ext cx="98118" cy="86655"/>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45" name="Oval 144"/>
          <p:cNvSpPr>
            <a:spLocks noChangeAspect="1"/>
          </p:cNvSpPr>
          <p:nvPr/>
        </p:nvSpPr>
        <p:spPr>
          <a:xfrm>
            <a:off x="7917958" y="2451112"/>
            <a:ext cx="98118" cy="86655"/>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46" name="Oval 145"/>
          <p:cNvSpPr>
            <a:spLocks noChangeAspect="1"/>
          </p:cNvSpPr>
          <p:nvPr/>
        </p:nvSpPr>
        <p:spPr>
          <a:xfrm>
            <a:off x="7245838" y="2130017"/>
            <a:ext cx="98118" cy="86655"/>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47" name="Oval 146"/>
          <p:cNvSpPr>
            <a:spLocks noChangeAspect="1"/>
          </p:cNvSpPr>
          <p:nvPr/>
        </p:nvSpPr>
        <p:spPr>
          <a:xfrm>
            <a:off x="7433208" y="2438326"/>
            <a:ext cx="98118" cy="86655"/>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48" name="Rectangle 147"/>
          <p:cNvSpPr/>
          <p:nvPr/>
        </p:nvSpPr>
        <p:spPr>
          <a:xfrm>
            <a:off x="4188523" y="2691343"/>
            <a:ext cx="433132" cy="246221"/>
          </a:xfrm>
          <a:prstGeom prst="rect">
            <a:avLst/>
          </a:prstGeom>
          <a:ln>
            <a:noFill/>
          </a:ln>
        </p:spPr>
        <p:txBody>
          <a:bodyPr wrap="none">
            <a:spAutoFit/>
          </a:bodyPr>
          <a:lstStyle/>
          <a:p>
            <a:pPr algn="ctr"/>
            <a:r>
              <a:rPr lang="en-US" sz="1000" dirty="0" smtClean="0">
                <a:solidFill>
                  <a:srgbClr val="C19859">
                    <a:lumMod val="75000"/>
                  </a:srgbClr>
                </a:solidFill>
                <a:latin typeface="Avenir Next"/>
              </a:rPr>
              <a:t>SRL</a:t>
            </a:r>
            <a:endParaRPr lang="en-US" sz="1000" dirty="0">
              <a:solidFill>
                <a:srgbClr val="C19859">
                  <a:lumMod val="75000"/>
                </a:srgbClr>
              </a:solidFill>
              <a:latin typeface="Avenir Next"/>
            </a:endParaRPr>
          </a:p>
        </p:txBody>
      </p:sp>
      <p:grpSp>
        <p:nvGrpSpPr>
          <p:cNvPr id="149" name="Group 148"/>
          <p:cNvGrpSpPr/>
          <p:nvPr/>
        </p:nvGrpSpPr>
        <p:grpSpPr>
          <a:xfrm>
            <a:off x="3446132" y="4156605"/>
            <a:ext cx="2246302" cy="2209393"/>
            <a:chOff x="3446132" y="4156605"/>
            <a:chExt cx="2246302" cy="2209393"/>
          </a:xfrm>
        </p:grpSpPr>
        <p:sp>
          <p:nvSpPr>
            <p:cNvPr id="150" name="Rectangle 149"/>
            <p:cNvSpPr/>
            <p:nvPr/>
          </p:nvSpPr>
          <p:spPr>
            <a:xfrm>
              <a:off x="3446132" y="4156605"/>
              <a:ext cx="2246302" cy="2209393"/>
            </a:xfrm>
            <a:prstGeom prst="rect">
              <a:avLst/>
            </a:prstGeom>
            <a:solidFill>
              <a:srgbClr val="4E8542">
                <a:lumMod val="20000"/>
                <a:lumOff val="80000"/>
              </a:srgbClr>
            </a:solidFill>
            <a:ln w="12700" cap="flat" cmpd="sng" algn="ctr">
              <a:solidFill>
                <a:srgbClr val="4E8542">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51" name="Rectangle 150"/>
            <p:cNvSpPr/>
            <p:nvPr/>
          </p:nvSpPr>
          <p:spPr>
            <a:xfrm>
              <a:off x="3572089" y="5396474"/>
              <a:ext cx="1994388" cy="918200"/>
            </a:xfrm>
            <a:prstGeom prst="rect">
              <a:avLst/>
            </a:prstGeom>
          </p:spPr>
          <p:txBody>
            <a:bodyPr wrap="square" lIns="0" rIns="0">
              <a:spAutoFit/>
            </a:bodyPr>
            <a:lstStyle/>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1600" b="1" i="0" u="none" strike="noStrike" kern="0" cap="none" spc="0" normalizeH="0" baseline="0" noProof="0" dirty="0" smtClean="0">
                  <a:ln>
                    <a:noFill/>
                  </a:ln>
                  <a:solidFill>
                    <a:srgbClr val="4E8542">
                      <a:lumMod val="50000"/>
                    </a:srgbClr>
                  </a:solidFill>
                  <a:effectLst/>
                  <a:uLnTx/>
                  <a:uFillTx/>
                  <a:latin typeface="Avenir Next" charset="0"/>
                  <a:ea typeface="Avenir Next" charset="0"/>
                  <a:cs typeface="Avenir Next" charset="0"/>
                </a:rPr>
                <a:t>Interpretable Models</a:t>
              </a:r>
            </a:p>
            <a:p>
              <a:pPr marL="0" marR="0" lvl="0" indent="0" algn="ctr" defTabSz="914400" eaLnBrk="1" fontAlgn="auto" latinLnBrk="0" hangingPunct="1">
                <a:lnSpc>
                  <a:spcPct val="100000"/>
                </a:lnSpc>
                <a:spcBef>
                  <a:spcPts val="200"/>
                </a:spcBef>
                <a:spcAft>
                  <a:spcPts val="0"/>
                </a:spcAft>
                <a:buClrTx/>
                <a:buSzTx/>
                <a:buFontTx/>
                <a:buNone/>
                <a:tabLst/>
                <a:defRPr/>
              </a:pPr>
              <a:r>
                <a:rPr kumimoji="0" lang="en-US" sz="1200" b="0" i="0" u="none" strike="noStrike" kern="0" cap="none" spc="0" normalizeH="0" baseline="0" noProof="0" dirty="0" smtClean="0">
                  <a:ln>
                    <a:noFill/>
                  </a:ln>
                  <a:solidFill>
                    <a:prstClr val="black"/>
                  </a:solidFill>
                  <a:effectLst/>
                  <a:uLnTx/>
                  <a:uFillTx/>
                  <a:latin typeface="Avenir Next" charset="0"/>
                </a:rPr>
                <a:t>Techniques to learn more structured, interpretable, causal models</a:t>
              </a:r>
              <a:endParaRPr kumimoji="0" lang="en-US" sz="1200" b="0" i="0" u="none" strike="noStrike" kern="0" cap="none" spc="0" normalizeH="0" baseline="0" noProof="0" dirty="0" smtClean="0">
                <a:ln>
                  <a:noFill/>
                </a:ln>
                <a:solidFill>
                  <a:prstClr val="black"/>
                </a:solidFill>
                <a:effectLst/>
                <a:uLnTx/>
                <a:uFillTx/>
                <a:latin typeface="Calibri"/>
              </a:endParaRPr>
            </a:p>
          </p:txBody>
        </p:sp>
        <p:grpSp>
          <p:nvGrpSpPr>
            <p:cNvPr id="152" name="Group 151"/>
            <p:cNvGrpSpPr/>
            <p:nvPr/>
          </p:nvGrpSpPr>
          <p:grpSpPr>
            <a:xfrm>
              <a:off x="3851778" y="4280320"/>
              <a:ext cx="1435010" cy="1068870"/>
              <a:chOff x="3641498" y="4311603"/>
              <a:chExt cx="1527409" cy="1068870"/>
            </a:xfrm>
          </p:grpSpPr>
          <p:pic>
            <p:nvPicPr>
              <p:cNvPr id="153" name="Picture 152"/>
              <p:cNvPicPr>
                <a:picLocks noChangeAspect="1"/>
              </p:cNvPicPr>
              <p:nvPr/>
            </p:nvPicPr>
            <p:blipFill rotWithShape="1">
              <a:blip r:embed="rId4"/>
              <a:srcRect r="8467"/>
              <a:stretch/>
            </p:blipFill>
            <p:spPr>
              <a:xfrm>
                <a:off x="3674978" y="4346527"/>
                <a:ext cx="1460456" cy="1033426"/>
              </a:xfrm>
              <a:prstGeom prst="rect">
                <a:avLst/>
              </a:prstGeom>
            </p:spPr>
          </p:pic>
          <p:sp>
            <p:nvSpPr>
              <p:cNvPr id="154" name="Rectangle 153"/>
              <p:cNvSpPr/>
              <p:nvPr/>
            </p:nvSpPr>
            <p:spPr>
              <a:xfrm>
                <a:off x="3641498" y="4311603"/>
                <a:ext cx="1527409" cy="1068870"/>
              </a:xfrm>
              <a:prstGeom prst="rect">
                <a:avLst/>
              </a:prstGeom>
              <a:noFill/>
              <a:ln w="28575" cap="flat" cmpd="sng" algn="ctr">
                <a:solidFill>
                  <a:srgbClr val="4E8542">
                    <a:lumMod val="75000"/>
                  </a:srgbClr>
                </a:solidFill>
                <a:prstDash val="solid"/>
                <a:miter lim="800000"/>
              </a:ln>
              <a:effectLst/>
            </p:spPr>
            <p:txBody>
              <a:bodyPr lIns="91440" r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70AD47">
                      <a:lumMod val="75000"/>
                    </a:srgbClr>
                  </a:solidFill>
                  <a:effectLst/>
                  <a:uLnTx/>
                  <a:uFillTx/>
                  <a:latin typeface="Avenir Next" charset="0"/>
                  <a:ea typeface="Avenir Next" charset="0"/>
                  <a:cs typeface="Avenir Next" charset="0"/>
                </a:endParaRPr>
              </a:p>
            </p:txBody>
          </p:sp>
        </p:grpSp>
      </p:grpSp>
      <p:sp>
        <p:nvSpPr>
          <p:cNvPr id="155" name="Rectangle 154"/>
          <p:cNvSpPr/>
          <p:nvPr/>
        </p:nvSpPr>
        <p:spPr>
          <a:xfrm>
            <a:off x="3912534" y="2878544"/>
            <a:ext cx="445956" cy="215444"/>
          </a:xfrm>
          <a:prstGeom prst="rect">
            <a:avLst/>
          </a:prstGeom>
          <a:ln>
            <a:noFill/>
          </a:ln>
        </p:spPr>
        <p:txBody>
          <a:bodyPr wrap="none">
            <a:spAutoFit/>
          </a:bodyPr>
          <a:lstStyle/>
          <a:p>
            <a:pPr algn="ctr"/>
            <a:r>
              <a:rPr lang="en-US" sz="800" dirty="0" smtClean="0">
                <a:solidFill>
                  <a:srgbClr val="C19859">
                    <a:lumMod val="75000"/>
                  </a:srgbClr>
                </a:solidFill>
                <a:latin typeface="Avenir Next"/>
              </a:rPr>
              <a:t>CRFs</a:t>
            </a:r>
            <a:endParaRPr lang="en-US" sz="800" dirty="0">
              <a:solidFill>
                <a:srgbClr val="C19859">
                  <a:lumMod val="75000"/>
                </a:srgbClr>
              </a:solidFill>
              <a:latin typeface="Avenir Next"/>
            </a:endParaRPr>
          </a:p>
        </p:txBody>
      </p:sp>
      <p:cxnSp>
        <p:nvCxnSpPr>
          <p:cNvPr id="156" name="Straight Arrow Connector 155"/>
          <p:cNvCxnSpPr>
            <a:endCxn id="98" idx="2"/>
          </p:cNvCxnSpPr>
          <p:nvPr/>
        </p:nvCxnSpPr>
        <p:spPr>
          <a:xfrm flipV="1">
            <a:off x="3531895" y="1859514"/>
            <a:ext cx="3223394" cy="381895"/>
          </a:xfrm>
          <a:prstGeom prst="straightConnector1">
            <a:avLst/>
          </a:prstGeom>
          <a:noFill/>
          <a:ln w="6350" cap="flat" cmpd="sng" algn="ctr">
            <a:solidFill>
              <a:srgbClr val="F07F09">
                <a:lumMod val="75000"/>
              </a:srgbClr>
            </a:solidFill>
            <a:prstDash val="solid"/>
            <a:miter lim="800000"/>
            <a:tailEnd type="stealth"/>
          </a:ln>
          <a:effectLst/>
        </p:spPr>
      </p:cxnSp>
      <p:sp>
        <p:nvSpPr>
          <p:cNvPr id="157" name="Oval 156"/>
          <p:cNvSpPr/>
          <p:nvPr/>
        </p:nvSpPr>
        <p:spPr>
          <a:xfrm>
            <a:off x="4934089" y="2651774"/>
            <a:ext cx="1159390" cy="1207027"/>
          </a:xfrm>
          <a:prstGeom prst="ellipse">
            <a:avLst/>
          </a:prstGeom>
          <a:solidFill>
            <a:srgbClr val="F2CED2">
              <a:alpha val="50196"/>
            </a:srgbClr>
          </a:solidFill>
          <a:ln w="3175" cap="flat" cmpd="sng" algn="ctr">
            <a:solidFill>
              <a:srgbClr val="9F2936">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58" name="Rectangle 157"/>
          <p:cNvSpPr/>
          <p:nvPr/>
        </p:nvSpPr>
        <p:spPr>
          <a:xfrm>
            <a:off x="5154443" y="2669086"/>
            <a:ext cx="696024" cy="415498"/>
          </a:xfrm>
          <a:prstGeom prst="rect">
            <a:avLst/>
          </a:prstGeom>
          <a:ln>
            <a:noFill/>
          </a:ln>
        </p:spPr>
        <p:txBody>
          <a:bodyPr wrap="none">
            <a:spAutoFit/>
          </a:bodyPr>
          <a:lstStyle/>
          <a:p>
            <a:pPr algn="ctr"/>
            <a:r>
              <a:rPr lang="en-US" sz="1050" dirty="0" smtClean="0">
                <a:solidFill>
                  <a:srgbClr val="C19859">
                    <a:lumMod val="75000"/>
                  </a:srgbClr>
                </a:solidFill>
                <a:latin typeface="Avenir Next"/>
              </a:rPr>
              <a:t>Random</a:t>
            </a:r>
          </a:p>
          <a:p>
            <a:pPr algn="ctr"/>
            <a:r>
              <a:rPr lang="en-US" sz="1050" dirty="0" smtClean="0">
                <a:solidFill>
                  <a:srgbClr val="C19859">
                    <a:lumMod val="75000"/>
                  </a:srgbClr>
                </a:solidFill>
                <a:latin typeface="Avenir Next"/>
              </a:rPr>
              <a:t>Forests</a:t>
            </a:r>
            <a:endParaRPr lang="en-US" sz="1050" dirty="0">
              <a:solidFill>
                <a:srgbClr val="C19859">
                  <a:lumMod val="75000"/>
                </a:srgbClr>
              </a:solidFill>
              <a:latin typeface="Avenir Next"/>
            </a:endParaRPr>
          </a:p>
        </p:txBody>
      </p:sp>
      <p:sp>
        <p:nvSpPr>
          <p:cNvPr id="159" name="Rectangle 158"/>
          <p:cNvSpPr/>
          <p:nvPr/>
        </p:nvSpPr>
        <p:spPr>
          <a:xfrm>
            <a:off x="3994610" y="1715338"/>
            <a:ext cx="840295" cy="461665"/>
          </a:xfrm>
          <a:prstGeom prst="rect">
            <a:avLst/>
          </a:prstGeom>
          <a:ln>
            <a:noFill/>
          </a:ln>
        </p:spPr>
        <p:txBody>
          <a:bodyPr wrap="none">
            <a:spAutoFit/>
          </a:bodyPr>
          <a:lstStyle/>
          <a:p>
            <a:pPr algn="ctr"/>
            <a:r>
              <a:rPr lang="en-US" sz="1200" dirty="0" smtClean="0">
                <a:solidFill>
                  <a:srgbClr val="C19859">
                    <a:lumMod val="75000"/>
                  </a:srgbClr>
                </a:solidFill>
                <a:latin typeface="Avenir Next"/>
              </a:rPr>
              <a:t>Graphical</a:t>
            </a:r>
          </a:p>
          <a:p>
            <a:pPr algn="ctr"/>
            <a:r>
              <a:rPr lang="en-US" sz="1200" dirty="0" smtClean="0">
                <a:solidFill>
                  <a:srgbClr val="C19859">
                    <a:lumMod val="75000"/>
                  </a:srgbClr>
                </a:solidFill>
                <a:latin typeface="Avenir Next"/>
              </a:rPr>
              <a:t>Models</a:t>
            </a:r>
            <a:endParaRPr lang="en-US" sz="1200" dirty="0">
              <a:solidFill>
                <a:srgbClr val="C19859">
                  <a:lumMod val="75000"/>
                </a:srgbClr>
              </a:solidFill>
              <a:latin typeface="Avenir Next"/>
            </a:endParaRPr>
          </a:p>
        </p:txBody>
      </p:sp>
      <p:cxnSp>
        <p:nvCxnSpPr>
          <p:cNvPr id="160" name="Straight Arrow Connector 159"/>
          <p:cNvCxnSpPr/>
          <p:nvPr/>
        </p:nvCxnSpPr>
        <p:spPr>
          <a:xfrm flipV="1">
            <a:off x="5502455" y="2196460"/>
            <a:ext cx="1374784" cy="492082"/>
          </a:xfrm>
          <a:prstGeom prst="straightConnector1">
            <a:avLst/>
          </a:prstGeom>
          <a:noFill/>
          <a:ln w="6350" cap="flat" cmpd="sng" algn="ctr">
            <a:solidFill>
              <a:srgbClr val="F07F09">
                <a:lumMod val="75000"/>
              </a:srgbClr>
            </a:solidFill>
            <a:prstDash val="solid"/>
            <a:miter lim="800000"/>
            <a:tailEnd type="stealth"/>
          </a:ln>
          <a:effectLst/>
        </p:spPr>
      </p:cxnSp>
      <p:cxnSp>
        <p:nvCxnSpPr>
          <p:cNvPr id="161" name="Straight Arrow Connector 160"/>
          <p:cNvCxnSpPr>
            <a:endCxn id="105" idx="2"/>
          </p:cNvCxnSpPr>
          <p:nvPr/>
        </p:nvCxnSpPr>
        <p:spPr>
          <a:xfrm flipV="1">
            <a:off x="3572089" y="2305827"/>
            <a:ext cx="3312881" cy="1259669"/>
          </a:xfrm>
          <a:prstGeom prst="straightConnector1">
            <a:avLst/>
          </a:prstGeom>
          <a:noFill/>
          <a:ln w="6350" cap="flat" cmpd="sng" algn="ctr">
            <a:solidFill>
              <a:srgbClr val="F07F09">
                <a:lumMod val="75000"/>
              </a:srgbClr>
            </a:solidFill>
            <a:prstDash val="solid"/>
            <a:miter lim="800000"/>
            <a:tailEnd type="stealth"/>
          </a:ln>
          <a:effectLst/>
        </p:spPr>
      </p:cxnSp>
      <p:cxnSp>
        <p:nvCxnSpPr>
          <p:cNvPr id="162" name="Straight Arrow Connector 161"/>
          <p:cNvCxnSpPr>
            <a:endCxn id="101" idx="2"/>
          </p:cNvCxnSpPr>
          <p:nvPr/>
        </p:nvCxnSpPr>
        <p:spPr>
          <a:xfrm flipV="1">
            <a:off x="4778888" y="2475505"/>
            <a:ext cx="2340421" cy="212270"/>
          </a:xfrm>
          <a:prstGeom prst="straightConnector1">
            <a:avLst/>
          </a:prstGeom>
          <a:noFill/>
          <a:ln w="6350" cap="flat" cmpd="sng" algn="ctr">
            <a:solidFill>
              <a:srgbClr val="F07F09">
                <a:lumMod val="75000"/>
              </a:srgbClr>
            </a:solidFill>
            <a:prstDash val="solid"/>
            <a:miter lim="800000"/>
            <a:tailEnd type="stealth"/>
          </a:ln>
          <a:effectLst/>
        </p:spPr>
      </p:cxnSp>
      <p:cxnSp>
        <p:nvCxnSpPr>
          <p:cNvPr id="170" name="Straight Arrow Connector 169"/>
          <p:cNvCxnSpPr>
            <a:endCxn id="136" idx="0"/>
          </p:cNvCxnSpPr>
          <p:nvPr/>
        </p:nvCxnSpPr>
        <p:spPr>
          <a:xfrm flipH="1">
            <a:off x="2157842" y="2432177"/>
            <a:ext cx="957366" cy="1725174"/>
          </a:xfrm>
          <a:prstGeom prst="straightConnector1">
            <a:avLst/>
          </a:prstGeom>
          <a:noFill/>
          <a:ln w="12700" cap="flat" cmpd="sng" algn="ctr">
            <a:solidFill>
              <a:srgbClr val="4E8542">
                <a:lumMod val="75000"/>
              </a:srgbClr>
            </a:solidFill>
            <a:prstDash val="solid"/>
            <a:miter lim="800000"/>
            <a:tailEnd type="triangle"/>
          </a:ln>
          <a:effectLst/>
        </p:spPr>
      </p:cxnSp>
      <p:cxnSp>
        <p:nvCxnSpPr>
          <p:cNvPr id="171" name="Straight Arrow Connector 170"/>
          <p:cNvCxnSpPr/>
          <p:nvPr/>
        </p:nvCxnSpPr>
        <p:spPr>
          <a:xfrm>
            <a:off x="3454684" y="3205477"/>
            <a:ext cx="903806" cy="947423"/>
          </a:xfrm>
          <a:prstGeom prst="straightConnector1">
            <a:avLst/>
          </a:prstGeom>
          <a:noFill/>
          <a:ln w="12700" cap="flat" cmpd="sng" algn="ctr">
            <a:solidFill>
              <a:srgbClr val="4E8542">
                <a:lumMod val="75000"/>
              </a:srgbClr>
            </a:solidFill>
            <a:prstDash val="solid"/>
            <a:miter lim="800000"/>
            <a:tailEnd type="triangle"/>
          </a:ln>
          <a:effectLst/>
        </p:spPr>
      </p:cxnSp>
      <p:cxnSp>
        <p:nvCxnSpPr>
          <p:cNvPr id="172" name="Straight Arrow Connector 171"/>
          <p:cNvCxnSpPr>
            <a:endCxn id="150" idx="0"/>
          </p:cNvCxnSpPr>
          <p:nvPr/>
        </p:nvCxnSpPr>
        <p:spPr>
          <a:xfrm flipH="1">
            <a:off x="4569283" y="3056463"/>
            <a:ext cx="102720" cy="1100142"/>
          </a:xfrm>
          <a:prstGeom prst="straightConnector1">
            <a:avLst/>
          </a:prstGeom>
          <a:noFill/>
          <a:ln w="12700" cap="flat" cmpd="sng" algn="ctr">
            <a:solidFill>
              <a:srgbClr val="4E8542">
                <a:lumMod val="75000"/>
              </a:srgbClr>
            </a:solidFill>
            <a:prstDash val="solid"/>
            <a:miter lim="800000"/>
            <a:tailEnd type="triangle"/>
          </a:ln>
          <a:effectLst/>
        </p:spPr>
      </p:cxnSp>
      <p:cxnSp>
        <p:nvCxnSpPr>
          <p:cNvPr id="173" name="Straight Arrow Connector 172"/>
          <p:cNvCxnSpPr/>
          <p:nvPr/>
        </p:nvCxnSpPr>
        <p:spPr>
          <a:xfrm flipH="1">
            <a:off x="4778889" y="3008888"/>
            <a:ext cx="483883" cy="1144012"/>
          </a:xfrm>
          <a:prstGeom prst="straightConnector1">
            <a:avLst/>
          </a:prstGeom>
          <a:noFill/>
          <a:ln w="12700" cap="flat" cmpd="sng" algn="ctr">
            <a:solidFill>
              <a:srgbClr val="4E8542">
                <a:lumMod val="75000"/>
              </a:srgbClr>
            </a:solidFill>
            <a:prstDash val="solid"/>
            <a:miter lim="800000"/>
            <a:tailEnd type="triangle"/>
          </a:ln>
          <a:effectLst/>
        </p:spPr>
      </p:cxnSp>
      <p:cxnSp>
        <p:nvCxnSpPr>
          <p:cNvPr id="174" name="Straight Arrow Connector 173"/>
          <p:cNvCxnSpPr/>
          <p:nvPr/>
        </p:nvCxnSpPr>
        <p:spPr>
          <a:xfrm>
            <a:off x="3070577" y="3286435"/>
            <a:ext cx="3135364" cy="866465"/>
          </a:xfrm>
          <a:prstGeom prst="straightConnector1">
            <a:avLst/>
          </a:prstGeom>
          <a:noFill/>
          <a:ln w="12700" cap="flat" cmpd="sng" algn="ctr">
            <a:solidFill>
              <a:srgbClr val="4E8542">
                <a:lumMod val="75000"/>
              </a:srgbClr>
            </a:solidFill>
            <a:prstDash val="solid"/>
            <a:miter lim="800000"/>
            <a:tailEnd type="triangle"/>
          </a:ln>
          <a:effectLst/>
        </p:spPr>
      </p:cxnSp>
      <p:cxnSp>
        <p:nvCxnSpPr>
          <p:cNvPr id="175" name="Straight Arrow Connector 174"/>
          <p:cNvCxnSpPr/>
          <p:nvPr/>
        </p:nvCxnSpPr>
        <p:spPr>
          <a:xfrm>
            <a:off x="3389831" y="2417932"/>
            <a:ext cx="2975553" cy="1734968"/>
          </a:xfrm>
          <a:prstGeom prst="straightConnector1">
            <a:avLst/>
          </a:prstGeom>
          <a:noFill/>
          <a:ln w="12700" cap="flat" cmpd="sng" algn="ctr">
            <a:solidFill>
              <a:srgbClr val="4E8542">
                <a:lumMod val="75000"/>
              </a:srgbClr>
            </a:solidFill>
            <a:prstDash val="solid"/>
            <a:miter lim="800000"/>
            <a:tailEnd type="triangle"/>
          </a:ln>
          <a:effectLst/>
        </p:spPr>
      </p:cxnSp>
      <p:cxnSp>
        <p:nvCxnSpPr>
          <p:cNvPr id="176" name="Straight Arrow Connector 175"/>
          <p:cNvCxnSpPr/>
          <p:nvPr/>
        </p:nvCxnSpPr>
        <p:spPr>
          <a:xfrm>
            <a:off x="4561031" y="2831597"/>
            <a:ext cx="1946773" cy="1321303"/>
          </a:xfrm>
          <a:prstGeom prst="straightConnector1">
            <a:avLst/>
          </a:prstGeom>
          <a:noFill/>
          <a:ln w="12700" cap="flat" cmpd="sng" algn="ctr">
            <a:solidFill>
              <a:srgbClr val="4E8542">
                <a:lumMod val="75000"/>
              </a:srgbClr>
            </a:solidFill>
            <a:prstDash val="solid"/>
            <a:miter lim="800000"/>
            <a:tailEnd type="triangle"/>
          </a:ln>
          <a:effectLst/>
        </p:spPr>
      </p:cxnSp>
      <p:cxnSp>
        <p:nvCxnSpPr>
          <p:cNvPr id="177" name="Straight Arrow Connector 176"/>
          <p:cNvCxnSpPr/>
          <p:nvPr/>
        </p:nvCxnSpPr>
        <p:spPr>
          <a:xfrm>
            <a:off x="5828389" y="2503523"/>
            <a:ext cx="926900" cy="1649377"/>
          </a:xfrm>
          <a:prstGeom prst="straightConnector1">
            <a:avLst/>
          </a:prstGeom>
          <a:noFill/>
          <a:ln w="12700" cap="flat" cmpd="sng" algn="ctr">
            <a:solidFill>
              <a:srgbClr val="4E8542">
                <a:lumMod val="75000"/>
              </a:srgbClr>
            </a:solidFill>
            <a:prstDash val="solid"/>
            <a:miter lim="800000"/>
            <a:tailEnd type="triangle"/>
          </a:ln>
          <a:effectLst/>
        </p:spPr>
      </p:cxnSp>
      <p:cxnSp>
        <p:nvCxnSpPr>
          <p:cNvPr id="178" name="Straight Arrow Connector 177"/>
          <p:cNvCxnSpPr/>
          <p:nvPr/>
        </p:nvCxnSpPr>
        <p:spPr>
          <a:xfrm>
            <a:off x="5756581" y="3400481"/>
            <a:ext cx="867116" cy="752419"/>
          </a:xfrm>
          <a:prstGeom prst="straightConnector1">
            <a:avLst/>
          </a:prstGeom>
          <a:noFill/>
          <a:ln w="12700" cap="flat" cmpd="sng" algn="ctr">
            <a:solidFill>
              <a:srgbClr val="4E8542">
                <a:lumMod val="75000"/>
              </a:srgbClr>
            </a:solidFill>
            <a:prstDash val="solid"/>
            <a:miter lim="800000"/>
            <a:tailEnd type="triangle"/>
          </a:ln>
          <a:effectLst/>
        </p:spPr>
      </p:cxnSp>
      <p:cxnSp>
        <p:nvCxnSpPr>
          <p:cNvPr id="163" name="Straight Arrow Connector 162"/>
          <p:cNvCxnSpPr>
            <a:endCxn id="102" idx="2"/>
          </p:cNvCxnSpPr>
          <p:nvPr/>
        </p:nvCxnSpPr>
        <p:spPr>
          <a:xfrm flipV="1">
            <a:off x="5861276" y="2803778"/>
            <a:ext cx="1642205" cy="511602"/>
          </a:xfrm>
          <a:prstGeom prst="straightConnector1">
            <a:avLst/>
          </a:prstGeom>
          <a:noFill/>
          <a:ln w="6350" cap="flat" cmpd="sng" algn="ctr">
            <a:solidFill>
              <a:srgbClr val="F07F09">
                <a:lumMod val="75000"/>
              </a:srgbClr>
            </a:solidFill>
            <a:prstDash val="solid"/>
            <a:miter lim="800000"/>
            <a:tailEnd type="stealth"/>
          </a:ln>
          <a:effectLst/>
        </p:spPr>
      </p:cxnSp>
      <p:sp>
        <p:nvSpPr>
          <p:cNvPr id="164" name="Oval 163"/>
          <p:cNvSpPr>
            <a:spLocks noChangeAspect="1"/>
          </p:cNvSpPr>
          <p:nvPr/>
        </p:nvSpPr>
        <p:spPr>
          <a:xfrm>
            <a:off x="7770307" y="2760450"/>
            <a:ext cx="98118" cy="86655"/>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179" name="Oval 178"/>
          <p:cNvSpPr>
            <a:spLocks noChangeAspect="1"/>
          </p:cNvSpPr>
          <p:nvPr/>
        </p:nvSpPr>
        <p:spPr>
          <a:xfrm>
            <a:off x="7524182" y="2076096"/>
            <a:ext cx="98118" cy="86655"/>
          </a:xfrm>
          <a:prstGeom prst="ellipse">
            <a:avLst/>
          </a:prstGeom>
          <a:solidFill>
            <a:srgbClr val="4E8542">
              <a:lumMod val="60000"/>
              <a:lumOff val="40000"/>
            </a:srgbClr>
          </a:solidFill>
          <a:ln w="12700" cap="flat" cmpd="sng" algn="ctr">
            <a:solidFill>
              <a:srgbClr val="4E8542">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Avenir Next"/>
              <a:ea typeface="Avenir Next" charset="0"/>
              <a:cs typeface="Avenir Next" charset="0"/>
            </a:endParaRPr>
          </a:p>
        </p:txBody>
      </p:sp>
      <p:sp>
        <p:nvSpPr>
          <p:cNvPr id="2" name="Footer Placeholder 1"/>
          <p:cNvSpPr>
            <a:spLocks noGrp="1"/>
          </p:cNvSpPr>
          <p:nvPr>
            <p:ph type="ftr" sz="quarter" idx="10"/>
          </p:nvPr>
        </p:nvSpPr>
        <p:spPr/>
        <p:txBody>
          <a:bodyPr/>
          <a:lstStyle/>
          <a:p>
            <a:pPr>
              <a:defRPr/>
            </a:pPr>
            <a:r>
              <a:rPr lang="en-US" dirty="0" smtClean="0">
                <a:solidFill>
                  <a:prstClr val="black">
                    <a:tint val="75000"/>
                  </a:prstClr>
                </a:solidFill>
              </a:rPr>
              <a:t>Approved for public release: distribution unlimited.</a:t>
            </a:r>
            <a:endParaRPr lang="en-US" dirty="0">
              <a:solidFill>
                <a:prstClr val="black">
                  <a:tint val="75000"/>
                </a:prstClr>
              </a:solidFill>
            </a:endParaRPr>
          </a:p>
        </p:txBody>
      </p:sp>
      <p:sp>
        <p:nvSpPr>
          <p:cNvPr id="103" name="TextBox 102"/>
          <p:cNvSpPr txBox="1"/>
          <p:nvPr/>
        </p:nvSpPr>
        <p:spPr>
          <a:xfrm rot="16200000">
            <a:off x="5212407" y="2359251"/>
            <a:ext cx="2442276" cy="307777"/>
          </a:xfrm>
          <a:prstGeom prst="rect">
            <a:avLst/>
          </a:prstGeom>
          <a:solidFill>
            <a:srgbClr val="FFFFFF">
              <a:alpha val="25098"/>
            </a:srgbClr>
          </a:solidFill>
        </p:spPr>
        <p:txBody>
          <a:bodyPr wrap="square" rtlCol="0">
            <a:spAutoFit/>
          </a:bodyPr>
          <a:lstStyle/>
          <a:p>
            <a:pPr algn="ctr">
              <a:defRPr/>
            </a:pPr>
            <a:r>
              <a:rPr lang="en-US" sz="1400" kern="0" dirty="0" smtClean="0">
                <a:solidFill>
                  <a:srgbClr val="1B587C">
                    <a:lumMod val="75000"/>
                  </a:srgbClr>
                </a:solidFill>
                <a:latin typeface="Avenir Next"/>
                <a:ea typeface="Avenir Next" charset="0"/>
                <a:cs typeface="Avenir Next" charset="0"/>
              </a:rPr>
              <a:t>Learning Performance</a:t>
            </a:r>
          </a:p>
        </p:txBody>
      </p:sp>
    </p:spTree>
    <p:extLst>
      <p:ext uri="{BB962C8B-B14F-4D97-AF65-F5344CB8AC3E}">
        <p14:creationId xmlns:p14="http://schemas.microsoft.com/office/powerpoint/2010/main" val="3520163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XAI Template " id="{760745F3-CD55-48CD-9293-BEC1E2841098}" vid="{108D1D2D-FDFE-4975-ACCF-26ABEA05AE3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Presentation2" id="{C4E17803-9BFB-4C8D-A2B2-1D29AB96E06B}" vid="{3641A33B-A935-4C9C-B214-B904C8643AE5}"/>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Presentation2" id="{C4E17803-9BFB-4C8D-A2B2-1D29AB96E06B}" vid="{3641A33B-A935-4C9C-B214-B904C8643AE5}"/>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Presentation2" id="{C4E17803-9BFB-4C8D-A2B2-1D29AB96E06B}" vid="{3641A33B-A935-4C9C-B214-B904C8643AE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2248</TotalTime>
  <Words>3639</Words>
  <Application>Microsoft Office PowerPoint</Application>
  <PresentationFormat>全屏显示(4:3)</PresentationFormat>
  <Paragraphs>622</Paragraphs>
  <Slides>19</Slides>
  <Notes>12</Notes>
  <HiddenSlides>0</HiddenSlides>
  <MMClips>0</MMClips>
  <ScaleCrop>false</ScaleCrop>
  <HeadingPairs>
    <vt:vector size="6" baseType="variant">
      <vt:variant>
        <vt:lpstr>已用的字体</vt:lpstr>
      </vt:variant>
      <vt:variant>
        <vt:i4>5</vt:i4>
      </vt:variant>
      <vt:variant>
        <vt:lpstr>主题</vt:lpstr>
      </vt:variant>
      <vt:variant>
        <vt:i4>4</vt:i4>
      </vt:variant>
      <vt:variant>
        <vt:lpstr>幻灯片标题</vt:lpstr>
      </vt:variant>
      <vt:variant>
        <vt:i4>19</vt:i4>
      </vt:variant>
    </vt:vector>
  </HeadingPairs>
  <TitlesOfParts>
    <vt:vector size="28" baseType="lpstr">
      <vt:lpstr>Avenir Book</vt:lpstr>
      <vt:lpstr>Avenir Next</vt:lpstr>
      <vt:lpstr>Arial</vt:lpstr>
      <vt:lpstr>Calibri</vt:lpstr>
      <vt:lpstr>Tahoma</vt:lpstr>
      <vt:lpstr>Office Theme</vt:lpstr>
      <vt:lpstr>1_Office Theme</vt:lpstr>
      <vt:lpstr>3_Office Theme</vt:lpstr>
      <vt:lpstr>2_Office Theme</vt:lpstr>
      <vt:lpstr>Explainable Artificial Intelligence (XAI) </vt:lpstr>
      <vt:lpstr>The Need for Explainable AI</vt:lpstr>
      <vt:lpstr>Deep Learning Neural Networks  Architecture and How They Work</vt:lpstr>
      <vt:lpstr>What Are We Trying To Do?</vt:lpstr>
      <vt:lpstr>What are we trying to do?</vt:lpstr>
      <vt:lpstr>Goal: Performance and Explainability</vt:lpstr>
      <vt:lpstr>Measuring Explanation Effectiveness</vt:lpstr>
      <vt:lpstr>Performance vs. Explainability</vt:lpstr>
      <vt:lpstr>Performance vs. Explainability</vt:lpstr>
      <vt:lpstr>Challenge Problems</vt:lpstr>
      <vt:lpstr>XAI Concept and Technical Approaches </vt:lpstr>
      <vt:lpstr>Approaches to Deep Explanation (Berkeley, SRI, BBN, OSU, CRA, PARC)</vt:lpstr>
      <vt:lpstr>Deeply Explainable AI for Self-driving Vehicles</vt:lpstr>
      <vt:lpstr>Explanation-Informed Acceptance Testing of Deep Adaptive Programs (xACT), Oregon State University</vt:lpstr>
      <vt:lpstr>Network Dissection Quantifying Interpretability of Deep Representations (MIT)</vt:lpstr>
      <vt:lpstr>Four Modes of Explanation (BBN)</vt:lpstr>
      <vt:lpstr>IHMC/MacroCognition/Michigan Tech Psychological Models of Explanation</vt:lpstr>
      <vt:lpstr>XAI In the News</vt:lpstr>
      <vt:lpstr>PowerPoint 演示文稿</vt:lpstr>
    </vt:vector>
  </TitlesOfParts>
  <Company>DARPA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Explainable Artificial Intelligence (XAI)</dc:title>
  <dc:creator>Gunning, David</dc:creator>
  <cp:lastModifiedBy>Windows 用户</cp:lastModifiedBy>
  <cp:revision>275</cp:revision>
  <cp:lastPrinted>2011-09-22T20:00:03Z</cp:lastPrinted>
  <dcterms:created xsi:type="dcterms:W3CDTF">2017-04-08T13:25:35Z</dcterms:created>
  <dcterms:modified xsi:type="dcterms:W3CDTF">2019-04-03T03:54:39Z</dcterms:modified>
</cp:coreProperties>
</file>